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5" r:id="rId6"/>
    <p:sldId id="266" r:id="rId7"/>
    <p:sldId id="263" r:id="rId8"/>
    <p:sldId id="264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2C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43ED30-D10F-4D87-884A-208AFF669F8E}" type="doc">
      <dgm:prSet loTypeId="urn:microsoft.com/office/officeart/2005/8/layout/radial6" loCatId="relationship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121572B-CFAE-4EFB-81EB-20CE4DFF9E40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5F2C09"/>
              </a:solidFill>
            </a:rPr>
            <a:t>Funded Research Opportunity</a:t>
          </a:r>
          <a:endParaRPr lang="en-US" sz="2000" b="1" dirty="0">
            <a:solidFill>
              <a:srgbClr val="5F2C09"/>
            </a:solidFill>
          </a:endParaRPr>
        </a:p>
      </dgm:t>
    </dgm:pt>
    <dgm:pt modelId="{F6AF0AEE-7231-474D-8251-E3DFAC807730}" type="parTrans" cxnId="{209E71B0-046D-4E5A-8340-DF375F75FCF8}">
      <dgm:prSet/>
      <dgm:spPr/>
      <dgm:t>
        <a:bodyPr/>
        <a:lstStyle/>
        <a:p>
          <a:endParaRPr lang="en-US"/>
        </a:p>
      </dgm:t>
    </dgm:pt>
    <dgm:pt modelId="{A341126A-7C4B-4D9C-AB5E-F464ED9AF5BA}" type="sibTrans" cxnId="{209E71B0-046D-4E5A-8340-DF375F75FCF8}">
      <dgm:prSet/>
      <dgm:spPr/>
      <dgm:t>
        <a:bodyPr/>
        <a:lstStyle/>
        <a:p>
          <a:endParaRPr lang="en-US"/>
        </a:p>
      </dgm:t>
    </dgm:pt>
    <dgm:pt modelId="{4856A216-CC3E-4342-86C1-C7383E3B462C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5F2C09"/>
              </a:solidFill>
            </a:rPr>
            <a:t>Point of Contact with Funding</a:t>
          </a:r>
          <a:endParaRPr lang="en-US" sz="1600" b="1" dirty="0">
            <a:solidFill>
              <a:srgbClr val="5F2C09"/>
            </a:solidFill>
          </a:endParaRPr>
        </a:p>
      </dgm:t>
    </dgm:pt>
    <dgm:pt modelId="{354EE4DD-01BC-4DE3-9D6D-F0F6FD42C6AB}" type="parTrans" cxnId="{9E95ABD1-4A4F-4BAB-8E6A-08DC0B359672}">
      <dgm:prSet/>
      <dgm:spPr/>
      <dgm:t>
        <a:bodyPr/>
        <a:lstStyle/>
        <a:p>
          <a:endParaRPr lang="en-US"/>
        </a:p>
      </dgm:t>
    </dgm:pt>
    <dgm:pt modelId="{9728285F-D07A-46EA-91D2-712B1E3D9569}" type="sibTrans" cxnId="{9E95ABD1-4A4F-4BAB-8E6A-08DC0B359672}">
      <dgm:prSet/>
      <dgm:spPr/>
      <dgm:t>
        <a:bodyPr/>
        <a:lstStyle/>
        <a:p>
          <a:endParaRPr lang="en-US"/>
        </a:p>
      </dgm:t>
    </dgm:pt>
    <dgm:pt modelId="{73F5D23A-B292-4E61-B736-1085AFB7AB34}">
      <dgm:prSet phldrT="[Text]" custT="1"/>
      <dgm:spPr/>
      <dgm:t>
        <a:bodyPr lIns="0" rIns="0"/>
        <a:lstStyle/>
        <a:p>
          <a:r>
            <a:rPr lang="en-US" sz="1600" b="1" dirty="0" smtClean="0">
              <a:solidFill>
                <a:srgbClr val="5F2C09"/>
              </a:solidFill>
            </a:rPr>
            <a:t>Funding Vehicle</a:t>
          </a:r>
          <a:endParaRPr lang="en-US" sz="1600" b="1" dirty="0">
            <a:solidFill>
              <a:srgbClr val="5F2C09"/>
            </a:solidFill>
          </a:endParaRPr>
        </a:p>
      </dgm:t>
    </dgm:pt>
    <dgm:pt modelId="{34E9AEB2-66B3-4A93-95D4-80888E319DAA}" type="parTrans" cxnId="{ECAED6AB-97F6-474B-98FE-98F56DE7E690}">
      <dgm:prSet/>
      <dgm:spPr/>
      <dgm:t>
        <a:bodyPr/>
        <a:lstStyle/>
        <a:p>
          <a:endParaRPr lang="en-US"/>
        </a:p>
      </dgm:t>
    </dgm:pt>
    <dgm:pt modelId="{D83DC331-109E-43FD-B591-A43263D92990}" type="sibTrans" cxnId="{ECAED6AB-97F6-474B-98FE-98F56DE7E690}">
      <dgm:prSet/>
      <dgm:spPr/>
      <dgm:t>
        <a:bodyPr/>
        <a:lstStyle/>
        <a:p>
          <a:endParaRPr lang="en-US"/>
        </a:p>
      </dgm:t>
    </dgm:pt>
    <dgm:pt modelId="{A3A8804D-8932-4E5A-8031-5C263521BFD6}">
      <dgm:prSet phldrT="[Text]" custT="1"/>
      <dgm:spPr/>
      <dgm:t>
        <a:bodyPr tIns="0" rIns="0"/>
        <a:lstStyle/>
        <a:p>
          <a:r>
            <a:rPr lang="en-US" sz="1600" b="1" dirty="0" smtClean="0">
              <a:solidFill>
                <a:srgbClr val="5F2C09"/>
              </a:solidFill>
            </a:rPr>
            <a:t>Marketable Idea/</a:t>
          </a:r>
          <a:br>
            <a:rPr lang="en-US" sz="1600" b="1" dirty="0" smtClean="0">
              <a:solidFill>
                <a:srgbClr val="5F2C09"/>
              </a:solidFill>
            </a:rPr>
          </a:br>
          <a:r>
            <a:rPr lang="en-US" sz="1600" b="1" dirty="0" smtClean="0">
              <a:solidFill>
                <a:srgbClr val="5F2C09"/>
              </a:solidFill>
            </a:rPr>
            <a:t>Innovation</a:t>
          </a:r>
          <a:endParaRPr lang="en-US" sz="1600" b="1" dirty="0">
            <a:solidFill>
              <a:srgbClr val="5F2C09"/>
            </a:solidFill>
          </a:endParaRPr>
        </a:p>
      </dgm:t>
    </dgm:pt>
    <dgm:pt modelId="{ED73AC8D-8524-422B-865E-8E341149D02A}" type="parTrans" cxnId="{0AFDA4E2-740E-484E-86BD-16AC4624A874}">
      <dgm:prSet/>
      <dgm:spPr/>
      <dgm:t>
        <a:bodyPr/>
        <a:lstStyle/>
        <a:p>
          <a:endParaRPr lang="en-US"/>
        </a:p>
      </dgm:t>
    </dgm:pt>
    <dgm:pt modelId="{31B5140C-D48D-4763-95CE-B1703608FFBB}" type="sibTrans" cxnId="{0AFDA4E2-740E-484E-86BD-16AC4624A874}">
      <dgm:prSet/>
      <dgm:spPr/>
      <dgm:t>
        <a:bodyPr/>
        <a:lstStyle/>
        <a:p>
          <a:endParaRPr lang="en-US"/>
        </a:p>
      </dgm:t>
    </dgm:pt>
    <dgm:pt modelId="{DA7880DB-F08E-4C44-A0B6-DBCEA08DE8B8}" type="pres">
      <dgm:prSet presAssocID="{FD43ED30-D10F-4D87-884A-208AFF669F8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B26443-EB9E-4B8F-8B4C-9E3AB3771974}" type="pres">
      <dgm:prSet presAssocID="{A121572B-CFAE-4EFB-81EB-20CE4DFF9E40}" presName="centerShape" presStyleLbl="node0" presStyleIdx="0" presStyleCnt="1"/>
      <dgm:spPr/>
      <dgm:t>
        <a:bodyPr/>
        <a:lstStyle/>
        <a:p>
          <a:endParaRPr lang="en-US"/>
        </a:p>
      </dgm:t>
    </dgm:pt>
    <dgm:pt modelId="{18BB03EB-B65A-4C0B-BB18-D3946B71AF4B}" type="pres">
      <dgm:prSet presAssocID="{4856A216-CC3E-4342-86C1-C7383E3B462C}" presName="node" presStyleLbl="node1" presStyleIdx="0" presStyleCnt="3" custScaleX="115040" custScaleY="110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8154A-73D6-4C98-975B-3966831D5074}" type="pres">
      <dgm:prSet presAssocID="{4856A216-CC3E-4342-86C1-C7383E3B462C}" presName="dummy" presStyleCnt="0"/>
      <dgm:spPr/>
    </dgm:pt>
    <dgm:pt modelId="{A8D009A2-45FB-4851-AA8A-008996946146}" type="pres">
      <dgm:prSet presAssocID="{9728285F-D07A-46EA-91D2-712B1E3D956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AF3671C-EBF2-4B95-AF64-BAED7547FC94}" type="pres">
      <dgm:prSet presAssocID="{73F5D23A-B292-4E61-B736-1085AFB7AB34}" presName="node" presStyleLbl="node1" presStyleIdx="1" presStyleCnt="3" custScaleX="113735" custScaleY="115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4A94E-F79B-472B-9F8F-6CE606778A84}" type="pres">
      <dgm:prSet presAssocID="{73F5D23A-B292-4E61-B736-1085AFB7AB34}" presName="dummy" presStyleCnt="0"/>
      <dgm:spPr/>
    </dgm:pt>
    <dgm:pt modelId="{2124D8EC-A066-4320-9C72-AD617CE06F96}" type="pres">
      <dgm:prSet presAssocID="{D83DC331-109E-43FD-B591-A43263D9299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9BDCCCD-1F9F-420D-8608-16A9287F6B99}" type="pres">
      <dgm:prSet presAssocID="{A3A8804D-8932-4E5A-8031-5C263521BFD6}" presName="node" presStyleLbl="node1" presStyleIdx="2" presStyleCnt="3" custScaleX="120192" custScaleY="113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EA7B1-CD7B-4559-8118-434398AD749D}" type="pres">
      <dgm:prSet presAssocID="{A3A8804D-8932-4E5A-8031-5C263521BFD6}" presName="dummy" presStyleCnt="0"/>
      <dgm:spPr/>
    </dgm:pt>
    <dgm:pt modelId="{96B76F79-B96D-4782-B328-9B373DA76708}" type="pres">
      <dgm:prSet presAssocID="{31B5140C-D48D-4763-95CE-B1703608FFBB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102EA49-D7D1-478A-8B73-0408E837DFE7}" type="presOf" srcId="{73F5D23A-B292-4E61-B736-1085AFB7AB34}" destId="{CAF3671C-EBF2-4B95-AF64-BAED7547FC94}" srcOrd="0" destOrd="0" presId="urn:microsoft.com/office/officeart/2005/8/layout/radial6"/>
    <dgm:cxn modelId="{0AFDA4E2-740E-484E-86BD-16AC4624A874}" srcId="{A121572B-CFAE-4EFB-81EB-20CE4DFF9E40}" destId="{A3A8804D-8932-4E5A-8031-5C263521BFD6}" srcOrd="2" destOrd="0" parTransId="{ED73AC8D-8524-422B-865E-8E341149D02A}" sibTransId="{31B5140C-D48D-4763-95CE-B1703608FFBB}"/>
    <dgm:cxn modelId="{ECAED6AB-97F6-474B-98FE-98F56DE7E690}" srcId="{A121572B-CFAE-4EFB-81EB-20CE4DFF9E40}" destId="{73F5D23A-B292-4E61-B736-1085AFB7AB34}" srcOrd="1" destOrd="0" parTransId="{34E9AEB2-66B3-4A93-95D4-80888E319DAA}" sibTransId="{D83DC331-109E-43FD-B591-A43263D92990}"/>
    <dgm:cxn modelId="{253B6E7A-9BD0-4F90-8607-3E5FF62DF948}" type="presOf" srcId="{A121572B-CFAE-4EFB-81EB-20CE4DFF9E40}" destId="{14B26443-EB9E-4B8F-8B4C-9E3AB3771974}" srcOrd="0" destOrd="0" presId="urn:microsoft.com/office/officeart/2005/8/layout/radial6"/>
    <dgm:cxn modelId="{9E95ABD1-4A4F-4BAB-8E6A-08DC0B359672}" srcId="{A121572B-CFAE-4EFB-81EB-20CE4DFF9E40}" destId="{4856A216-CC3E-4342-86C1-C7383E3B462C}" srcOrd="0" destOrd="0" parTransId="{354EE4DD-01BC-4DE3-9D6D-F0F6FD42C6AB}" sibTransId="{9728285F-D07A-46EA-91D2-712B1E3D9569}"/>
    <dgm:cxn modelId="{CB357E86-A492-4205-9D44-7368231E9020}" type="presOf" srcId="{4856A216-CC3E-4342-86C1-C7383E3B462C}" destId="{18BB03EB-B65A-4C0B-BB18-D3946B71AF4B}" srcOrd="0" destOrd="0" presId="urn:microsoft.com/office/officeart/2005/8/layout/radial6"/>
    <dgm:cxn modelId="{4E99F382-8771-442A-B9B1-2AFA4450B4B9}" type="presOf" srcId="{31B5140C-D48D-4763-95CE-B1703608FFBB}" destId="{96B76F79-B96D-4782-B328-9B373DA76708}" srcOrd="0" destOrd="0" presId="urn:microsoft.com/office/officeart/2005/8/layout/radial6"/>
    <dgm:cxn modelId="{7A6D82DB-39EC-4EA5-834C-FE8B6A5875F9}" type="presOf" srcId="{9728285F-D07A-46EA-91D2-712B1E3D9569}" destId="{A8D009A2-45FB-4851-AA8A-008996946146}" srcOrd="0" destOrd="0" presId="urn:microsoft.com/office/officeart/2005/8/layout/radial6"/>
    <dgm:cxn modelId="{C75B425F-0366-4A29-84D0-D6F3E915A158}" type="presOf" srcId="{D83DC331-109E-43FD-B591-A43263D92990}" destId="{2124D8EC-A066-4320-9C72-AD617CE06F96}" srcOrd="0" destOrd="0" presId="urn:microsoft.com/office/officeart/2005/8/layout/radial6"/>
    <dgm:cxn modelId="{209E71B0-046D-4E5A-8340-DF375F75FCF8}" srcId="{FD43ED30-D10F-4D87-884A-208AFF669F8E}" destId="{A121572B-CFAE-4EFB-81EB-20CE4DFF9E40}" srcOrd="0" destOrd="0" parTransId="{F6AF0AEE-7231-474D-8251-E3DFAC807730}" sibTransId="{A341126A-7C4B-4D9C-AB5E-F464ED9AF5BA}"/>
    <dgm:cxn modelId="{7A4D9229-44AD-4B19-A19A-AACBD3013735}" type="presOf" srcId="{FD43ED30-D10F-4D87-884A-208AFF669F8E}" destId="{DA7880DB-F08E-4C44-A0B6-DBCEA08DE8B8}" srcOrd="0" destOrd="0" presId="urn:microsoft.com/office/officeart/2005/8/layout/radial6"/>
    <dgm:cxn modelId="{CC99F5FE-97D5-4C8A-B24B-6B5C83DCA98B}" type="presOf" srcId="{A3A8804D-8932-4E5A-8031-5C263521BFD6}" destId="{E9BDCCCD-1F9F-420D-8608-16A9287F6B99}" srcOrd="0" destOrd="0" presId="urn:microsoft.com/office/officeart/2005/8/layout/radial6"/>
    <dgm:cxn modelId="{93735627-E5CC-4165-8F8D-AB576999BCC3}" type="presParOf" srcId="{DA7880DB-F08E-4C44-A0B6-DBCEA08DE8B8}" destId="{14B26443-EB9E-4B8F-8B4C-9E3AB3771974}" srcOrd="0" destOrd="0" presId="urn:microsoft.com/office/officeart/2005/8/layout/radial6"/>
    <dgm:cxn modelId="{9027919F-4B7E-4F4A-BB77-63F5E45FFDCF}" type="presParOf" srcId="{DA7880DB-F08E-4C44-A0B6-DBCEA08DE8B8}" destId="{18BB03EB-B65A-4C0B-BB18-D3946B71AF4B}" srcOrd="1" destOrd="0" presId="urn:microsoft.com/office/officeart/2005/8/layout/radial6"/>
    <dgm:cxn modelId="{89663A5B-9AE0-44B5-B130-138BF7AB680D}" type="presParOf" srcId="{DA7880DB-F08E-4C44-A0B6-DBCEA08DE8B8}" destId="{5C68154A-73D6-4C98-975B-3966831D5074}" srcOrd="2" destOrd="0" presId="urn:microsoft.com/office/officeart/2005/8/layout/radial6"/>
    <dgm:cxn modelId="{9252A358-50F0-43A3-B9B0-19C3C31A795F}" type="presParOf" srcId="{DA7880DB-F08E-4C44-A0B6-DBCEA08DE8B8}" destId="{A8D009A2-45FB-4851-AA8A-008996946146}" srcOrd="3" destOrd="0" presId="urn:microsoft.com/office/officeart/2005/8/layout/radial6"/>
    <dgm:cxn modelId="{7E7ADF48-240F-4A52-A2C3-1B1D2403D69B}" type="presParOf" srcId="{DA7880DB-F08E-4C44-A0B6-DBCEA08DE8B8}" destId="{CAF3671C-EBF2-4B95-AF64-BAED7547FC94}" srcOrd="4" destOrd="0" presId="urn:microsoft.com/office/officeart/2005/8/layout/radial6"/>
    <dgm:cxn modelId="{9579626B-A33F-403E-9079-E6FEEA57B437}" type="presParOf" srcId="{DA7880DB-F08E-4C44-A0B6-DBCEA08DE8B8}" destId="{EBC4A94E-F79B-472B-9F8F-6CE606778A84}" srcOrd="5" destOrd="0" presId="urn:microsoft.com/office/officeart/2005/8/layout/radial6"/>
    <dgm:cxn modelId="{330FDE06-442A-400F-BA03-8FAEBF5CECBC}" type="presParOf" srcId="{DA7880DB-F08E-4C44-A0B6-DBCEA08DE8B8}" destId="{2124D8EC-A066-4320-9C72-AD617CE06F96}" srcOrd="6" destOrd="0" presId="urn:microsoft.com/office/officeart/2005/8/layout/radial6"/>
    <dgm:cxn modelId="{CC0E32C4-854B-4514-8E15-E1AF96FBD4CB}" type="presParOf" srcId="{DA7880DB-F08E-4C44-A0B6-DBCEA08DE8B8}" destId="{E9BDCCCD-1F9F-420D-8608-16A9287F6B99}" srcOrd="7" destOrd="0" presId="urn:microsoft.com/office/officeart/2005/8/layout/radial6"/>
    <dgm:cxn modelId="{1C3B2F42-F886-440E-A2B2-1538C01D9850}" type="presParOf" srcId="{DA7880DB-F08E-4C44-A0B6-DBCEA08DE8B8}" destId="{3A9EA7B1-CD7B-4559-8118-434398AD749D}" srcOrd="8" destOrd="0" presId="urn:microsoft.com/office/officeart/2005/8/layout/radial6"/>
    <dgm:cxn modelId="{D84D9313-D185-47D1-9EFD-DCA0B2E368F4}" type="presParOf" srcId="{DA7880DB-F08E-4C44-A0B6-DBCEA08DE8B8}" destId="{96B76F79-B96D-4782-B328-9B373DA7670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76F79-B96D-4782-B328-9B373DA76708}">
      <dsp:nvSpPr>
        <dsp:cNvPr id="0" name=""/>
        <dsp:cNvSpPr/>
      </dsp:nvSpPr>
      <dsp:spPr>
        <a:xfrm>
          <a:off x="2271873" y="687788"/>
          <a:ext cx="4332053" cy="4332053"/>
        </a:xfrm>
        <a:prstGeom prst="blockArc">
          <a:avLst>
            <a:gd name="adj1" fmla="val 9000000"/>
            <a:gd name="adj2" fmla="val 16200000"/>
            <a:gd name="adj3" fmla="val 4640"/>
          </a:avLst>
        </a:prstGeom>
        <a:gradFill rotWithShape="0">
          <a:gsLst>
            <a:gs pos="0">
              <a:schemeClr val="accent2">
                <a:shade val="90000"/>
                <a:hueOff val="-481452"/>
                <a:satOff val="2416"/>
                <a:lumOff val="242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-481452"/>
                <a:satOff val="2416"/>
                <a:lumOff val="242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-481452"/>
                <a:satOff val="2416"/>
                <a:lumOff val="242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24D8EC-A066-4320-9C72-AD617CE06F96}">
      <dsp:nvSpPr>
        <dsp:cNvPr id="0" name=""/>
        <dsp:cNvSpPr/>
      </dsp:nvSpPr>
      <dsp:spPr>
        <a:xfrm>
          <a:off x="2271873" y="687788"/>
          <a:ext cx="4332053" cy="4332053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gradFill rotWithShape="0">
          <a:gsLst>
            <a:gs pos="0">
              <a:schemeClr val="accent2">
                <a:shade val="90000"/>
                <a:hueOff val="-240726"/>
                <a:satOff val="1208"/>
                <a:lumOff val="121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-240726"/>
                <a:satOff val="1208"/>
                <a:lumOff val="121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-240726"/>
                <a:satOff val="1208"/>
                <a:lumOff val="121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D009A2-45FB-4851-AA8A-008996946146}">
      <dsp:nvSpPr>
        <dsp:cNvPr id="0" name=""/>
        <dsp:cNvSpPr/>
      </dsp:nvSpPr>
      <dsp:spPr>
        <a:xfrm>
          <a:off x="2271873" y="687788"/>
          <a:ext cx="4332053" cy="4332053"/>
        </a:xfrm>
        <a:prstGeom prst="blockArc">
          <a:avLst>
            <a:gd name="adj1" fmla="val 16200000"/>
            <a:gd name="adj2" fmla="val 1800000"/>
            <a:gd name="adj3" fmla="val 464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B26443-EB9E-4B8F-8B4C-9E3AB3771974}">
      <dsp:nvSpPr>
        <dsp:cNvPr id="0" name=""/>
        <dsp:cNvSpPr/>
      </dsp:nvSpPr>
      <dsp:spPr>
        <a:xfrm>
          <a:off x="3440778" y="1856693"/>
          <a:ext cx="1994244" cy="199424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5F2C09"/>
              </a:solidFill>
            </a:rPr>
            <a:t>Funded Research Opportunity</a:t>
          </a:r>
          <a:endParaRPr lang="en-US" sz="2000" b="1" kern="1200" dirty="0">
            <a:solidFill>
              <a:srgbClr val="5F2C09"/>
            </a:solidFill>
          </a:endParaRPr>
        </a:p>
      </dsp:txBody>
      <dsp:txXfrm>
        <a:off x="3732828" y="2148743"/>
        <a:ext cx="1410144" cy="1410144"/>
      </dsp:txXfrm>
    </dsp:sp>
    <dsp:sp modelId="{18BB03EB-B65A-4C0B-BB18-D3946B71AF4B}">
      <dsp:nvSpPr>
        <dsp:cNvPr id="0" name=""/>
        <dsp:cNvSpPr/>
      </dsp:nvSpPr>
      <dsp:spPr>
        <a:xfrm>
          <a:off x="3634937" y="-34291"/>
          <a:ext cx="1605925" cy="154467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5F2C09"/>
              </a:solidFill>
            </a:rPr>
            <a:t>Point of Contact with Funding</a:t>
          </a:r>
          <a:endParaRPr lang="en-US" sz="1600" b="1" kern="1200" dirty="0">
            <a:solidFill>
              <a:srgbClr val="5F2C09"/>
            </a:solidFill>
          </a:endParaRPr>
        </a:p>
      </dsp:txBody>
      <dsp:txXfrm>
        <a:off x="3870119" y="191921"/>
        <a:ext cx="1135561" cy="1092246"/>
      </dsp:txXfrm>
    </dsp:sp>
    <dsp:sp modelId="{CAF3671C-EBF2-4B95-AF64-BAED7547FC94}">
      <dsp:nvSpPr>
        <dsp:cNvPr id="0" name=""/>
        <dsp:cNvSpPr/>
      </dsp:nvSpPr>
      <dsp:spPr>
        <a:xfrm>
          <a:off x="5476358" y="3104160"/>
          <a:ext cx="1587708" cy="161508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40708"/>
                <a:satOff val="5083"/>
                <a:lumOff val="135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40708"/>
                <a:satOff val="5083"/>
                <a:lumOff val="135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40708"/>
                <a:satOff val="5083"/>
                <a:lumOff val="135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5F2C09"/>
              </a:solidFill>
            </a:rPr>
            <a:t>Funding Vehicle</a:t>
          </a:r>
          <a:endParaRPr lang="en-US" sz="1600" b="1" kern="1200" dirty="0">
            <a:solidFill>
              <a:srgbClr val="5F2C09"/>
            </a:solidFill>
          </a:endParaRPr>
        </a:p>
      </dsp:txBody>
      <dsp:txXfrm>
        <a:off x="5708872" y="3340683"/>
        <a:ext cx="1122680" cy="1142037"/>
      </dsp:txXfrm>
    </dsp:sp>
    <dsp:sp modelId="{E9BDCCCD-1F9F-420D-8608-16A9287F6B99}">
      <dsp:nvSpPr>
        <dsp:cNvPr id="0" name=""/>
        <dsp:cNvSpPr/>
      </dsp:nvSpPr>
      <dsp:spPr>
        <a:xfrm>
          <a:off x="1766665" y="3119041"/>
          <a:ext cx="1677845" cy="158532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5F2C09"/>
              </a:solidFill>
            </a:rPr>
            <a:t>Marketable Idea/</a:t>
          </a:r>
          <a:br>
            <a:rPr lang="en-US" sz="1600" b="1" kern="1200" dirty="0" smtClean="0">
              <a:solidFill>
                <a:srgbClr val="5F2C09"/>
              </a:solidFill>
            </a:rPr>
          </a:br>
          <a:r>
            <a:rPr lang="en-US" sz="1600" b="1" kern="1200" dirty="0" smtClean="0">
              <a:solidFill>
                <a:srgbClr val="5F2C09"/>
              </a:solidFill>
            </a:rPr>
            <a:t>Innovation</a:t>
          </a:r>
          <a:endParaRPr lang="en-US" sz="1600" b="1" kern="1200" dirty="0">
            <a:solidFill>
              <a:srgbClr val="5F2C09"/>
            </a:solidFill>
          </a:endParaRPr>
        </a:p>
      </dsp:txBody>
      <dsp:txXfrm>
        <a:off x="2012380" y="3351206"/>
        <a:ext cx="1186415" cy="1120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2595-1F35-4E52-89A5-A7372B9387CE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6010-BC99-4236-A1B2-EDC263732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2595-1F35-4E52-89A5-A7372B9387CE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6010-BC99-4236-A1B2-EDC263732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7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2595-1F35-4E52-89A5-A7372B9387CE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6010-BC99-4236-A1B2-EDC263732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3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2595-1F35-4E52-89A5-A7372B9387CE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6010-BC99-4236-A1B2-EDC263732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3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2595-1F35-4E52-89A5-A7372B9387CE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6010-BC99-4236-A1B2-EDC263732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4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2595-1F35-4E52-89A5-A7372B9387CE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6010-BC99-4236-A1B2-EDC263732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2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2595-1F35-4E52-89A5-A7372B9387CE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6010-BC99-4236-A1B2-EDC263732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2595-1F35-4E52-89A5-A7372B9387CE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6010-BC99-4236-A1B2-EDC263732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266"/>
            <a:ext cx="9144000" cy="19304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2595-1F35-4E52-89A5-A7372B9387CE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PRIVILEDGED AND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9B59-513A-4CB0-8075-3DF7FF0906E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9" t="27140" r="8468" b="26313"/>
          <a:stretch/>
        </p:blipFill>
        <p:spPr>
          <a:xfrm>
            <a:off x="6993467" y="181234"/>
            <a:ext cx="1880599" cy="63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2595-1F35-4E52-89A5-A7372B9387CE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6010-BC99-4236-A1B2-EDC263732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8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2595-1F35-4E52-89A5-A7372B9387CE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6010-BC99-4236-A1B2-EDC263732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5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F2595-1F35-4E52-89A5-A7372B9387CE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26010-BC99-4236-A1B2-EDC263732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5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bo.gov/" TargetMode="External"/><Relationship Id="rId2" Type="http://schemas.openxmlformats.org/officeDocument/2006/relationships/hyperlink" Target="http://www.msrdconsortium.org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rdconsortium.org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" y="1982860"/>
            <a:ext cx="8979244" cy="1891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574"/>
            <a:ext cx="4648849" cy="1638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7" y="3585525"/>
            <a:ext cx="1982836" cy="238485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sx="57000" sy="57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708388" y="3962807"/>
            <a:ext cx="613842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dirty="0" smtClean="0">
                <a:solidFill>
                  <a:srgbClr val="5F2C09"/>
                </a:solidFill>
              </a:rPr>
              <a:t>21</a:t>
            </a:r>
            <a:r>
              <a:rPr lang="en-US" sz="2400" b="1" baseline="30000" dirty="0" smtClean="0">
                <a:solidFill>
                  <a:srgbClr val="5F2C09"/>
                </a:solidFill>
              </a:rPr>
              <a:t>st</a:t>
            </a:r>
            <a:r>
              <a:rPr lang="en-US" sz="2400" b="1" dirty="0" smtClean="0">
                <a:solidFill>
                  <a:srgbClr val="5F2C09"/>
                </a:solidFill>
              </a:rPr>
              <a:t> Annual NSPAA </a:t>
            </a:r>
            <a:br>
              <a:rPr lang="en-US" sz="2400" b="1" dirty="0" smtClean="0">
                <a:solidFill>
                  <a:srgbClr val="5F2C09"/>
                </a:solidFill>
              </a:rPr>
            </a:br>
            <a:r>
              <a:rPr lang="en-US" sz="2400" b="1" dirty="0" smtClean="0">
                <a:solidFill>
                  <a:srgbClr val="5F2C09"/>
                </a:solidFill>
              </a:rPr>
              <a:t>Technical Assistance Workshop Series</a:t>
            </a:r>
          </a:p>
          <a:p>
            <a:pPr>
              <a:spcAft>
                <a:spcPts val="1200"/>
              </a:spcAft>
            </a:pPr>
            <a:r>
              <a:rPr lang="en-US" sz="2400" b="1" i="1" dirty="0" smtClean="0">
                <a:solidFill>
                  <a:srgbClr val="5F2C09"/>
                </a:solidFill>
              </a:rPr>
              <a:t>Expanding Sponsored Programs &amp; Research Possibilities with Contracts:  Understanding the Requirements for Success</a:t>
            </a:r>
            <a:endParaRPr lang="en-US" i="1" dirty="0">
              <a:solidFill>
                <a:srgbClr val="5F2C0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378" y="82378"/>
            <a:ext cx="8979244" cy="67056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9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1150986"/>
            <a:ext cx="4555066" cy="30292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74133" y="1184854"/>
            <a:ext cx="35136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kern="0" dirty="0" smtClean="0">
                <a:solidFill>
                  <a:srgbClr val="3C1C06"/>
                </a:solidFill>
                <a:ea typeface="ＭＳ Ｐゴシック" pitchFamily="34" charset="-128"/>
              </a:rPr>
              <a:t>Consortium developed under the </a:t>
            </a:r>
            <a:r>
              <a:rPr lang="en-US" kern="0" dirty="0">
                <a:solidFill>
                  <a:srgbClr val="3C1C06"/>
                </a:solidFill>
                <a:ea typeface="ＭＳ Ｐゴシック" pitchFamily="34" charset="-128"/>
              </a:rPr>
              <a:t>National Defense Authorization Act (NDAA) for FY2010, Section 252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kern="0" dirty="0" smtClean="0">
              <a:solidFill>
                <a:srgbClr val="3C1C06"/>
              </a:solidFill>
              <a:ea typeface="ＭＳ Ｐゴシック" pitchFamily="34" charset="-128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i="1" kern="0" dirty="0" smtClean="0">
                <a:solidFill>
                  <a:srgbClr val="3C1C06"/>
                </a:solidFill>
                <a:ea typeface="ＭＳ Ｐゴシック" pitchFamily="34" charset="-128"/>
              </a:rPr>
              <a:t>“</a:t>
            </a:r>
            <a:r>
              <a:rPr lang="en-US" i="1" kern="0" dirty="0">
                <a:solidFill>
                  <a:srgbClr val="3C1C06"/>
                </a:solidFill>
                <a:ea typeface="ＭＳ Ｐゴシック" pitchFamily="34" charset="-128"/>
              </a:rPr>
              <a:t>Establishment of program to enhance participation of </a:t>
            </a:r>
            <a:r>
              <a:rPr lang="en-US" i="1" kern="0" dirty="0" smtClean="0">
                <a:solidFill>
                  <a:srgbClr val="3C1C06"/>
                </a:solidFill>
                <a:ea typeface="ＭＳ Ｐゴシック" pitchFamily="34" charset="-128"/>
              </a:rPr>
              <a:t>historically </a:t>
            </a:r>
            <a:r>
              <a:rPr lang="en-US" i="1" kern="0" dirty="0">
                <a:solidFill>
                  <a:srgbClr val="3C1C06"/>
                </a:solidFill>
                <a:ea typeface="ＭＳ Ｐゴシック" pitchFamily="34" charset="-128"/>
              </a:rPr>
              <a:t>black colleges </a:t>
            </a:r>
            <a:r>
              <a:rPr lang="en-US" i="1" kern="0" dirty="0" smtClean="0">
                <a:solidFill>
                  <a:srgbClr val="3C1C06"/>
                </a:solidFill>
                <a:ea typeface="ＭＳ Ｐゴシック" pitchFamily="34" charset="-128"/>
              </a:rPr>
              <a:t>and universities and minority serving institutions (HBCU/MI) in defense research programs”</a:t>
            </a:r>
            <a:endParaRPr lang="en-US" i="1" kern="0" dirty="0">
              <a:solidFill>
                <a:srgbClr val="3C1C06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133" y="4231084"/>
            <a:ext cx="8271934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kern="0" dirty="0" smtClean="0">
                <a:solidFill>
                  <a:srgbClr val="3C1C06"/>
                </a:solidFill>
                <a:ea typeface="ＭＳ Ｐゴシック" pitchFamily="34" charset="-128"/>
              </a:rPr>
              <a:t>Section </a:t>
            </a:r>
            <a:r>
              <a:rPr lang="en-US" b="1" kern="0" dirty="0">
                <a:solidFill>
                  <a:srgbClr val="3C1C06"/>
                </a:solidFill>
                <a:ea typeface="ＭＳ Ｐゴシック" pitchFamily="34" charset="-128"/>
              </a:rPr>
              <a:t>252 program objectives:</a:t>
            </a:r>
          </a:p>
          <a:p>
            <a:pPr marL="398463" lvl="1" indent="-228600">
              <a:spcBef>
                <a:spcPct val="20000"/>
              </a:spcBef>
              <a:buFont typeface="Wingdings" panose="05000000000000000000" pitchFamily="2" charset="2"/>
              <a:buChar char="q"/>
              <a:tabLst>
                <a:tab pos="576263" algn="l"/>
              </a:tabLst>
              <a:defRPr/>
            </a:pPr>
            <a:r>
              <a:rPr lang="en-US" kern="0" dirty="0">
                <a:solidFill>
                  <a:srgbClr val="3C1C06"/>
                </a:solidFill>
                <a:ea typeface="ＭＳ Ｐゴシック" pitchFamily="34" charset="-128"/>
              </a:rPr>
              <a:t>enhance the research and educational capabilities of these institutions</a:t>
            </a:r>
          </a:p>
          <a:p>
            <a:pPr marL="398463" lvl="1" indent="-228600">
              <a:spcBef>
                <a:spcPct val="20000"/>
              </a:spcBef>
              <a:buFont typeface="Wingdings" panose="05000000000000000000" pitchFamily="2" charset="2"/>
              <a:buChar char="q"/>
              <a:tabLst>
                <a:tab pos="576263" algn="l"/>
              </a:tabLst>
              <a:defRPr/>
            </a:pPr>
            <a:r>
              <a:rPr lang="en-US" kern="0" dirty="0">
                <a:solidFill>
                  <a:srgbClr val="3C1C06"/>
                </a:solidFill>
                <a:ea typeface="ＭＳ Ｐゴシック" pitchFamily="34" charset="-128"/>
              </a:rPr>
              <a:t>encourage their participation in Defense </a:t>
            </a:r>
            <a:r>
              <a:rPr lang="en-US" dirty="0">
                <a:solidFill>
                  <a:srgbClr val="3C1C06"/>
                </a:solidFill>
              </a:rPr>
              <a:t>Research, Development, Test &amp; Evaluation (RDT&amp;E</a:t>
            </a:r>
            <a:r>
              <a:rPr lang="en-US" dirty="0" smtClean="0">
                <a:solidFill>
                  <a:srgbClr val="3C1C06"/>
                </a:solidFill>
              </a:rPr>
              <a:t>)</a:t>
            </a:r>
            <a:endParaRPr lang="en-US" kern="0" dirty="0">
              <a:solidFill>
                <a:srgbClr val="3C1C06"/>
              </a:solidFill>
              <a:ea typeface="ＭＳ Ｐゴシック" pitchFamily="34" charset="-128"/>
            </a:endParaRPr>
          </a:p>
          <a:p>
            <a:pPr marL="398463" lvl="1" indent="-228600">
              <a:spcBef>
                <a:spcPct val="20000"/>
              </a:spcBef>
              <a:buFont typeface="Wingdings" panose="05000000000000000000" pitchFamily="2" charset="2"/>
              <a:buChar char="q"/>
              <a:tabLst>
                <a:tab pos="576263" algn="l"/>
              </a:tabLst>
              <a:defRPr/>
            </a:pPr>
            <a:r>
              <a:rPr lang="en-US" kern="0" dirty="0">
                <a:solidFill>
                  <a:srgbClr val="3C1C06"/>
                </a:solidFill>
              </a:rPr>
              <a:t>in</a:t>
            </a:r>
            <a:r>
              <a:rPr lang="en-US" kern="0" dirty="0">
                <a:solidFill>
                  <a:srgbClr val="3C1C06"/>
                </a:solidFill>
                <a:ea typeface="ＭＳ Ｐゴシック" pitchFamily="34" charset="-128"/>
              </a:rPr>
              <a:t>crease the numbers of graduates engaged in national defense research</a:t>
            </a:r>
          </a:p>
          <a:p>
            <a:pPr marL="398463" lvl="1" indent="-228600">
              <a:spcBef>
                <a:spcPct val="20000"/>
              </a:spcBef>
              <a:buFont typeface="Wingdings" panose="05000000000000000000" pitchFamily="2" charset="2"/>
              <a:buChar char="q"/>
              <a:tabLst>
                <a:tab pos="576263" algn="l"/>
              </a:tabLst>
              <a:defRPr/>
            </a:pPr>
            <a:r>
              <a:rPr lang="en-US" kern="0" dirty="0">
                <a:solidFill>
                  <a:srgbClr val="3C1C06"/>
                </a:solidFill>
              </a:rPr>
              <a:t>encourage</a:t>
            </a:r>
            <a:r>
              <a:rPr lang="en-US" kern="0" dirty="0">
                <a:solidFill>
                  <a:srgbClr val="3C1C06"/>
                </a:solidFill>
                <a:ea typeface="ＭＳ Ｐゴシック" pitchFamily="34" charset="-128"/>
              </a:rPr>
              <a:t> research and educational collaboration between these institutions and other institutions of higher education, government defense organizations and the defense industry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133" y="364064"/>
            <a:ext cx="650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F2C09"/>
                </a:solidFill>
              </a:rPr>
              <a:t>MSI STEM Research &amp; Development Consortium</a:t>
            </a:r>
          </a:p>
        </p:txBody>
      </p:sp>
    </p:spTree>
    <p:extLst>
      <p:ext uri="{BB962C8B-B14F-4D97-AF65-F5344CB8AC3E}">
        <p14:creationId xmlns:p14="http://schemas.microsoft.com/office/powerpoint/2010/main" val="383920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8933" y="1478258"/>
            <a:ext cx="8119534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C09"/>
                </a:solidFill>
              </a:rPr>
              <a:t>501(c)3 Nonprofit Organization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C09"/>
                </a:solidFill>
              </a:rPr>
              <a:t>Began </a:t>
            </a:r>
            <a:r>
              <a:rPr lang="en-US" sz="2000" b="1" dirty="0">
                <a:solidFill>
                  <a:srgbClr val="5F2C09"/>
                </a:solidFill>
              </a:rPr>
              <a:t>operations in January </a:t>
            </a:r>
            <a:r>
              <a:rPr lang="en-US" sz="2000" b="1" dirty="0" smtClean="0">
                <a:solidFill>
                  <a:srgbClr val="5F2C09"/>
                </a:solidFill>
              </a:rPr>
              <a:t>2015 with an $</a:t>
            </a:r>
            <a:r>
              <a:rPr lang="en-US" sz="2000" b="1" dirty="0" smtClean="0">
                <a:solidFill>
                  <a:srgbClr val="5F2C09"/>
                </a:solidFill>
              </a:rPr>
              <a:t>86M </a:t>
            </a:r>
            <a:r>
              <a:rPr lang="en-US" sz="2000" b="1" dirty="0" smtClean="0">
                <a:solidFill>
                  <a:srgbClr val="5F2C09"/>
                </a:solidFill>
              </a:rPr>
              <a:t>Cooperative Agreement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C09"/>
                </a:solidFill>
              </a:rPr>
              <a:t>Agreement awarded by US Army Research, Development &amp; Engineering Command (RDECOM), Edgewood Chemical &amp; Biological Center (ECBC)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C09"/>
                </a:solidFill>
              </a:rPr>
              <a:t>Primary goal to engage MSIs in basic, applied &amp; advanced research for Department of Defense and civilian agencies</a:t>
            </a:r>
            <a:r>
              <a:rPr lang="en-US" sz="2000" dirty="0">
                <a:solidFill>
                  <a:srgbClr val="5F2C09"/>
                </a:solidFill>
              </a:rPr>
              <a:t> </a:t>
            </a:r>
            <a:endParaRPr lang="en-US" sz="2000" dirty="0" smtClean="0">
              <a:solidFill>
                <a:srgbClr val="5F2C09"/>
              </a:solidFill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C09"/>
                </a:solidFill>
              </a:rPr>
              <a:t>Membership of 41 minority serving institutions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C09"/>
                </a:solidFill>
              </a:rPr>
              <a:t>Free and open to all MSIs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3" y="364064"/>
            <a:ext cx="650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F2C09"/>
                </a:solidFill>
              </a:rPr>
              <a:t>MSI STEM Research &amp; Development Consortium</a:t>
            </a:r>
          </a:p>
        </p:txBody>
      </p:sp>
    </p:spTree>
    <p:extLst>
      <p:ext uri="{BB962C8B-B14F-4D97-AF65-F5344CB8AC3E}">
        <p14:creationId xmlns:p14="http://schemas.microsoft.com/office/powerpoint/2010/main" val="22194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8933" y="1435926"/>
            <a:ext cx="811953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C09"/>
                </a:solidFill>
              </a:rPr>
              <a:t>Direct, quick and easy research funding vehicle for government agencies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C09"/>
                </a:solidFill>
              </a:rPr>
              <a:t>Introductions to collaborative partners in academia, industry and others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C09"/>
                </a:solidFill>
              </a:rPr>
              <a:t>Exposure to congressional level interest in the program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C09"/>
                </a:solidFill>
              </a:rPr>
              <a:t>Fast track opportunity to build research capacity and resources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C09"/>
                </a:solidFill>
              </a:rPr>
              <a:t>Competition limited to consortium members only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C09"/>
                </a:solidFill>
              </a:rPr>
              <a:t>Ability to circumvent traditional competition &amp; negotiate direct awards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2" y="364064"/>
            <a:ext cx="6612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F2C09"/>
                </a:solidFill>
              </a:rPr>
              <a:t>Significance of the MSRDC Cooperative Agreement</a:t>
            </a:r>
          </a:p>
        </p:txBody>
      </p:sp>
    </p:spTree>
    <p:extLst>
      <p:ext uri="{BB962C8B-B14F-4D97-AF65-F5344CB8AC3E}">
        <p14:creationId xmlns:p14="http://schemas.microsoft.com/office/powerpoint/2010/main" val="214857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8933" y="1351256"/>
            <a:ext cx="811953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5F2C09"/>
                </a:solidFill>
              </a:rPr>
              <a:t>Calls for White Papers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C09"/>
                </a:solidFill>
              </a:rPr>
              <a:t>Watch for announcements at </a:t>
            </a:r>
            <a:r>
              <a:rPr lang="en-US" sz="2000" b="1" dirty="0" smtClean="0">
                <a:solidFill>
                  <a:srgbClr val="5F2C09"/>
                </a:solidFill>
                <a:hlinkClick r:id="rId2"/>
              </a:rPr>
              <a:t>msrdconsortium.org</a:t>
            </a:r>
            <a:r>
              <a:rPr lang="en-US" sz="2000" b="1" dirty="0" smtClean="0">
                <a:solidFill>
                  <a:srgbClr val="5F2C09"/>
                </a:solidFill>
              </a:rPr>
              <a:t> or </a:t>
            </a:r>
            <a:r>
              <a:rPr lang="en-US" sz="2000" b="1" dirty="0" smtClean="0">
                <a:solidFill>
                  <a:srgbClr val="5F2C09"/>
                </a:solidFill>
                <a:hlinkClick r:id="rId3"/>
              </a:rPr>
              <a:t>fbo.gov</a:t>
            </a:r>
            <a:endParaRPr lang="en-US" sz="2000" b="1" dirty="0">
              <a:solidFill>
                <a:srgbClr val="5F2C09"/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C09"/>
                </a:solidFill>
              </a:rPr>
              <a:t>Review Technology Objectives for alignment with your capabilities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C09"/>
                </a:solidFill>
              </a:rPr>
              <a:t>Submit a White Paper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C09"/>
                </a:solidFill>
              </a:rPr>
              <a:t>If invited, submit a solicited research proposal</a:t>
            </a:r>
          </a:p>
          <a:p>
            <a:pPr marL="742950" lvl="1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C09"/>
                </a:solidFill>
              </a:rPr>
              <a:t>Negotiate final award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5F2C09"/>
                </a:solidFill>
              </a:rPr>
              <a:t>Business Development Proposals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C09"/>
                </a:solidFill>
              </a:rPr>
              <a:t>Understand Federal research funding priorities</a:t>
            </a:r>
            <a:r>
              <a:rPr lang="en-US" sz="2000" b="1" dirty="0">
                <a:solidFill>
                  <a:srgbClr val="5F2C09"/>
                </a:solidFill>
              </a:rPr>
              <a:t> </a:t>
            </a:r>
            <a:r>
              <a:rPr lang="en-US" sz="2000" b="1" dirty="0" smtClean="0">
                <a:solidFill>
                  <a:srgbClr val="5F2C09"/>
                </a:solidFill>
              </a:rPr>
              <a:t>and the alignment of your capabilities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C09"/>
                </a:solidFill>
              </a:rPr>
              <a:t>Identify and develop relationship with technical point of contact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C09"/>
                </a:solidFill>
              </a:rPr>
              <a:t>Market your capabilities as solution to POCs technical priorities</a:t>
            </a:r>
            <a:endParaRPr lang="en-US" sz="2000" b="1" dirty="0">
              <a:solidFill>
                <a:srgbClr val="5F2C09"/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C09"/>
                </a:solidFill>
              </a:rPr>
              <a:t>Submit concept/white paper and/or research proposal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C09"/>
                </a:solidFill>
              </a:rPr>
              <a:t>Negotiate a non-competitive, direct award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2" y="364064"/>
            <a:ext cx="6612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F2C09"/>
                </a:solidFill>
              </a:rPr>
              <a:t>How the Consortium Works</a:t>
            </a:r>
          </a:p>
        </p:txBody>
      </p:sp>
    </p:spTree>
    <p:extLst>
      <p:ext uri="{BB962C8B-B14F-4D97-AF65-F5344CB8AC3E}">
        <p14:creationId xmlns:p14="http://schemas.microsoft.com/office/powerpoint/2010/main" val="209839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2" y="364064"/>
            <a:ext cx="6612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F2C09"/>
                </a:solidFill>
              </a:rPr>
              <a:t>The Consortium:  Your Opportunity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31095571"/>
              </p:ext>
            </p:extLst>
          </p:nvPr>
        </p:nvGraphicFramePr>
        <p:xfrm>
          <a:off x="135468" y="1236133"/>
          <a:ext cx="8830732" cy="5266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7281604" y="5538800"/>
            <a:ext cx="1130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5F2C09"/>
                </a:solidFill>
              </a:rPr>
              <a:t>MSRDC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74132" y="5169468"/>
            <a:ext cx="15197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F2C09"/>
                </a:solidFill>
              </a:rPr>
              <a:t>Your </a:t>
            </a:r>
            <a:br>
              <a:rPr lang="en-US" sz="2400" b="1" dirty="0" smtClean="0">
                <a:solidFill>
                  <a:srgbClr val="5F2C09"/>
                </a:solidFill>
              </a:rPr>
            </a:br>
            <a:r>
              <a:rPr lang="en-US" sz="2400" b="1" dirty="0" smtClean="0">
                <a:solidFill>
                  <a:srgbClr val="5F2C09"/>
                </a:solidFill>
              </a:rPr>
              <a:t>Institution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359672" y="1236133"/>
            <a:ext cx="1792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5F2C09"/>
                </a:solidFill>
              </a:rPr>
              <a:t>Government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2266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8933" y="1435926"/>
            <a:ext cx="811953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5F2C09"/>
                </a:solidFill>
              </a:rPr>
              <a:t>Awarded </a:t>
            </a:r>
            <a:r>
              <a:rPr lang="en-US" sz="2000" b="1" dirty="0">
                <a:solidFill>
                  <a:srgbClr val="5F2C09"/>
                </a:solidFill>
              </a:rPr>
              <a:t>over </a:t>
            </a:r>
            <a:r>
              <a:rPr lang="en-US" sz="2000" b="1" dirty="0" smtClean="0">
                <a:solidFill>
                  <a:srgbClr val="5F2C09"/>
                </a:solidFill>
              </a:rPr>
              <a:t>$2M for first research projects in the following fields.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C09"/>
                </a:solidFill>
              </a:rPr>
              <a:t>Predictive Toxicology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C09"/>
                </a:solidFill>
              </a:rPr>
              <a:t>Chemical &amp; Biological Protection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C09"/>
                </a:solidFill>
              </a:rPr>
              <a:t>Chemical &amp; Biological Sensing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5F2C09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5F2C09"/>
                </a:solidFill>
              </a:rPr>
              <a:t>First projects awarded to the following institutions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C09"/>
                </a:solidFill>
              </a:rPr>
              <a:t>Albany State University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C09"/>
                </a:solidFill>
              </a:rPr>
              <a:t>City College of New York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C09"/>
                </a:solidFill>
              </a:rPr>
              <a:t>Fisk University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C09"/>
                </a:solidFill>
              </a:rPr>
              <a:t>North Carolina Agricultural &amp; Technical State University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C09"/>
                </a:solidFill>
              </a:rPr>
              <a:t>University of Texas at Rio Grande Valley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C09"/>
                </a:solidFill>
              </a:rPr>
              <a:t>North Carolina Central University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F2C09"/>
                </a:solidFill>
              </a:rPr>
              <a:t>University of Texas at San Antonio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5F2C0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132" y="364064"/>
            <a:ext cx="6612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F2C09"/>
                </a:solidFill>
              </a:rPr>
              <a:t>Our Initial Success</a:t>
            </a:r>
          </a:p>
        </p:txBody>
      </p:sp>
    </p:spTree>
    <p:extLst>
      <p:ext uri="{BB962C8B-B14F-4D97-AF65-F5344CB8AC3E}">
        <p14:creationId xmlns:p14="http://schemas.microsoft.com/office/powerpoint/2010/main" val="222640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114" y="965409"/>
            <a:ext cx="811953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5F2C09"/>
                </a:solidFill>
              </a:rPr>
              <a:t>DARPA </a:t>
            </a:r>
            <a:r>
              <a:rPr lang="en-US" sz="2000" b="1" dirty="0" smtClean="0">
                <a:solidFill>
                  <a:srgbClr val="5F2C09"/>
                </a:solidFill>
              </a:rPr>
              <a:t>Science Forum Webinar </a:t>
            </a:r>
            <a:r>
              <a:rPr lang="en-US" sz="2000" b="1" dirty="0" smtClean="0">
                <a:solidFill>
                  <a:srgbClr val="5F2C09"/>
                </a:solidFill>
              </a:rPr>
              <a:t>– Friday June 10, 2016 at 1:00pm – </a:t>
            </a:r>
            <a:r>
              <a:rPr lang="en-US" sz="2000" b="1" dirty="0" smtClean="0">
                <a:solidFill>
                  <a:srgbClr val="5F2C09"/>
                </a:solidFill>
              </a:rPr>
              <a:t>3:00pm </a:t>
            </a:r>
            <a:endParaRPr lang="en-US" sz="2000" b="1" dirty="0" smtClean="0">
              <a:solidFill>
                <a:srgbClr val="5F2C0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F2C09"/>
                </a:solidFill>
              </a:rPr>
              <a:t>Overview of DARPA’s </a:t>
            </a:r>
            <a:r>
              <a:rPr lang="en-US" sz="2000" dirty="0">
                <a:solidFill>
                  <a:srgbClr val="5F2C09"/>
                </a:solidFill>
              </a:rPr>
              <a:t>research portfolio </a:t>
            </a:r>
            <a:endParaRPr lang="en-US" sz="2000" dirty="0" smtClean="0">
              <a:solidFill>
                <a:srgbClr val="5F2C0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F2C09"/>
                </a:solidFill>
              </a:rPr>
              <a:t>Presentations from the Directors of </a:t>
            </a:r>
            <a:r>
              <a:rPr lang="en-US" sz="2000" dirty="0" smtClean="0">
                <a:solidFill>
                  <a:srgbClr val="5F2C09"/>
                </a:solidFill>
              </a:rPr>
              <a:t>six of DARPA’s technical </a:t>
            </a:r>
            <a:r>
              <a:rPr lang="en-US" sz="2000" dirty="0">
                <a:solidFill>
                  <a:srgbClr val="5F2C09"/>
                </a:solidFill>
              </a:rPr>
              <a:t>offices </a:t>
            </a:r>
            <a:endParaRPr lang="en-US" sz="2000" dirty="0" smtClean="0">
              <a:solidFill>
                <a:srgbClr val="5F2C0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F2C09"/>
                </a:solidFill>
              </a:rPr>
              <a:t>T</a:t>
            </a:r>
            <a:r>
              <a:rPr lang="en-US" sz="2000" dirty="0" smtClean="0">
                <a:solidFill>
                  <a:srgbClr val="5F2C09"/>
                </a:solidFill>
              </a:rPr>
              <a:t>wo </a:t>
            </a:r>
            <a:r>
              <a:rPr lang="en-US" sz="2000" dirty="0">
                <a:solidFill>
                  <a:srgbClr val="5F2C09"/>
                </a:solidFill>
              </a:rPr>
              <a:t>additional </a:t>
            </a:r>
            <a:r>
              <a:rPr lang="en-US" sz="2000" dirty="0" smtClean="0">
                <a:solidFill>
                  <a:srgbClr val="5F2C09"/>
                </a:solidFill>
              </a:rPr>
              <a:t>presentations from offices </a:t>
            </a:r>
            <a:r>
              <a:rPr lang="en-US" sz="2000" dirty="0">
                <a:solidFill>
                  <a:srgbClr val="5F2C09"/>
                </a:solidFill>
              </a:rPr>
              <a:t>that manage special projects and the transition of </a:t>
            </a:r>
            <a:r>
              <a:rPr lang="en-US" sz="2000" dirty="0" smtClean="0">
                <a:solidFill>
                  <a:srgbClr val="5F2C09"/>
                </a:solidFill>
              </a:rPr>
              <a:t>funded </a:t>
            </a:r>
            <a:r>
              <a:rPr lang="en-US" sz="2000" dirty="0">
                <a:solidFill>
                  <a:srgbClr val="5F2C09"/>
                </a:solidFill>
              </a:rPr>
              <a:t>technologies into </a:t>
            </a:r>
            <a:r>
              <a:rPr lang="en-US" sz="2000" dirty="0" smtClean="0">
                <a:solidFill>
                  <a:srgbClr val="5F2C09"/>
                </a:solidFill>
              </a:rPr>
              <a:t>DoD capabilities</a:t>
            </a:r>
            <a:r>
              <a:rPr lang="en-US" sz="2000" dirty="0" smtClean="0">
                <a:solidFill>
                  <a:srgbClr val="5F2C09"/>
                </a:solidFill>
              </a:rPr>
              <a:t>. </a:t>
            </a:r>
            <a:endParaRPr lang="en-US" sz="2000" dirty="0" smtClean="0">
              <a:solidFill>
                <a:srgbClr val="5F2C09"/>
              </a:solidFill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5F2C09"/>
                </a:solidFill>
              </a:rPr>
              <a:t>Register </a:t>
            </a:r>
            <a:r>
              <a:rPr lang="en-US" sz="2000" i="1" dirty="0" smtClean="0">
                <a:solidFill>
                  <a:srgbClr val="5F2C09"/>
                </a:solidFill>
              </a:rPr>
              <a:t>at </a:t>
            </a:r>
            <a:r>
              <a:rPr lang="en-US" sz="2000" i="1" dirty="0" smtClean="0">
                <a:solidFill>
                  <a:srgbClr val="5F2C09"/>
                </a:solidFill>
                <a:hlinkClick r:id="rId2"/>
              </a:rPr>
              <a:t>www.msrdconsortium.org</a:t>
            </a:r>
            <a:endParaRPr lang="en-US" sz="2000" i="1" dirty="0" smtClean="0">
              <a:solidFill>
                <a:srgbClr val="5F2C09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5F2C09"/>
                </a:solidFill>
              </a:rPr>
              <a:t>Calls </a:t>
            </a:r>
            <a:r>
              <a:rPr lang="en-US" sz="2000" b="1" dirty="0" smtClean="0">
                <a:solidFill>
                  <a:srgbClr val="5F2C09"/>
                </a:solidFill>
              </a:rPr>
              <a:t>for White Papers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2" y="364064"/>
            <a:ext cx="6612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F2C09"/>
                </a:solidFill>
              </a:rPr>
              <a:t>Upcoming Opportunities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318764"/>
              </p:ext>
            </p:extLst>
          </p:nvPr>
        </p:nvGraphicFramePr>
        <p:xfrm>
          <a:off x="639192" y="3596899"/>
          <a:ext cx="8028455" cy="2783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22416"/>
                <a:gridCol w="1337262"/>
                <a:gridCol w="1568777"/>
              </a:tblGrid>
              <a:tr h="370840"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Technology Objective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Submission</a:t>
                      </a:r>
                      <a:r>
                        <a:rPr lang="en-US" sz="1600" baseline="0" dirty="0" smtClean="0"/>
                        <a:t> Deadline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Funding Anticipated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2" indent="0">
                        <a:buFont typeface="Arial" panose="020B0604020202020204" pitchFamily="34" charset="0"/>
                        <a:buNone/>
                      </a:pPr>
                      <a:r>
                        <a:rPr lang="en-US" sz="1300" b="0" u="sng" dirty="0" smtClean="0">
                          <a:solidFill>
                            <a:srgbClr val="5F2C09"/>
                          </a:solidFill>
                        </a:rPr>
                        <a:t>Topic #5 through #8</a:t>
                      </a:r>
                      <a:r>
                        <a:rPr lang="en-US" sz="1300" b="0" dirty="0" smtClean="0">
                          <a:solidFill>
                            <a:srgbClr val="5F2C09"/>
                          </a:solidFill>
                        </a:rPr>
                        <a:t>: </a:t>
                      </a:r>
                      <a:r>
                        <a:rPr lang="en-US" sz="1300" b="0" dirty="0" smtClean="0">
                          <a:solidFill>
                            <a:srgbClr val="5F2C09"/>
                          </a:solidFill>
                        </a:rPr>
                        <a:t> Communications-Electronics </a:t>
                      </a:r>
                      <a:r>
                        <a:rPr lang="en-US" sz="1300" b="0" dirty="0" smtClean="0">
                          <a:solidFill>
                            <a:srgbClr val="5F2C09"/>
                          </a:solidFill>
                        </a:rPr>
                        <a:t>Research, Development and Engineering Center (CERDEC) – Multiple Topic Areas</a:t>
                      </a:r>
                      <a:endParaRPr lang="en-US" sz="1300" b="0" i="1" dirty="0" smtClean="0">
                        <a:solidFill>
                          <a:srgbClr val="5F2C0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rgbClr val="FF0000"/>
                          </a:solidFill>
                        </a:rPr>
                        <a:t>August 1,</a:t>
                      </a:r>
                      <a:r>
                        <a:rPr lang="en-US" sz="1300" b="1" baseline="0" dirty="0" smtClean="0">
                          <a:solidFill>
                            <a:srgbClr val="FF0000"/>
                          </a:solidFill>
                        </a:rPr>
                        <a:t> 2016</a:t>
                      </a:r>
                      <a:endParaRPr lang="en-US" sz="13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solidFill>
                            <a:srgbClr val="5F2C09"/>
                          </a:solidFill>
                        </a:rPr>
                        <a:t>$2M</a:t>
                      </a:r>
                      <a:endParaRPr lang="en-US" sz="13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sng" dirty="0" smtClean="0">
                          <a:solidFill>
                            <a:srgbClr val="5F2C09"/>
                          </a:solidFill>
                        </a:rPr>
                        <a:t>Topic #1</a:t>
                      </a:r>
                      <a:r>
                        <a:rPr lang="en-US" sz="1300" dirty="0" smtClean="0">
                          <a:solidFill>
                            <a:srgbClr val="5F2C09"/>
                          </a:solidFill>
                        </a:rPr>
                        <a:t>: </a:t>
                      </a:r>
                      <a:r>
                        <a:rPr lang="en-US" sz="1300" dirty="0" smtClean="0">
                          <a:solidFill>
                            <a:srgbClr val="5F2C09"/>
                          </a:solidFill>
                        </a:rPr>
                        <a:t> Models </a:t>
                      </a:r>
                      <a:r>
                        <a:rPr lang="en-US" sz="1300" dirty="0" smtClean="0">
                          <a:solidFill>
                            <a:srgbClr val="5F2C09"/>
                          </a:solidFill>
                        </a:rPr>
                        <a:t>for use in Predictive Toxicology evaluating organophosphate </a:t>
                      </a:r>
                      <a:r>
                        <a:rPr lang="en-US" sz="1300" dirty="0" smtClean="0">
                          <a:solidFill>
                            <a:srgbClr val="5F2C09"/>
                          </a:solidFill>
                        </a:rPr>
                        <a:t>compounds</a:t>
                      </a:r>
                      <a:endParaRPr lang="en-US" sz="1300" i="1" dirty="0" smtClean="0">
                        <a:solidFill>
                          <a:srgbClr val="5F2C0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/>
                        <a:t>March 1, 2017</a:t>
                      </a:r>
                      <a:endParaRPr lang="en-US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5F2C09"/>
                          </a:solidFill>
                        </a:rPr>
                        <a:t>$1.2M</a:t>
                      </a:r>
                      <a:endParaRPr lang="en-US" sz="13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sng" dirty="0" smtClean="0">
                          <a:solidFill>
                            <a:srgbClr val="5F2C09"/>
                          </a:solidFill>
                        </a:rPr>
                        <a:t>Topic #2</a:t>
                      </a:r>
                      <a:r>
                        <a:rPr lang="en-US" sz="1300" dirty="0" smtClean="0">
                          <a:solidFill>
                            <a:srgbClr val="5F2C09"/>
                          </a:solidFill>
                        </a:rPr>
                        <a:t>: </a:t>
                      </a:r>
                      <a:r>
                        <a:rPr lang="en-US" sz="1300" dirty="0" smtClean="0">
                          <a:solidFill>
                            <a:srgbClr val="5F2C09"/>
                          </a:solidFill>
                        </a:rPr>
                        <a:t> Science </a:t>
                      </a:r>
                      <a:r>
                        <a:rPr lang="en-US" sz="1300" dirty="0" smtClean="0">
                          <a:solidFill>
                            <a:srgbClr val="5F2C09"/>
                          </a:solidFill>
                        </a:rPr>
                        <a:t>of Chemical and Biological </a:t>
                      </a:r>
                      <a:r>
                        <a:rPr lang="en-US" sz="1300" dirty="0" smtClean="0">
                          <a:solidFill>
                            <a:srgbClr val="5F2C09"/>
                          </a:solidFill>
                        </a:rPr>
                        <a:t>Protection</a:t>
                      </a:r>
                      <a:endParaRPr lang="en-US" sz="1300" i="1" dirty="0" smtClean="0">
                        <a:solidFill>
                          <a:srgbClr val="5F2C0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smtClean="0"/>
                        <a:t>March 1, 2017</a:t>
                      </a:r>
                      <a:endParaRPr lang="en-US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5F2C09"/>
                          </a:solidFill>
                        </a:rPr>
                        <a:t>$800K</a:t>
                      </a:r>
                      <a:endParaRPr lang="en-US" sz="13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sng" dirty="0" smtClean="0">
                          <a:solidFill>
                            <a:srgbClr val="5F2C09"/>
                          </a:solidFill>
                        </a:rPr>
                        <a:t>Topic #3</a:t>
                      </a:r>
                      <a:r>
                        <a:rPr lang="en-US" sz="1300" dirty="0" smtClean="0">
                          <a:solidFill>
                            <a:srgbClr val="5F2C09"/>
                          </a:solidFill>
                        </a:rPr>
                        <a:t>: </a:t>
                      </a:r>
                      <a:r>
                        <a:rPr lang="en-US" sz="1300" dirty="0" smtClean="0">
                          <a:solidFill>
                            <a:srgbClr val="5F2C09"/>
                          </a:solidFill>
                        </a:rPr>
                        <a:t> Science </a:t>
                      </a:r>
                      <a:r>
                        <a:rPr lang="en-US" sz="1300" dirty="0" smtClean="0">
                          <a:solidFill>
                            <a:srgbClr val="5F2C09"/>
                          </a:solidFill>
                        </a:rPr>
                        <a:t>of Chemical and Biological </a:t>
                      </a:r>
                      <a:r>
                        <a:rPr lang="en-US" sz="1300" dirty="0" smtClean="0">
                          <a:solidFill>
                            <a:srgbClr val="5F2C09"/>
                          </a:solidFill>
                        </a:rPr>
                        <a:t>Sensing</a:t>
                      </a:r>
                      <a:endParaRPr lang="en-US" sz="1300" i="1" dirty="0" smtClean="0">
                        <a:solidFill>
                          <a:srgbClr val="5F2C0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smtClean="0"/>
                        <a:t>March 1, 2017</a:t>
                      </a:r>
                      <a:endParaRPr lang="en-US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5F2C09"/>
                          </a:solidFill>
                        </a:rPr>
                        <a:t>$800K</a:t>
                      </a:r>
                      <a:endParaRPr lang="en-US" sz="13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sng" dirty="0" smtClean="0">
                          <a:solidFill>
                            <a:srgbClr val="5F2C09"/>
                          </a:solidFill>
                        </a:rPr>
                        <a:t>Topic #4</a:t>
                      </a:r>
                      <a:r>
                        <a:rPr lang="en-US" sz="1300" dirty="0" smtClean="0">
                          <a:solidFill>
                            <a:srgbClr val="5F2C09"/>
                          </a:solidFill>
                        </a:rPr>
                        <a:t>: </a:t>
                      </a:r>
                      <a:r>
                        <a:rPr lang="en-US" sz="1300" dirty="0" smtClean="0">
                          <a:solidFill>
                            <a:srgbClr val="5F2C09"/>
                          </a:solidFill>
                        </a:rPr>
                        <a:t> Smoke </a:t>
                      </a:r>
                      <a:r>
                        <a:rPr lang="en-US" sz="1300" dirty="0" smtClean="0">
                          <a:solidFill>
                            <a:srgbClr val="5F2C09"/>
                          </a:solidFill>
                        </a:rPr>
                        <a:t>and Obscuration Science </a:t>
                      </a:r>
                      <a:endParaRPr lang="en-US" sz="1300" i="1" dirty="0" smtClean="0">
                        <a:solidFill>
                          <a:srgbClr val="5F2C0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/>
                        <a:t>March 1, 2017</a:t>
                      </a:r>
                      <a:endParaRPr lang="en-US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5F2C09"/>
                          </a:solidFill>
                        </a:rPr>
                        <a:t>Subject </a:t>
                      </a:r>
                      <a:r>
                        <a:rPr lang="en-US" sz="1300" dirty="0" smtClean="0">
                          <a:solidFill>
                            <a:srgbClr val="5F2C09"/>
                          </a:solidFill>
                        </a:rPr>
                        <a:t>to Availability</a:t>
                      </a:r>
                      <a:endParaRPr lang="en-US" sz="13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914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905" t="11756" r="31810" b="29135"/>
          <a:stretch/>
        </p:blipFill>
        <p:spPr>
          <a:xfrm>
            <a:off x="1117600" y="755709"/>
            <a:ext cx="6453052" cy="60805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132" y="364064"/>
            <a:ext cx="6612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F2C09"/>
                </a:solidFill>
              </a:rPr>
              <a:t>Mor</a:t>
            </a:r>
            <a:r>
              <a:rPr lang="en-US" sz="2400" b="1" dirty="0" smtClean="0">
                <a:solidFill>
                  <a:srgbClr val="5F2C09"/>
                </a:solidFill>
              </a:rPr>
              <a:t>e Info @ www.msrdconsortium.org</a:t>
            </a:r>
            <a:endParaRPr lang="en-US" sz="2400" b="1" dirty="0" smtClean="0">
              <a:solidFill>
                <a:srgbClr val="5F2C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98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3058</TotalTime>
  <Words>573</Words>
  <Application>Microsoft Office PowerPoint</Application>
  <PresentationFormat>On-screen Show (4:3)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Hester</dc:creator>
  <cp:lastModifiedBy>Michael Hester</cp:lastModifiedBy>
  <cp:revision>46</cp:revision>
  <cp:lastPrinted>2015-02-21T21:33:08Z</cp:lastPrinted>
  <dcterms:created xsi:type="dcterms:W3CDTF">2015-02-21T19:27:17Z</dcterms:created>
  <dcterms:modified xsi:type="dcterms:W3CDTF">2016-06-08T13:48:10Z</dcterms:modified>
</cp:coreProperties>
</file>