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58" r:id="rId3"/>
    <p:sldId id="261" r:id="rId4"/>
    <p:sldId id="294" r:id="rId5"/>
    <p:sldId id="297" r:id="rId6"/>
    <p:sldId id="304" r:id="rId7"/>
    <p:sldId id="301" r:id="rId8"/>
    <p:sldId id="303" r:id="rId9"/>
    <p:sldId id="318" r:id="rId10"/>
    <p:sldId id="308" r:id="rId11"/>
    <p:sldId id="309" r:id="rId12"/>
    <p:sldId id="310" r:id="rId13"/>
    <p:sldId id="311" r:id="rId14"/>
    <p:sldId id="312" r:id="rId15"/>
    <p:sldId id="313" r:id="rId16"/>
    <p:sldId id="314" r:id="rId17"/>
    <p:sldId id="315" r:id="rId18"/>
    <p:sldId id="316" r:id="rId19"/>
    <p:sldId id="317" r:id="rId20"/>
    <p:sldId id="307" r:id="rId21"/>
    <p:sldId id="265" r:id="rId22"/>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C66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81" autoAdjust="0"/>
    <p:restoredTop sz="94660"/>
  </p:normalViewPr>
  <p:slideViewPr>
    <p:cSldViewPr snapToGrid="0">
      <p:cViewPr varScale="1">
        <p:scale>
          <a:sx n="116" d="100"/>
          <a:sy n="116" d="100"/>
        </p:scale>
        <p:origin x="552" y="108"/>
      </p:cViewPr>
      <p:guideLst/>
    </p:cSldViewPr>
  </p:slideViewPr>
  <p:notesTextViewPr>
    <p:cViewPr>
      <p:scale>
        <a:sx n="1" d="1"/>
        <a:sy n="1" d="1"/>
      </p:scale>
      <p:origin x="0" y="0"/>
    </p:cViewPr>
  </p:notesTextViewPr>
  <p:sorterViewPr>
    <p:cViewPr>
      <p:scale>
        <a:sx n="200" d="100"/>
        <a:sy n="200" d="100"/>
      </p:scale>
      <p:origin x="0" y="-217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BE9067B5-49CA-43D2-8514-DF038746F03A}" type="datetimeFigureOut">
              <a:rPr lang="en-US" smtClean="0"/>
              <a:t>6/4/2016</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E2E816AE-8FA4-47F6-876D-23339DE6718E}" type="slidenum">
              <a:rPr lang="en-US" smtClean="0"/>
              <a:t>‹#›</a:t>
            </a:fld>
            <a:endParaRPr lang="en-US"/>
          </a:p>
        </p:txBody>
      </p:sp>
    </p:spTree>
    <p:extLst>
      <p:ext uri="{BB962C8B-B14F-4D97-AF65-F5344CB8AC3E}">
        <p14:creationId xmlns:p14="http://schemas.microsoft.com/office/powerpoint/2010/main" val="1130873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816AE-8FA4-47F6-876D-23339DE6718E}" type="slidenum">
              <a:rPr lang="en-US" smtClean="0"/>
              <a:t>1</a:t>
            </a:fld>
            <a:endParaRPr lang="en-US"/>
          </a:p>
        </p:txBody>
      </p:sp>
    </p:spTree>
    <p:extLst>
      <p:ext uri="{BB962C8B-B14F-4D97-AF65-F5344CB8AC3E}">
        <p14:creationId xmlns:p14="http://schemas.microsoft.com/office/powerpoint/2010/main" val="1311466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816AE-8FA4-47F6-876D-23339DE6718E}" type="slidenum">
              <a:rPr lang="en-US" smtClean="0"/>
              <a:t>12</a:t>
            </a:fld>
            <a:endParaRPr lang="en-US"/>
          </a:p>
        </p:txBody>
      </p:sp>
    </p:spTree>
    <p:extLst>
      <p:ext uri="{BB962C8B-B14F-4D97-AF65-F5344CB8AC3E}">
        <p14:creationId xmlns:p14="http://schemas.microsoft.com/office/powerpoint/2010/main" val="3371392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816AE-8FA4-47F6-876D-23339DE6718E}" type="slidenum">
              <a:rPr lang="en-US" smtClean="0"/>
              <a:t>13</a:t>
            </a:fld>
            <a:endParaRPr lang="en-US"/>
          </a:p>
        </p:txBody>
      </p:sp>
    </p:spTree>
    <p:extLst>
      <p:ext uri="{BB962C8B-B14F-4D97-AF65-F5344CB8AC3E}">
        <p14:creationId xmlns:p14="http://schemas.microsoft.com/office/powerpoint/2010/main" val="3999650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816AE-8FA4-47F6-876D-23339DE6718E}" type="slidenum">
              <a:rPr lang="en-US" smtClean="0"/>
              <a:t>14</a:t>
            </a:fld>
            <a:endParaRPr lang="en-US"/>
          </a:p>
        </p:txBody>
      </p:sp>
    </p:spTree>
    <p:extLst>
      <p:ext uri="{BB962C8B-B14F-4D97-AF65-F5344CB8AC3E}">
        <p14:creationId xmlns:p14="http://schemas.microsoft.com/office/powerpoint/2010/main" val="1713792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816AE-8FA4-47F6-876D-23339DE6718E}" type="slidenum">
              <a:rPr lang="en-US" smtClean="0"/>
              <a:t>15</a:t>
            </a:fld>
            <a:endParaRPr lang="en-US"/>
          </a:p>
        </p:txBody>
      </p:sp>
    </p:spTree>
    <p:extLst>
      <p:ext uri="{BB962C8B-B14F-4D97-AF65-F5344CB8AC3E}">
        <p14:creationId xmlns:p14="http://schemas.microsoft.com/office/powerpoint/2010/main" val="526481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816AE-8FA4-47F6-876D-23339DE6718E}" type="slidenum">
              <a:rPr lang="en-US" smtClean="0"/>
              <a:t>16</a:t>
            </a:fld>
            <a:endParaRPr lang="en-US"/>
          </a:p>
        </p:txBody>
      </p:sp>
    </p:spTree>
    <p:extLst>
      <p:ext uri="{BB962C8B-B14F-4D97-AF65-F5344CB8AC3E}">
        <p14:creationId xmlns:p14="http://schemas.microsoft.com/office/powerpoint/2010/main" val="3193022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816AE-8FA4-47F6-876D-23339DE6718E}" type="slidenum">
              <a:rPr lang="en-US" smtClean="0"/>
              <a:t>17</a:t>
            </a:fld>
            <a:endParaRPr lang="en-US"/>
          </a:p>
        </p:txBody>
      </p:sp>
    </p:spTree>
    <p:extLst>
      <p:ext uri="{BB962C8B-B14F-4D97-AF65-F5344CB8AC3E}">
        <p14:creationId xmlns:p14="http://schemas.microsoft.com/office/powerpoint/2010/main" val="1127867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816AE-8FA4-47F6-876D-23339DE6718E}" type="slidenum">
              <a:rPr lang="en-US" smtClean="0"/>
              <a:t>18</a:t>
            </a:fld>
            <a:endParaRPr lang="en-US"/>
          </a:p>
        </p:txBody>
      </p:sp>
    </p:spTree>
    <p:extLst>
      <p:ext uri="{BB962C8B-B14F-4D97-AF65-F5344CB8AC3E}">
        <p14:creationId xmlns:p14="http://schemas.microsoft.com/office/powerpoint/2010/main" val="1016157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816AE-8FA4-47F6-876D-23339DE6718E}" type="slidenum">
              <a:rPr lang="en-US" smtClean="0"/>
              <a:t>19</a:t>
            </a:fld>
            <a:endParaRPr lang="en-US"/>
          </a:p>
        </p:txBody>
      </p:sp>
    </p:spTree>
    <p:extLst>
      <p:ext uri="{BB962C8B-B14F-4D97-AF65-F5344CB8AC3E}">
        <p14:creationId xmlns:p14="http://schemas.microsoft.com/office/powerpoint/2010/main" val="3983564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816AE-8FA4-47F6-876D-23339DE6718E}" type="slidenum">
              <a:rPr lang="en-US" smtClean="0"/>
              <a:t>20</a:t>
            </a:fld>
            <a:endParaRPr lang="en-US"/>
          </a:p>
        </p:txBody>
      </p:sp>
    </p:spTree>
    <p:extLst>
      <p:ext uri="{BB962C8B-B14F-4D97-AF65-F5344CB8AC3E}">
        <p14:creationId xmlns:p14="http://schemas.microsoft.com/office/powerpoint/2010/main" val="489724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816AE-8FA4-47F6-876D-23339DE6718E}" type="slidenum">
              <a:rPr lang="en-US" smtClean="0"/>
              <a:t>21</a:t>
            </a:fld>
            <a:endParaRPr lang="en-US"/>
          </a:p>
        </p:txBody>
      </p:sp>
    </p:spTree>
    <p:extLst>
      <p:ext uri="{BB962C8B-B14F-4D97-AF65-F5344CB8AC3E}">
        <p14:creationId xmlns:p14="http://schemas.microsoft.com/office/powerpoint/2010/main" val="338177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816AE-8FA4-47F6-876D-23339DE6718E}" type="slidenum">
              <a:rPr lang="en-US" smtClean="0"/>
              <a:t>2</a:t>
            </a:fld>
            <a:endParaRPr lang="en-US"/>
          </a:p>
        </p:txBody>
      </p:sp>
    </p:spTree>
    <p:extLst>
      <p:ext uri="{BB962C8B-B14F-4D97-AF65-F5344CB8AC3E}">
        <p14:creationId xmlns:p14="http://schemas.microsoft.com/office/powerpoint/2010/main" val="1540416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816AE-8FA4-47F6-876D-23339DE6718E}" type="slidenum">
              <a:rPr lang="en-US" smtClean="0"/>
              <a:t>3</a:t>
            </a:fld>
            <a:endParaRPr lang="en-US"/>
          </a:p>
        </p:txBody>
      </p:sp>
    </p:spTree>
    <p:extLst>
      <p:ext uri="{BB962C8B-B14F-4D97-AF65-F5344CB8AC3E}">
        <p14:creationId xmlns:p14="http://schemas.microsoft.com/office/powerpoint/2010/main" val="2893176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816AE-8FA4-47F6-876D-23339DE6718E}" type="slidenum">
              <a:rPr lang="en-US" smtClean="0"/>
              <a:t>6</a:t>
            </a:fld>
            <a:endParaRPr lang="en-US"/>
          </a:p>
        </p:txBody>
      </p:sp>
    </p:spTree>
    <p:extLst>
      <p:ext uri="{BB962C8B-B14F-4D97-AF65-F5344CB8AC3E}">
        <p14:creationId xmlns:p14="http://schemas.microsoft.com/office/powerpoint/2010/main" val="48257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816AE-8FA4-47F6-876D-23339DE6718E}" type="slidenum">
              <a:rPr lang="en-US" smtClean="0"/>
              <a:t>7</a:t>
            </a:fld>
            <a:endParaRPr lang="en-US"/>
          </a:p>
        </p:txBody>
      </p:sp>
    </p:spTree>
    <p:extLst>
      <p:ext uri="{BB962C8B-B14F-4D97-AF65-F5344CB8AC3E}">
        <p14:creationId xmlns:p14="http://schemas.microsoft.com/office/powerpoint/2010/main" val="2799331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816AE-8FA4-47F6-876D-23339DE6718E}" type="slidenum">
              <a:rPr lang="en-US" smtClean="0"/>
              <a:t>8</a:t>
            </a:fld>
            <a:endParaRPr lang="en-US"/>
          </a:p>
        </p:txBody>
      </p:sp>
    </p:spTree>
    <p:extLst>
      <p:ext uri="{BB962C8B-B14F-4D97-AF65-F5344CB8AC3E}">
        <p14:creationId xmlns:p14="http://schemas.microsoft.com/office/powerpoint/2010/main" val="970658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816AE-8FA4-47F6-876D-23339DE6718E}" type="slidenum">
              <a:rPr lang="en-US" smtClean="0"/>
              <a:t>9</a:t>
            </a:fld>
            <a:endParaRPr lang="en-US"/>
          </a:p>
        </p:txBody>
      </p:sp>
    </p:spTree>
    <p:extLst>
      <p:ext uri="{BB962C8B-B14F-4D97-AF65-F5344CB8AC3E}">
        <p14:creationId xmlns:p14="http://schemas.microsoft.com/office/powerpoint/2010/main" val="2475137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816AE-8FA4-47F6-876D-23339DE6718E}" type="slidenum">
              <a:rPr lang="en-US" smtClean="0"/>
              <a:t>10</a:t>
            </a:fld>
            <a:endParaRPr lang="en-US"/>
          </a:p>
        </p:txBody>
      </p:sp>
    </p:spTree>
    <p:extLst>
      <p:ext uri="{BB962C8B-B14F-4D97-AF65-F5344CB8AC3E}">
        <p14:creationId xmlns:p14="http://schemas.microsoft.com/office/powerpoint/2010/main" val="1864325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816AE-8FA4-47F6-876D-23339DE6718E}" type="slidenum">
              <a:rPr lang="en-US" smtClean="0"/>
              <a:t>11</a:t>
            </a:fld>
            <a:endParaRPr lang="en-US"/>
          </a:p>
        </p:txBody>
      </p:sp>
    </p:spTree>
    <p:extLst>
      <p:ext uri="{BB962C8B-B14F-4D97-AF65-F5344CB8AC3E}">
        <p14:creationId xmlns:p14="http://schemas.microsoft.com/office/powerpoint/2010/main" val="569750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FA6C20-BE42-4802-A132-EC207EBCE7A3}" type="datetime1">
              <a:rPr lang="en-US" smtClean="0"/>
              <a:t>6/4/2016</a:t>
            </a:fld>
            <a:endParaRPr lang="en-US"/>
          </a:p>
        </p:txBody>
      </p:sp>
      <p:sp>
        <p:nvSpPr>
          <p:cNvPr id="5" name="Footer Placeholder 4"/>
          <p:cNvSpPr>
            <a:spLocks noGrp="1"/>
          </p:cNvSpPr>
          <p:nvPr>
            <p:ph type="ftr" sz="quarter" idx="11"/>
          </p:nvPr>
        </p:nvSpPr>
        <p:spPr/>
        <p:txBody>
          <a:bodyPr/>
          <a:lstStyle/>
          <a:p>
            <a:r>
              <a:rPr lang="en-US" smtClean="0"/>
              <a:t>A 501c3 Research Foundation  (c) 2015 AAMU-RISE Inc.  All Rights Reserved</a:t>
            </a:r>
            <a:endParaRPr lang="en-US"/>
          </a:p>
        </p:txBody>
      </p:sp>
      <p:sp>
        <p:nvSpPr>
          <p:cNvPr id="6" name="Slide Number Placeholder 5"/>
          <p:cNvSpPr>
            <a:spLocks noGrp="1"/>
          </p:cNvSpPr>
          <p:nvPr>
            <p:ph type="sldNum" sz="quarter" idx="12"/>
          </p:nvPr>
        </p:nvSpPr>
        <p:spPr/>
        <p:txBody>
          <a:bodyPr/>
          <a:lstStyle/>
          <a:p>
            <a:fld id="{05F22D78-0F97-4898-B3D1-B2B4EFAEB1AB}" type="slidenum">
              <a:rPr lang="en-US" smtClean="0"/>
              <a:t>‹#›</a:t>
            </a:fld>
            <a:endParaRPr lang="en-US"/>
          </a:p>
        </p:txBody>
      </p:sp>
    </p:spTree>
    <p:extLst>
      <p:ext uri="{BB962C8B-B14F-4D97-AF65-F5344CB8AC3E}">
        <p14:creationId xmlns:p14="http://schemas.microsoft.com/office/powerpoint/2010/main" val="87166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C8BDC-D3E8-467A-9D09-BD2D6CCB39C1}" type="datetime1">
              <a:rPr lang="en-US" smtClean="0"/>
              <a:t>6/4/2016</a:t>
            </a:fld>
            <a:endParaRPr lang="en-US"/>
          </a:p>
        </p:txBody>
      </p:sp>
      <p:sp>
        <p:nvSpPr>
          <p:cNvPr id="5" name="Footer Placeholder 4"/>
          <p:cNvSpPr>
            <a:spLocks noGrp="1"/>
          </p:cNvSpPr>
          <p:nvPr>
            <p:ph type="ftr" sz="quarter" idx="11"/>
          </p:nvPr>
        </p:nvSpPr>
        <p:spPr/>
        <p:txBody>
          <a:bodyPr/>
          <a:lstStyle/>
          <a:p>
            <a:r>
              <a:rPr lang="en-US" smtClean="0"/>
              <a:t>A 501c3 Research Foundation  (c) 2015 AAMU-RISE Inc.  All Rights Reserved</a:t>
            </a:r>
            <a:endParaRPr lang="en-US"/>
          </a:p>
        </p:txBody>
      </p:sp>
      <p:sp>
        <p:nvSpPr>
          <p:cNvPr id="6" name="Slide Number Placeholder 5"/>
          <p:cNvSpPr>
            <a:spLocks noGrp="1"/>
          </p:cNvSpPr>
          <p:nvPr>
            <p:ph type="sldNum" sz="quarter" idx="12"/>
          </p:nvPr>
        </p:nvSpPr>
        <p:spPr/>
        <p:txBody>
          <a:bodyPr/>
          <a:lstStyle/>
          <a:p>
            <a:fld id="{05F22D78-0F97-4898-B3D1-B2B4EFAEB1AB}" type="slidenum">
              <a:rPr lang="en-US" smtClean="0"/>
              <a:t>‹#›</a:t>
            </a:fld>
            <a:endParaRPr lang="en-US"/>
          </a:p>
        </p:txBody>
      </p:sp>
    </p:spTree>
    <p:extLst>
      <p:ext uri="{BB962C8B-B14F-4D97-AF65-F5344CB8AC3E}">
        <p14:creationId xmlns:p14="http://schemas.microsoft.com/office/powerpoint/2010/main" val="3739351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CAA2D2-C392-4BCA-BF86-77242E3B78C9}" type="datetime1">
              <a:rPr lang="en-US" smtClean="0"/>
              <a:t>6/4/2016</a:t>
            </a:fld>
            <a:endParaRPr lang="en-US"/>
          </a:p>
        </p:txBody>
      </p:sp>
      <p:sp>
        <p:nvSpPr>
          <p:cNvPr id="5" name="Footer Placeholder 4"/>
          <p:cNvSpPr>
            <a:spLocks noGrp="1"/>
          </p:cNvSpPr>
          <p:nvPr>
            <p:ph type="ftr" sz="quarter" idx="11"/>
          </p:nvPr>
        </p:nvSpPr>
        <p:spPr/>
        <p:txBody>
          <a:bodyPr/>
          <a:lstStyle/>
          <a:p>
            <a:r>
              <a:rPr lang="en-US" smtClean="0"/>
              <a:t>A 501c3 Research Foundation  (c) 2015 AAMU-RISE Inc.  All Rights Reserved</a:t>
            </a:r>
            <a:endParaRPr lang="en-US"/>
          </a:p>
        </p:txBody>
      </p:sp>
      <p:sp>
        <p:nvSpPr>
          <p:cNvPr id="6" name="Slide Number Placeholder 5"/>
          <p:cNvSpPr>
            <a:spLocks noGrp="1"/>
          </p:cNvSpPr>
          <p:nvPr>
            <p:ph type="sldNum" sz="quarter" idx="12"/>
          </p:nvPr>
        </p:nvSpPr>
        <p:spPr/>
        <p:txBody>
          <a:bodyPr/>
          <a:lstStyle/>
          <a:p>
            <a:fld id="{05F22D78-0F97-4898-B3D1-B2B4EFAEB1AB}" type="slidenum">
              <a:rPr lang="en-US" smtClean="0"/>
              <a:t>‹#›</a:t>
            </a:fld>
            <a:endParaRPr lang="en-US"/>
          </a:p>
        </p:txBody>
      </p:sp>
    </p:spTree>
    <p:extLst>
      <p:ext uri="{BB962C8B-B14F-4D97-AF65-F5344CB8AC3E}">
        <p14:creationId xmlns:p14="http://schemas.microsoft.com/office/powerpoint/2010/main" val="284758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B0AA49-38A7-4AF4-94FD-F85206F20156}" type="datetime1">
              <a:rPr lang="en-US" smtClean="0"/>
              <a:t>6/4/2016</a:t>
            </a:fld>
            <a:endParaRPr lang="en-US"/>
          </a:p>
        </p:txBody>
      </p:sp>
      <p:sp>
        <p:nvSpPr>
          <p:cNvPr id="5" name="Footer Placeholder 4"/>
          <p:cNvSpPr>
            <a:spLocks noGrp="1"/>
          </p:cNvSpPr>
          <p:nvPr>
            <p:ph type="ftr" sz="quarter" idx="11"/>
          </p:nvPr>
        </p:nvSpPr>
        <p:spPr/>
        <p:txBody>
          <a:bodyPr/>
          <a:lstStyle/>
          <a:p>
            <a:r>
              <a:rPr lang="en-US" smtClean="0"/>
              <a:t>A 501c3 Research Foundation  (c) 2015 AAMU-RISE Inc.  All Rights Reserved</a:t>
            </a:r>
            <a:endParaRPr lang="en-US"/>
          </a:p>
        </p:txBody>
      </p:sp>
      <p:sp>
        <p:nvSpPr>
          <p:cNvPr id="6" name="Slide Number Placeholder 5"/>
          <p:cNvSpPr>
            <a:spLocks noGrp="1"/>
          </p:cNvSpPr>
          <p:nvPr>
            <p:ph type="sldNum" sz="quarter" idx="12"/>
          </p:nvPr>
        </p:nvSpPr>
        <p:spPr/>
        <p:txBody>
          <a:bodyPr/>
          <a:lstStyle/>
          <a:p>
            <a:fld id="{05F22D78-0F97-4898-B3D1-B2B4EFAEB1AB}" type="slidenum">
              <a:rPr lang="en-US" smtClean="0"/>
              <a:t>‹#›</a:t>
            </a:fld>
            <a:endParaRPr lang="en-US"/>
          </a:p>
        </p:txBody>
      </p:sp>
    </p:spTree>
    <p:extLst>
      <p:ext uri="{BB962C8B-B14F-4D97-AF65-F5344CB8AC3E}">
        <p14:creationId xmlns:p14="http://schemas.microsoft.com/office/powerpoint/2010/main" val="196605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5FE78E-4396-4FEF-BFDB-05C05B319ABE}" type="datetime1">
              <a:rPr lang="en-US" smtClean="0"/>
              <a:t>6/4/2016</a:t>
            </a:fld>
            <a:endParaRPr lang="en-US"/>
          </a:p>
        </p:txBody>
      </p:sp>
      <p:sp>
        <p:nvSpPr>
          <p:cNvPr id="5" name="Footer Placeholder 4"/>
          <p:cNvSpPr>
            <a:spLocks noGrp="1"/>
          </p:cNvSpPr>
          <p:nvPr>
            <p:ph type="ftr" sz="quarter" idx="11"/>
          </p:nvPr>
        </p:nvSpPr>
        <p:spPr/>
        <p:txBody>
          <a:bodyPr/>
          <a:lstStyle/>
          <a:p>
            <a:r>
              <a:rPr lang="en-US" smtClean="0"/>
              <a:t>A 501c3 Research Foundation  (c) 2015 AAMU-RISE Inc.  All Rights Reserved</a:t>
            </a:r>
            <a:endParaRPr lang="en-US"/>
          </a:p>
        </p:txBody>
      </p:sp>
      <p:sp>
        <p:nvSpPr>
          <p:cNvPr id="6" name="Slide Number Placeholder 5"/>
          <p:cNvSpPr>
            <a:spLocks noGrp="1"/>
          </p:cNvSpPr>
          <p:nvPr>
            <p:ph type="sldNum" sz="quarter" idx="12"/>
          </p:nvPr>
        </p:nvSpPr>
        <p:spPr/>
        <p:txBody>
          <a:bodyPr/>
          <a:lstStyle/>
          <a:p>
            <a:fld id="{05F22D78-0F97-4898-B3D1-B2B4EFAEB1AB}" type="slidenum">
              <a:rPr lang="en-US" smtClean="0"/>
              <a:t>‹#›</a:t>
            </a:fld>
            <a:endParaRPr lang="en-US"/>
          </a:p>
        </p:txBody>
      </p:sp>
    </p:spTree>
    <p:extLst>
      <p:ext uri="{BB962C8B-B14F-4D97-AF65-F5344CB8AC3E}">
        <p14:creationId xmlns:p14="http://schemas.microsoft.com/office/powerpoint/2010/main" val="2423799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7D87E3-A8A4-44EE-8519-0FA3FF87B0F3}" type="datetime1">
              <a:rPr lang="en-US" smtClean="0"/>
              <a:t>6/4/2016</a:t>
            </a:fld>
            <a:endParaRPr lang="en-US"/>
          </a:p>
        </p:txBody>
      </p:sp>
      <p:sp>
        <p:nvSpPr>
          <p:cNvPr id="6" name="Footer Placeholder 5"/>
          <p:cNvSpPr>
            <a:spLocks noGrp="1"/>
          </p:cNvSpPr>
          <p:nvPr>
            <p:ph type="ftr" sz="quarter" idx="11"/>
          </p:nvPr>
        </p:nvSpPr>
        <p:spPr/>
        <p:txBody>
          <a:bodyPr/>
          <a:lstStyle/>
          <a:p>
            <a:r>
              <a:rPr lang="en-US" smtClean="0"/>
              <a:t>A 501c3 Research Foundation  (c) 2015 AAMU-RISE Inc.  All Rights Reserved</a:t>
            </a:r>
            <a:endParaRPr lang="en-US"/>
          </a:p>
        </p:txBody>
      </p:sp>
      <p:sp>
        <p:nvSpPr>
          <p:cNvPr id="7" name="Slide Number Placeholder 6"/>
          <p:cNvSpPr>
            <a:spLocks noGrp="1"/>
          </p:cNvSpPr>
          <p:nvPr>
            <p:ph type="sldNum" sz="quarter" idx="12"/>
          </p:nvPr>
        </p:nvSpPr>
        <p:spPr/>
        <p:txBody>
          <a:bodyPr/>
          <a:lstStyle/>
          <a:p>
            <a:fld id="{05F22D78-0F97-4898-B3D1-B2B4EFAEB1AB}" type="slidenum">
              <a:rPr lang="en-US" smtClean="0"/>
              <a:t>‹#›</a:t>
            </a:fld>
            <a:endParaRPr lang="en-US"/>
          </a:p>
        </p:txBody>
      </p:sp>
    </p:spTree>
    <p:extLst>
      <p:ext uri="{BB962C8B-B14F-4D97-AF65-F5344CB8AC3E}">
        <p14:creationId xmlns:p14="http://schemas.microsoft.com/office/powerpoint/2010/main" val="3582216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7259A8-E2FA-46C1-A8FC-06F355F589FD}" type="datetime1">
              <a:rPr lang="en-US" smtClean="0"/>
              <a:t>6/4/2016</a:t>
            </a:fld>
            <a:endParaRPr lang="en-US"/>
          </a:p>
        </p:txBody>
      </p:sp>
      <p:sp>
        <p:nvSpPr>
          <p:cNvPr id="8" name="Footer Placeholder 7"/>
          <p:cNvSpPr>
            <a:spLocks noGrp="1"/>
          </p:cNvSpPr>
          <p:nvPr>
            <p:ph type="ftr" sz="quarter" idx="11"/>
          </p:nvPr>
        </p:nvSpPr>
        <p:spPr/>
        <p:txBody>
          <a:bodyPr/>
          <a:lstStyle/>
          <a:p>
            <a:r>
              <a:rPr lang="en-US" smtClean="0"/>
              <a:t>A 501c3 Research Foundation  (c) 2015 AAMU-RISE Inc.  All Rights Reserved</a:t>
            </a:r>
            <a:endParaRPr lang="en-US"/>
          </a:p>
        </p:txBody>
      </p:sp>
      <p:sp>
        <p:nvSpPr>
          <p:cNvPr id="9" name="Slide Number Placeholder 8"/>
          <p:cNvSpPr>
            <a:spLocks noGrp="1"/>
          </p:cNvSpPr>
          <p:nvPr>
            <p:ph type="sldNum" sz="quarter" idx="12"/>
          </p:nvPr>
        </p:nvSpPr>
        <p:spPr/>
        <p:txBody>
          <a:bodyPr/>
          <a:lstStyle/>
          <a:p>
            <a:fld id="{05F22D78-0F97-4898-B3D1-B2B4EFAEB1AB}" type="slidenum">
              <a:rPr lang="en-US" smtClean="0"/>
              <a:t>‹#›</a:t>
            </a:fld>
            <a:endParaRPr lang="en-US"/>
          </a:p>
        </p:txBody>
      </p:sp>
    </p:spTree>
    <p:extLst>
      <p:ext uri="{BB962C8B-B14F-4D97-AF65-F5344CB8AC3E}">
        <p14:creationId xmlns:p14="http://schemas.microsoft.com/office/powerpoint/2010/main" val="2393406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A17E32-BF75-4841-8833-AB1069A3065D}" type="datetime1">
              <a:rPr lang="en-US" smtClean="0"/>
              <a:t>6/4/2016</a:t>
            </a:fld>
            <a:endParaRPr lang="en-US"/>
          </a:p>
        </p:txBody>
      </p:sp>
      <p:sp>
        <p:nvSpPr>
          <p:cNvPr id="4" name="Footer Placeholder 3"/>
          <p:cNvSpPr>
            <a:spLocks noGrp="1"/>
          </p:cNvSpPr>
          <p:nvPr>
            <p:ph type="ftr" sz="quarter" idx="11"/>
          </p:nvPr>
        </p:nvSpPr>
        <p:spPr/>
        <p:txBody>
          <a:bodyPr/>
          <a:lstStyle/>
          <a:p>
            <a:r>
              <a:rPr lang="en-US" smtClean="0"/>
              <a:t>A 501c3 Research Foundation  (c) 2015 AAMU-RISE Inc.  All Rights Reserved</a:t>
            </a:r>
            <a:endParaRPr lang="en-US"/>
          </a:p>
        </p:txBody>
      </p:sp>
      <p:sp>
        <p:nvSpPr>
          <p:cNvPr id="5" name="Slide Number Placeholder 4"/>
          <p:cNvSpPr>
            <a:spLocks noGrp="1"/>
          </p:cNvSpPr>
          <p:nvPr>
            <p:ph type="sldNum" sz="quarter" idx="12"/>
          </p:nvPr>
        </p:nvSpPr>
        <p:spPr/>
        <p:txBody>
          <a:bodyPr/>
          <a:lstStyle/>
          <a:p>
            <a:fld id="{05F22D78-0F97-4898-B3D1-B2B4EFAEB1AB}" type="slidenum">
              <a:rPr lang="en-US" smtClean="0"/>
              <a:t>‹#›</a:t>
            </a:fld>
            <a:endParaRPr lang="en-US"/>
          </a:p>
        </p:txBody>
      </p:sp>
    </p:spTree>
    <p:extLst>
      <p:ext uri="{BB962C8B-B14F-4D97-AF65-F5344CB8AC3E}">
        <p14:creationId xmlns:p14="http://schemas.microsoft.com/office/powerpoint/2010/main" val="2924118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E808B-726A-4933-8319-C4EE53C9C652}" type="datetime1">
              <a:rPr lang="en-US" smtClean="0"/>
              <a:t>6/4/2016</a:t>
            </a:fld>
            <a:endParaRPr lang="en-US"/>
          </a:p>
        </p:txBody>
      </p:sp>
      <p:sp>
        <p:nvSpPr>
          <p:cNvPr id="3" name="Footer Placeholder 2"/>
          <p:cNvSpPr>
            <a:spLocks noGrp="1"/>
          </p:cNvSpPr>
          <p:nvPr>
            <p:ph type="ftr" sz="quarter" idx="11"/>
          </p:nvPr>
        </p:nvSpPr>
        <p:spPr/>
        <p:txBody>
          <a:bodyPr/>
          <a:lstStyle/>
          <a:p>
            <a:r>
              <a:rPr lang="en-US" smtClean="0"/>
              <a:t>A 501c3 Research Foundation  (c) 2015 AAMU-RISE Inc.  All Rights Reserved</a:t>
            </a:r>
            <a:endParaRPr lang="en-US"/>
          </a:p>
        </p:txBody>
      </p:sp>
      <p:sp>
        <p:nvSpPr>
          <p:cNvPr id="4" name="Slide Number Placeholder 3"/>
          <p:cNvSpPr>
            <a:spLocks noGrp="1"/>
          </p:cNvSpPr>
          <p:nvPr>
            <p:ph type="sldNum" sz="quarter" idx="12"/>
          </p:nvPr>
        </p:nvSpPr>
        <p:spPr/>
        <p:txBody>
          <a:bodyPr/>
          <a:lstStyle/>
          <a:p>
            <a:fld id="{05F22D78-0F97-4898-B3D1-B2B4EFAEB1AB}" type="slidenum">
              <a:rPr lang="en-US" smtClean="0"/>
              <a:t>‹#›</a:t>
            </a:fld>
            <a:endParaRPr lang="en-US"/>
          </a:p>
        </p:txBody>
      </p:sp>
    </p:spTree>
    <p:extLst>
      <p:ext uri="{BB962C8B-B14F-4D97-AF65-F5344CB8AC3E}">
        <p14:creationId xmlns:p14="http://schemas.microsoft.com/office/powerpoint/2010/main" val="3163925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E78E8D-064B-4CC1-BAB1-52CD8B74CEAF}" type="datetime1">
              <a:rPr lang="en-US" smtClean="0"/>
              <a:t>6/4/2016</a:t>
            </a:fld>
            <a:endParaRPr lang="en-US"/>
          </a:p>
        </p:txBody>
      </p:sp>
      <p:sp>
        <p:nvSpPr>
          <p:cNvPr id="6" name="Footer Placeholder 5"/>
          <p:cNvSpPr>
            <a:spLocks noGrp="1"/>
          </p:cNvSpPr>
          <p:nvPr>
            <p:ph type="ftr" sz="quarter" idx="11"/>
          </p:nvPr>
        </p:nvSpPr>
        <p:spPr/>
        <p:txBody>
          <a:bodyPr/>
          <a:lstStyle/>
          <a:p>
            <a:r>
              <a:rPr lang="en-US" smtClean="0"/>
              <a:t>A 501c3 Research Foundation  (c) 2015 AAMU-RISE Inc.  All Rights Reserved</a:t>
            </a:r>
            <a:endParaRPr lang="en-US"/>
          </a:p>
        </p:txBody>
      </p:sp>
      <p:sp>
        <p:nvSpPr>
          <p:cNvPr id="7" name="Slide Number Placeholder 6"/>
          <p:cNvSpPr>
            <a:spLocks noGrp="1"/>
          </p:cNvSpPr>
          <p:nvPr>
            <p:ph type="sldNum" sz="quarter" idx="12"/>
          </p:nvPr>
        </p:nvSpPr>
        <p:spPr/>
        <p:txBody>
          <a:bodyPr/>
          <a:lstStyle/>
          <a:p>
            <a:fld id="{05F22D78-0F97-4898-B3D1-B2B4EFAEB1AB}" type="slidenum">
              <a:rPr lang="en-US" smtClean="0"/>
              <a:t>‹#›</a:t>
            </a:fld>
            <a:endParaRPr lang="en-US"/>
          </a:p>
        </p:txBody>
      </p:sp>
    </p:spTree>
    <p:extLst>
      <p:ext uri="{BB962C8B-B14F-4D97-AF65-F5344CB8AC3E}">
        <p14:creationId xmlns:p14="http://schemas.microsoft.com/office/powerpoint/2010/main" val="3897203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83B215-2656-43D5-B82B-80031B17354A}" type="datetime1">
              <a:rPr lang="en-US" smtClean="0"/>
              <a:t>6/4/2016</a:t>
            </a:fld>
            <a:endParaRPr lang="en-US"/>
          </a:p>
        </p:txBody>
      </p:sp>
      <p:sp>
        <p:nvSpPr>
          <p:cNvPr id="6" name="Footer Placeholder 5"/>
          <p:cNvSpPr>
            <a:spLocks noGrp="1"/>
          </p:cNvSpPr>
          <p:nvPr>
            <p:ph type="ftr" sz="quarter" idx="11"/>
          </p:nvPr>
        </p:nvSpPr>
        <p:spPr/>
        <p:txBody>
          <a:bodyPr/>
          <a:lstStyle/>
          <a:p>
            <a:r>
              <a:rPr lang="en-US" smtClean="0"/>
              <a:t>A 501c3 Research Foundation  (c) 2015 AAMU-RISE Inc.  All Rights Reserved</a:t>
            </a:r>
            <a:endParaRPr lang="en-US"/>
          </a:p>
        </p:txBody>
      </p:sp>
      <p:sp>
        <p:nvSpPr>
          <p:cNvPr id="7" name="Slide Number Placeholder 6"/>
          <p:cNvSpPr>
            <a:spLocks noGrp="1"/>
          </p:cNvSpPr>
          <p:nvPr>
            <p:ph type="sldNum" sz="quarter" idx="12"/>
          </p:nvPr>
        </p:nvSpPr>
        <p:spPr/>
        <p:txBody>
          <a:bodyPr/>
          <a:lstStyle/>
          <a:p>
            <a:fld id="{05F22D78-0F97-4898-B3D1-B2B4EFAEB1AB}" type="slidenum">
              <a:rPr lang="en-US" smtClean="0"/>
              <a:t>‹#›</a:t>
            </a:fld>
            <a:endParaRPr lang="en-US"/>
          </a:p>
        </p:txBody>
      </p:sp>
    </p:spTree>
    <p:extLst>
      <p:ext uri="{BB962C8B-B14F-4D97-AF65-F5344CB8AC3E}">
        <p14:creationId xmlns:p14="http://schemas.microsoft.com/office/powerpoint/2010/main" val="136289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5BA20F-2F98-4DCD-9B0C-4E9C2C2456CB}" type="datetime1">
              <a:rPr lang="en-US" smtClean="0"/>
              <a:t>6/4/2016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 501c3 Research Foundation  (c) 2015 AAMU-RISE Inc.  All Rights Reserved</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22D78-0F97-4898-B3D1-B2B4EFAEB1AB}" type="slidenum">
              <a:rPr lang="en-US" smtClean="0"/>
              <a:t>‹#›</a:t>
            </a:fld>
            <a:endParaRPr lang="en-US"/>
          </a:p>
        </p:txBody>
      </p:sp>
    </p:spTree>
    <p:extLst>
      <p:ext uri="{BB962C8B-B14F-4D97-AF65-F5344CB8AC3E}">
        <p14:creationId xmlns:p14="http://schemas.microsoft.com/office/powerpoint/2010/main" val="2026377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61" y="193589"/>
            <a:ext cx="2754008" cy="1355293"/>
          </a:xfrm>
          <a:prstGeom prst="rect">
            <a:avLst/>
          </a:prstGeom>
        </p:spPr>
      </p:pic>
      <p:sp>
        <p:nvSpPr>
          <p:cNvPr id="5" name="Rectangle 4"/>
          <p:cNvSpPr/>
          <p:nvPr/>
        </p:nvSpPr>
        <p:spPr>
          <a:xfrm>
            <a:off x="296561" y="1449123"/>
            <a:ext cx="2605259" cy="4942346"/>
          </a:xfrm>
          <a:prstGeom prst="rect">
            <a:avLst/>
          </a:prstGeom>
          <a:gradFill flip="none" rotWithShape="1">
            <a:gsLst>
              <a:gs pos="0">
                <a:schemeClr val="bg1"/>
              </a:gs>
              <a:gs pos="46000">
                <a:schemeClr val="bg1"/>
              </a:gs>
              <a:gs pos="100000">
                <a:srgbClr val="800000"/>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01820" y="1240971"/>
            <a:ext cx="8892074" cy="298580"/>
          </a:xfrm>
          <a:prstGeom prst="rect">
            <a:avLst/>
          </a:prstGeom>
          <a:gradFill>
            <a:gsLst>
              <a:gs pos="0">
                <a:schemeClr val="bg1"/>
              </a:gs>
              <a:gs pos="46000">
                <a:schemeClr val="bg1"/>
              </a:gs>
              <a:gs pos="100000">
                <a:srgbClr val="800000"/>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369276" y="4143633"/>
            <a:ext cx="2215978" cy="1713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28774" y="5270624"/>
            <a:ext cx="2340832" cy="1513235"/>
          </a:xfrm>
          <a:prstGeom prst="rect">
            <a:avLst/>
          </a:prstGeom>
          <a:noFill/>
        </p:spPr>
        <p:txBody>
          <a:bodyPr wrap="square" rtlCol="0">
            <a:spAutoFit/>
          </a:bodyPr>
          <a:lstStyle/>
          <a:p>
            <a:pPr lvl="0" algn="ctr">
              <a:spcBef>
                <a:spcPts val="240"/>
              </a:spcBef>
              <a:buClr>
                <a:schemeClr val="dk1"/>
              </a:buClr>
              <a:buSzPct val="25000"/>
            </a:pPr>
            <a:r>
              <a:rPr lang="en-US" sz="1400" b="1" dirty="0">
                <a:solidFill>
                  <a:srgbClr val="800000"/>
                </a:solidFill>
                <a:ea typeface="Galdeano"/>
                <a:cs typeface="Galdeano"/>
                <a:sym typeface="Galdeano"/>
              </a:rPr>
              <a:t>AAMU-RISE Foundation</a:t>
            </a:r>
          </a:p>
          <a:p>
            <a:pPr lvl="0" algn="ctr">
              <a:spcBef>
                <a:spcPts val="240"/>
              </a:spcBef>
              <a:buClr>
                <a:schemeClr val="dk1"/>
              </a:buClr>
              <a:buSzPct val="25000"/>
            </a:pPr>
            <a:r>
              <a:rPr lang="en-US" sz="1400" dirty="0">
                <a:solidFill>
                  <a:srgbClr val="800000"/>
                </a:solidFill>
                <a:ea typeface="Galdeano"/>
                <a:cs typeface="Galdeano"/>
                <a:sym typeface="Galdeano"/>
              </a:rPr>
              <a:t>Howard J. Foster Building</a:t>
            </a:r>
          </a:p>
          <a:p>
            <a:pPr lvl="0" algn="ctr">
              <a:spcBef>
                <a:spcPts val="240"/>
              </a:spcBef>
              <a:buClr>
                <a:schemeClr val="dk1"/>
              </a:buClr>
              <a:buSzPct val="25000"/>
            </a:pPr>
            <a:r>
              <a:rPr lang="en-US" sz="1400" dirty="0">
                <a:solidFill>
                  <a:srgbClr val="800000"/>
                </a:solidFill>
                <a:ea typeface="Galdeano"/>
                <a:cs typeface="Galdeano"/>
                <a:sym typeface="Galdeano"/>
              </a:rPr>
              <a:t>4900 Meridian Street North</a:t>
            </a:r>
          </a:p>
          <a:p>
            <a:pPr lvl="0" algn="ctr">
              <a:spcBef>
                <a:spcPts val="240"/>
              </a:spcBef>
              <a:buClr>
                <a:schemeClr val="dk1"/>
              </a:buClr>
              <a:buSzPct val="25000"/>
            </a:pPr>
            <a:r>
              <a:rPr lang="en-US" sz="1400" dirty="0">
                <a:solidFill>
                  <a:srgbClr val="800000"/>
                </a:solidFill>
                <a:ea typeface="Galdeano"/>
                <a:cs typeface="Galdeano"/>
                <a:sym typeface="Galdeano"/>
              </a:rPr>
              <a:t>Normal, AL </a:t>
            </a:r>
            <a:r>
              <a:rPr lang="en-US" sz="1400" dirty="0" smtClean="0">
                <a:solidFill>
                  <a:srgbClr val="800000"/>
                </a:solidFill>
                <a:ea typeface="Galdeano"/>
                <a:cs typeface="Galdeano"/>
                <a:sym typeface="Galdeano"/>
              </a:rPr>
              <a:t>35762</a:t>
            </a:r>
          </a:p>
          <a:p>
            <a:pPr lvl="0" algn="ctr">
              <a:spcBef>
                <a:spcPts val="240"/>
              </a:spcBef>
              <a:buClr>
                <a:schemeClr val="dk1"/>
              </a:buClr>
              <a:buSzPct val="25000"/>
            </a:pPr>
            <a:endParaRPr lang="en-US" sz="1400" dirty="0">
              <a:solidFill>
                <a:srgbClr val="800000"/>
              </a:solidFill>
              <a:ea typeface="Galdeano"/>
              <a:cs typeface="Galdeano"/>
              <a:sym typeface="Galdeano"/>
            </a:endParaRPr>
          </a:p>
          <a:p>
            <a:pPr lvl="0" algn="ctr">
              <a:spcBef>
                <a:spcPts val="240"/>
              </a:spcBef>
              <a:buClr>
                <a:schemeClr val="dk1"/>
              </a:buClr>
              <a:buSzPct val="25000"/>
            </a:pPr>
            <a:r>
              <a:rPr lang="en-US" sz="1400" i="1" dirty="0" smtClean="0">
                <a:solidFill>
                  <a:srgbClr val="800000"/>
                </a:solidFill>
                <a:ea typeface="Galdeano"/>
                <a:cs typeface="Galdeano"/>
                <a:sym typeface="Galdeano"/>
              </a:rPr>
              <a:t>www.aamu-rise.org</a:t>
            </a:r>
            <a:r>
              <a:rPr lang="en-US" sz="1400" dirty="0" smtClean="0">
                <a:solidFill>
                  <a:srgbClr val="800000"/>
                </a:solidFill>
                <a:ea typeface="Galdeano"/>
                <a:cs typeface="Galdeano"/>
                <a:sym typeface="Galdeano"/>
              </a:rPr>
              <a:t> </a:t>
            </a:r>
            <a:endParaRPr lang="en-US" sz="1400" dirty="0">
              <a:solidFill>
                <a:srgbClr val="800000"/>
              </a:solidFill>
              <a:ea typeface="Galdeano"/>
              <a:cs typeface="Galdeano"/>
              <a:sym typeface="Galdeano"/>
            </a:endParaRPr>
          </a:p>
        </p:txBody>
      </p:sp>
      <p:sp>
        <p:nvSpPr>
          <p:cNvPr id="8" name="TextBox 7"/>
          <p:cNvSpPr txBox="1"/>
          <p:nvPr/>
        </p:nvSpPr>
        <p:spPr>
          <a:xfrm>
            <a:off x="2896606" y="1817922"/>
            <a:ext cx="8595926" cy="4493538"/>
          </a:xfrm>
          <a:prstGeom prst="rect">
            <a:avLst/>
          </a:prstGeom>
          <a:noFill/>
        </p:spPr>
        <p:txBody>
          <a:bodyPr wrap="square" rtlCol="0">
            <a:spAutoFit/>
          </a:bodyPr>
          <a:lstStyle/>
          <a:p>
            <a:pPr algn="r"/>
            <a:r>
              <a:rPr lang="en-US" sz="3200" b="1" dirty="0" smtClean="0">
                <a:solidFill>
                  <a:srgbClr val="800000"/>
                </a:solidFill>
              </a:rPr>
              <a:t>The Alabama A&amp;M </a:t>
            </a:r>
            <a:br>
              <a:rPr lang="en-US" sz="3200" b="1" dirty="0" smtClean="0">
                <a:solidFill>
                  <a:srgbClr val="800000"/>
                </a:solidFill>
              </a:rPr>
            </a:br>
            <a:r>
              <a:rPr lang="en-US" sz="3200" b="1" dirty="0" smtClean="0">
                <a:solidFill>
                  <a:srgbClr val="800000"/>
                </a:solidFill>
              </a:rPr>
              <a:t>Research, Innovation, Science and Engineering</a:t>
            </a:r>
          </a:p>
          <a:p>
            <a:pPr algn="r"/>
            <a:r>
              <a:rPr lang="en-US" sz="3200" b="1" dirty="0" smtClean="0">
                <a:solidFill>
                  <a:srgbClr val="800000"/>
                </a:solidFill>
              </a:rPr>
              <a:t>(AAMU-RISE)</a:t>
            </a:r>
            <a:br>
              <a:rPr lang="en-US" sz="3200" b="1" dirty="0" smtClean="0">
                <a:solidFill>
                  <a:srgbClr val="800000"/>
                </a:solidFill>
              </a:rPr>
            </a:br>
            <a:r>
              <a:rPr lang="en-US" sz="3200" b="1" dirty="0" smtClean="0">
                <a:solidFill>
                  <a:srgbClr val="800000"/>
                </a:solidFill>
              </a:rPr>
              <a:t>Foundation</a:t>
            </a:r>
          </a:p>
          <a:p>
            <a:pPr algn="r"/>
            <a:endParaRPr lang="en-US" sz="3200" b="1" dirty="0" smtClean="0"/>
          </a:p>
          <a:p>
            <a:pPr algn="r"/>
            <a:endParaRPr lang="en-US" sz="3200" b="1" dirty="0"/>
          </a:p>
          <a:p>
            <a:pPr algn="r"/>
            <a:r>
              <a:rPr lang="en-US" sz="4400" b="1" i="1" dirty="0" smtClean="0"/>
              <a:t>Overview</a:t>
            </a:r>
          </a:p>
          <a:p>
            <a:pPr algn="r"/>
            <a:r>
              <a:rPr lang="en-US" b="1" i="1" dirty="0" smtClean="0"/>
              <a:t>Presented at the </a:t>
            </a:r>
            <a:r>
              <a:rPr lang="en-US" b="1" i="1" dirty="0" smtClean="0"/>
              <a:t>NPSAA Technical Assistance Workshop</a:t>
            </a:r>
            <a:endParaRPr lang="en-US" b="1" i="1" dirty="0" smtClean="0"/>
          </a:p>
          <a:p>
            <a:pPr algn="r"/>
            <a:r>
              <a:rPr lang="en-US" b="1" i="1" dirty="0" smtClean="0"/>
              <a:t>June 7</a:t>
            </a:r>
            <a:r>
              <a:rPr lang="en-US" b="1" i="1" dirty="0" smtClean="0"/>
              <a:t>, 2016</a:t>
            </a:r>
            <a:r>
              <a:rPr lang="en-US" sz="3200" b="1" dirty="0" smtClean="0"/>
              <a:t> </a:t>
            </a:r>
            <a:endParaRPr lang="en-US" sz="3200" b="1" dirty="0"/>
          </a:p>
        </p:txBody>
      </p:sp>
    </p:spTree>
    <p:extLst>
      <p:ext uri="{BB962C8B-B14F-4D97-AF65-F5344CB8AC3E}">
        <p14:creationId xmlns:p14="http://schemas.microsoft.com/office/powerpoint/2010/main" val="3276311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61" y="193589"/>
            <a:ext cx="2754008" cy="1355293"/>
          </a:xfrm>
          <a:prstGeom prst="rect">
            <a:avLst/>
          </a:prstGeom>
        </p:spPr>
      </p:pic>
      <p:sp>
        <p:nvSpPr>
          <p:cNvPr id="5" name="Rectangle 4"/>
          <p:cNvSpPr/>
          <p:nvPr/>
        </p:nvSpPr>
        <p:spPr>
          <a:xfrm>
            <a:off x="296561" y="1449123"/>
            <a:ext cx="2605259" cy="4942346"/>
          </a:xfrm>
          <a:prstGeom prst="rect">
            <a:avLst/>
          </a:prstGeom>
          <a:gradFill flip="none" rotWithShape="1">
            <a:gsLst>
              <a:gs pos="0">
                <a:schemeClr val="bg1"/>
              </a:gs>
              <a:gs pos="46000">
                <a:schemeClr val="bg1"/>
              </a:gs>
              <a:gs pos="100000">
                <a:srgbClr val="800000"/>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41615" y="1244189"/>
            <a:ext cx="8892074" cy="298580"/>
          </a:xfrm>
          <a:prstGeom prst="rect">
            <a:avLst/>
          </a:prstGeom>
          <a:gradFill>
            <a:gsLst>
              <a:gs pos="0">
                <a:schemeClr val="bg1"/>
              </a:gs>
              <a:gs pos="46000">
                <a:schemeClr val="bg1"/>
              </a:gs>
              <a:gs pos="100000">
                <a:srgbClr val="800000"/>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369276" y="4143633"/>
            <a:ext cx="2215978" cy="1713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28774" y="5270624"/>
            <a:ext cx="2340832" cy="1513235"/>
          </a:xfrm>
          <a:prstGeom prst="rect">
            <a:avLst/>
          </a:prstGeom>
          <a:noFill/>
        </p:spPr>
        <p:txBody>
          <a:bodyPr wrap="square" rtlCol="0">
            <a:spAutoFit/>
          </a:bodyPr>
          <a:lstStyle/>
          <a:p>
            <a:pPr lvl="0" algn="ctr">
              <a:spcBef>
                <a:spcPts val="240"/>
              </a:spcBef>
              <a:buClr>
                <a:schemeClr val="dk1"/>
              </a:buClr>
              <a:buSzPct val="25000"/>
            </a:pPr>
            <a:r>
              <a:rPr lang="en-US" sz="1400" b="1" dirty="0">
                <a:solidFill>
                  <a:srgbClr val="800000"/>
                </a:solidFill>
                <a:ea typeface="Galdeano"/>
                <a:cs typeface="Galdeano"/>
                <a:sym typeface="Galdeano"/>
              </a:rPr>
              <a:t>AAMU-RISE Foundation</a:t>
            </a:r>
          </a:p>
          <a:p>
            <a:pPr lvl="0" algn="ctr">
              <a:spcBef>
                <a:spcPts val="240"/>
              </a:spcBef>
              <a:buClr>
                <a:schemeClr val="dk1"/>
              </a:buClr>
              <a:buSzPct val="25000"/>
            </a:pPr>
            <a:r>
              <a:rPr lang="en-US" sz="1400" dirty="0">
                <a:solidFill>
                  <a:srgbClr val="800000"/>
                </a:solidFill>
                <a:ea typeface="Galdeano"/>
                <a:cs typeface="Galdeano"/>
                <a:sym typeface="Galdeano"/>
              </a:rPr>
              <a:t>Howard J. Foster Building</a:t>
            </a:r>
          </a:p>
          <a:p>
            <a:pPr lvl="0" algn="ctr">
              <a:spcBef>
                <a:spcPts val="240"/>
              </a:spcBef>
              <a:buClr>
                <a:schemeClr val="dk1"/>
              </a:buClr>
              <a:buSzPct val="25000"/>
            </a:pPr>
            <a:r>
              <a:rPr lang="en-US" sz="1400" dirty="0">
                <a:solidFill>
                  <a:srgbClr val="800000"/>
                </a:solidFill>
                <a:ea typeface="Galdeano"/>
                <a:cs typeface="Galdeano"/>
                <a:sym typeface="Galdeano"/>
              </a:rPr>
              <a:t>4900 Meridian Street North</a:t>
            </a:r>
          </a:p>
          <a:p>
            <a:pPr lvl="0" algn="ctr">
              <a:spcBef>
                <a:spcPts val="240"/>
              </a:spcBef>
              <a:buClr>
                <a:schemeClr val="dk1"/>
              </a:buClr>
              <a:buSzPct val="25000"/>
            </a:pPr>
            <a:r>
              <a:rPr lang="en-US" sz="1400" dirty="0">
                <a:solidFill>
                  <a:srgbClr val="800000"/>
                </a:solidFill>
                <a:ea typeface="Galdeano"/>
                <a:cs typeface="Galdeano"/>
                <a:sym typeface="Galdeano"/>
              </a:rPr>
              <a:t>Normal, AL </a:t>
            </a:r>
            <a:r>
              <a:rPr lang="en-US" sz="1400" dirty="0" smtClean="0">
                <a:solidFill>
                  <a:srgbClr val="800000"/>
                </a:solidFill>
                <a:ea typeface="Galdeano"/>
                <a:cs typeface="Galdeano"/>
                <a:sym typeface="Galdeano"/>
              </a:rPr>
              <a:t>35762</a:t>
            </a:r>
          </a:p>
          <a:p>
            <a:pPr lvl="0" algn="ctr">
              <a:spcBef>
                <a:spcPts val="240"/>
              </a:spcBef>
              <a:buClr>
                <a:schemeClr val="dk1"/>
              </a:buClr>
              <a:buSzPct val="25000"/>
            </a:pPr>
            <a:endParaRPr lang="en-US" sz="1400" dirty="0">
              <a:solidFill>
                <a:srgbClr val="800000"/>
              </a:solidFill>
              <a:ea typeface="Galdeano"/>
              <a:cs typeface="Galdeano"/>
              <a:sym typeface="Galdeano"/>
            </a:endParaRPr>
          </a:p>
          <a:p>
            <a:pPr lvl="0" algn="ctr">
              <a:spcBef>
                <a:spcPts val="240"/>
              </a:spcBef>
              <a:buClr>
                <a:schemeClr val="dk1"/>
              </a:buClr>
              <a:buSzPct val="25000"/>
            </a:pPr>
            <a:r>
              <a:rPr lang="en-US" sz="1400" i="1" dirty="0" smtClean="0">
                <a:solidFill>
                  <a:srgbClr val="800000"/>
                </a:solidFill>
                <a:ea typeface="Galdeano"/>
                <a:cs typeface="Galdeano"/>
                <a:sym typeface="Galdeano"/>
              </a:rPr>
              <a:t>www.aamu-rise.org</a:t>
            </a:r>
            <a:r>
              <a:rPr lang="en-US" sz="1400" dirty="0" smtClean="0">
                <a:solidFill>
                  <a:srgbClr val="800000"/>
                </a:solidFill>
                <a:ea typeface="Galdeano"/>
                <a:cs typeface="Galdeano"/>
                <a:sym typeface="Galdeano"/>
              </a:rPr>
              <a:t> </a:t>
            </a:r>
            <a:endParaRPr lang="en-US" sz="1400" dirty="0">
              <a:solidFill>
                <a:srgbClr val="800000"/>
              </a:solidFill>
              <a:ea typeface="Galdeano"/>
              <a:cs typeface="Galdeano"/>
              <a:sym typeface="Galdeano"/>
            </a:endParaRPr>
          </a:p>
        </p:txBody>
      </p:sp>
      <p:sp>
        <p:nvSpPr>
          <p:cNvPr id="7" name="TextBox 6"/>
          <p:cNvSpPr txBox="1"/>
          <p:nvPr/>
        </p:nvSpPr>
        <p:spPr>
          <a:xfrm>
            <a:off x="5695623" y="686569"/>
            <a:ext cx="6098271" cy="584775"/>
          </a:xfrm>
          <a:prstGeom prst="rect">
            <a:avLst/>
          </a:prstGeom>
          <a:noFill/>
        </p:spPr>
        <p:txBody>
          <a:bodyPr wrap="square" rtlCol="0">
            <a:spAutoFit/>
          </a:bodyPr>
          <a:lstStyle/>
          <a:p>
            <a:pPr algn="r"/>
            <a:r>
              <a:rPr lang="en-US" sz="3200" dirty="0" smtClean="0">
                <a:solidFill>
                  <a:srgbClr val="800000"/>
                </a:solidFill>
              </a:rPr>
              <a:t>The Knowledge Sharing Center</a:t>
            </a:r>
            <a:endParaRPr lang="en-US" sz="3200" dirty="0">
              <a:solidFill>
                <a:srgbClr val="800000"/>
              </a:solidFill>
            </a:endParaRPr>
          </a:p>
        </p:txBody>
      </p:sp>
      <p:sp>
        <p:nvSpPr>
          <p:cNvPr id="13" name="Content Placeholder 2"/>
          <p:cNvSpPr txBox="1">
            <a:spLocks/>
          </p:cNvSpPr>
          <p:nvPr/>
        </p:nvSpPr>
        <p:spPr>
          <a:xfrm>
            <a:off x="3272852" y="1828964"/>
            <a:ext cx="8521042" cy="452596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3200" b="1" dirty="0" smtClean="0"/>
              <a:t>Scope</a:t>
            </a:r>
          </a:p>
          <a:p>
            <a:pPr algn="just"/>
            <a:endParaRPr lang="en-US" sz="2800" b="1" dirty="0" smtClean="0"/>
          </a:p>
          <a:p>
            <a:pPr algn="just"/>
            <a:r>
              <a:rPr lang="en-US" dirty="0" smtClean="0"/>
              <a:t>KSC will provide training and lessons learned in the area of acquisition management to the Universities but also educate the private sector on why it is important to do business with HBCU’s/MI’s.  The center will be connected to a workflow learning concept that will involve three critical areas:</a:t>
            </a:r>
            <a:br>
              <a:rPr lang="en-US" dirty="0" smtClean="0"/>
            </a:br>
            <a:endParaRPr lang="en-US" dirty="0" smtClean="0"/>
          </a:p>
          <a:p>
            <a:pPr marL="457200" indent="-457200" algn="just">
              <a:buFont typeface="+mj-lt"/>
              <a:buAutoNum type="arabicPeriod"/>
            </a:pPr>
            <a:r>
              <a:rPr lang="en-US" dirty="0" smtClean="0"/>
              <a:t>Regulatory compliance (FAR based)- teaching.</a:t>
            </a:r>
          </a:p>
          <a:p>
            <a:pPr marL="457200" indent="-457200" algn="just">
              <a:buFont typeface="+mj-lt"/>
              <a:buAutoNum type="arabicPeriod"/>
            </a:pPr>
            <a:r>
              <a:rPr lang="en-US" dirty="0" smtClean="0"/>
              <a:t>Performance-based learning (which will be lessons learned from private industry)</a:t>
            </a:r>
          </a:p>
          <a:p>
            <a:pPr marL="457200" indent="-457200" algn="just">
              <a:buFont typeface="+mj-lt"/>
              <a:buAutoNum type="arabicPeriod"/>
            </a:pPr>
            <a:r>
              <a:rPr lang="en-US" dirty="0" smtClean="0"/>
              <a:t>Contract management </a:t>
            </a:r>
          </a:p>
          <a:p>
            <a:pPr marL="342900" indent="-342900" algn="just">
              <a:buFont typeface="Arial" panose="020B0604020202020204" pitchFamily="34" charset="0"/>
              <a:buChar char="•"/>
            </a:pPr>
            <a:endParaRPr lang="en-US" dirty="0"/>
          </a:p>
        </p:txBody>
      </p:sp>
    </p:spTree>
    <p:extLst>
      <p:ext uri="{BB962C8B-B14F-4D97-AF65-F5344CB8AC3E}">
        <p14:creationId xmlns:p14="http://schemas.microsoft.com/office/powerpoint/2010/main" val="1925495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61" y="193589"/>
            <a:ext cx="2754008" cy="1355293"/>
          </a:xfrm>
          <a:prstGeom prst="rect">
            <a:avLst/>
          </a:prstGeom>
        </p:spPr>
      </p:pic>
      <p:sp>
        <p:nvSpPr>
          <p:cNvPr id="5" name="Rectangle 4"/>
          <p:cNvSpPr/>
          <p:nvPr/>
        </p:nvSpPr>
        <p:spPr>
          <a:xfrm>
            <a:off x="296561" y="1449123"/>
            <a:ext cx="2605259" cy="4942346"/>
          </a:xfrm>
          <a:prstGeom prst="rect">
            <a:avLst/>
          </a:prstGeom>
          <a:gradFill flip="none" rotWithShape="1">
            <a:gsLst>
              <a:gs pos="0">
                <a:schemeClr val="bg1"/>
              </a:gs>
              <a:gs pos="46000">
                <a:schemeClr val="bg1"/>
              </a:gs>
              <a:gs pos="100000">
                <a:srgbClr val="800000"/>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41615" y="1244189"/>
            <a:ext cx="8892074" cy="298580"/>
          </a:xfrm>
          <a:prstGeom prst="rect">
            <a:avLst/>
          </a:prstGeom>
          <a:gradFill>
            <a:gsLst>
              <a:gs pos="0">
                <a:schemeClr val="bg1"/>
              </a:gs>
              <a:gs pos="46000">
                <a:schemeClr val="bg1"/>
              </a:gs>
              <a:gs pos="100000">
                <a:srgbClr val="800000"/>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369276" y="4143633"/>
            <a:ext cx="2215978" cy="1713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28774" y="5270624"/>
            <a:ext cx="2340832" cy="1513235"/>
          </a:xfrm>
          <a:prstGeom prst="rect">
            <a:avLst/>
          </a:prstGeom>
          <a:noFill/>
        </p:spPr>
        <p:txBody>
          <a:bodyPr wrap="square" rtlCol="0">
            <a:spAutoFit/>
          </a:bodyPr>
          <a:lstStyle/>
          <a:p>
            <a:pPr lvl="0" algn="ctr">
              <a:spcBef>
                <a:spcPts val="240"/>
              </a:spcBef>
              <a:buClr>
                <a:schemeClr val="dk1"/>
              </a:buClr>
              <a:buSzPct val="25000"/>
            </a:pPr>
            <a:r>
              <a:rPr lang="en-US" sz="1400" b="1" dirty="0">
                <a:solidFill>
                  <a:srgbClr val="800000"/>
                </a:solidFill>
                <a:ea typeface="Galdeano"/>
                <a:cs typeface="Galdeano"/>
                <a:sym typeface="Galdeano"/>
              </a:rPr>
              <a:t>AAMU-RISE Foundation</a:t>
            </a:r>
          </a:p>
          <a:p>
            <a:pPr lvl="0" algn="ctr">
              <a:spcBef>
                <a:spcPts val="240"/>
              </a:spcBef>
              <a:buClr>
                <a:schemeClr val="dk1"/>
              </a:buClr>
              <a:buSzPct val="25000"/>
            </a:pPr>
            <a:r>
              <a:rPr lang="en-US" sz="1400" dirty="0">
                <a:solidFill>
                  <a:srgbClr val="800000"/>
                </a:solidFill>
                <a:ea typeface="Galdeano"/>
                <a:cs typeface="Galdeano"/>
                <a:sym typeface="Galdeano"/>
              </a:rPr>
              <a:t>Howard J. Foster Building</a:t>
            </a:r>
          </a:p>
          <a:p>
            <a:pPr lvl="0" algn="ctr">
              <a:spcBef>
                <a:spcPts val="240"/>
              </a:spcBef>
              <a:buClr>
                <a:schemeClr val="dk1"/>
              </a:buClr>
              <a:buSzPct val="25000"/>
            </a:pPr>
            <a:r>
              <a:rPr lang="en-US" sz="1400" dirty="0">
                <a:solidFill>
                  <a:srgbClr val="800000"/>
                </a:solidFill>
                <a:ea typeface="Galdeano"/>
                <a:cs typeface="Galdeano"/>
                <a:sym typeface="Galdeano"/>
              </a:rPr>
              <a:t>4900 Meridian Street North</a:t>
            </a:r>
          </a:p>
          <a:p>
            <a:pPr lvl="0" algn="ctr">
              <a:spcBef>
                <a:spcPts val="240"/>
              </a:spcBef>
              <a:buClr>
                <a:schemeClr val="dk1"/>
              </a:buClr>
              <a:buSzPct val="25000"/>
            </a:pPr>
            <a:r>
              <a:rPr lang="en-US" sz="1400" dirty="0">
                <a:solidFill>
                  <a:srgbClr val="800000"/>
                </a:solidFill>
                <a:ea typeface="Galdeano"/>
                <a:cs typeface="Galdeano"/>
                <a:sym typeface="Galdeano"/>
              </a:rPr>
              <a:t>Normal, AL </a:t>
            </a:r>
            <a:r>
              <a:rPr lang="en-US" sz="1400" dirty="0" smtClean="0">
                <a:solidFill>
                  <a:srgbClr val="800000"/>
                </a:solidFill>
                <a:ea typeface="Galdeano"/>
                <a:cs typeface="Galdeano"/>
                <a:sym typeface="Galdeano"/>
              </a:rPr>
              <a:t>35762</a:t>
            </a:r>
          </a:p>
          <a:p>
            <a:pPr lvl="0" algn="ctr">
              <a:spcBef>
                <a:spcPts val="240"/>
              </a:spcBef>
              <a:buClr>
                <a:schemeClr val="dk1"/>
              </a:buClr>
              <a:buSzPct val="25000"/>
            </a:pPr>
            <a:endParaRPr lang="en-US" sz="1400" dirty="0">
              <a:solidFill>
                <a:srgbClr val="800000"/>
              </a:solidFill>
              <a:ea typeface="Galdeano"/>
              <a:cs typeface="Galdeano"/>
              <a:sym typeface="Galdeano"/>
            </a:endParaRPr>
          </a:p>
          <a:p>
            <a:pPr lvl="0" algn="ctr">
              <a:spcBef>
                <a:spcPts val="240"/>
              </a:spcBef>
              <a:buClr>
                <a:schemeClr val="dk1"/>
              </a:buClr>
              <a:buSzPct val="25000"/>
            </a:pPr>
            <a:r>
              <a:rPr lang="en-US" sz="1400" i="1" dirty="0" smtClean="0">
                <a:solidFill>
                  <a:srgbClr val="800000"/>
                </a:solidFill>
                <a:ea typeface="Galdeano"/>
                <a:cs typeface="Galdeano"/>
                <a:sym typeface="Galdeano"/>
              </a:rPr>
              <a:t>www.aamu-rise.org</a:t>
            </a:r>
            <a:r>
              <a:rPr lang="en-US" sz="1400" dirty="0" smtClean="0">
                <a:solidFill>
                  <a:srgbClr val="800000"/>
                </a:solidFill>
                <a:ea typeface="Galdeano"/>
                <a:cs typeface="Galdeano"/>
                <a:sym typeface="Galdeano"/>
              </a:rPr>
              <a:t> </a:t>
            </a:r>
            <a:endParaRPr lang="en-US" sz="1400" dirty="0">
              <a:solidFill>
                <a:srgbClr val="800000"/>
              </a:solidFill>
              <a:ea typeface="Galdeano"/>
              <a:cs typeface="Galdeano"/>
              <a:sym typeface="Galdeano"/>
            </a:endParaRPr>
          </a:p>
        </p:txBody>
      </p:sp>
      <p:sp>
        <p:nvSpPr>
          <p:cNvPr id="7" name="TextBox 6"/>
          <p:cNvSpPr txBox="1"/>
          <p:nvPr/>
        </p:nvSpPr>
        <p:spPr>
          <a:xfrm>
            <a:off x="5695623" y="686569"/>
            <a:ext cx="6098271" cy="584775"/>
          </a:xfrm>
          <a:prstGeom prst="rect">
            <a:avLst/>
          </a:prstGeom>
          <a:noFill/>
        </p:spPr>
        <p:txBody>
          <a:bodyPr wrap="square" rtlCol="0">
            <a:spAutoFit/>
          </a:bodyPr>
          <a:lstStyle/>
          <a:p>
            <a:pPr algn="r"/>
            <a:r>
              <a:rPr lang="en-US" sz="3200" dirty="0" smtClean="0">
                <a:solidFill>
                  <a:srgbClr val="800000"/>
                </a:solidFill>
              </a:rPr>
              <a:t>The Knowledge Sharing Center</a:t>
            </a:r>
            <a:endParaRPr lang="en-US" sz="3200" dirty="0">
              <a:solidFill>
                <a:srgbClr val="800000"/>
              </a:solidFill>
            </a:endParaRPr>
          </a:p>
        </p:txBody>
      </p:sp>
      <p:grpSp>
        <p:nvGrpSpPr>
          <p:cNvPr id="8" name="Group394"/>
          <p:cNvGrpSpPr/>
          <p:nvPr/>
        </p:nvGrpSpPr>
        <p:grpSpPr>
          <a:xfrm>
            <a:off x="4127155" y="2169619"/>
            <a:ext cx="6886834" cy="4496988"/>
            <a:chOff x="288002" y="431988"/>
            <a:chExt cx="8567996" cy="6756074"/>
          </a:xfrm>
        </p:grpSpPr>
        <p:grpSp>
          <p:nvGrpSpPr>
            <p:cNvPr id="9" name="Firm"/>
            <p:cNvGrpSpPr/>
            <p:nvPr/>
          </p:nvGrpSpPr>
          <p:grpSpPr>
            <a:xfrm>
              <a:off x="4217202" y="439588"/>
              <a:ext cx="1398400" cy="972800"/>
              <a:chOff x="4217202" y="439588"/>
              <a:chExt cx="1398400" cy="972800"/>
            </a:xfrm>
          </p:grpSpPr>
          <p:sp>
            <p:nvSpPr>
              <p:cNvPr id="476" name="Freeform 475"/>
              <p:cNvSpPr/>
              <p:nvPr/>
            </p:nvSpPr>
            <p:spPr>
              <a:xfrm>
                <a:off x="4217202" y="1099223"/>
                <a:ext cx="1398400" cy="79871"/>
              </a:xfrm>
              <a:custGeom>
                <a:avLst/>
                <a:gdLst/>
                <a:ahLst/>
                <a:cxnLst/>
                <a:rect l="0" t="0" r="0" b="0"/>
                <a:pathLst>
                  <a:path w="1398400" h="79871">
                    <a:moveTo>
                      <a:pt x="0" y="62899"/>
                    </a:moveTo>
                    <a:lnTo>
                      <a:pt x="598885" y="0"/>
                    </a:lnTo>
                    <a:lnTo>
                      <a:pt x="1398400" y="67392"/>
                    </a:lnTo>
                    <a:lnTo>
                      <a:pt x="931600" y="79871"/>
                    </a:lnTo>
                    <a:lnTo>
                      <a:pt x="521792" y="75707"/>
                    </a:lnTo>
                    <a:lnTo>
                      <a:pt x="454168" y="79871"/>
                    </a:lnTo>
                    <a:lnTo>
                      <a:pt x="0" y="62899"/>
                    </a:lnTo>
                    <a:close/>
                  </a:path>
                </a:pathLst>
              </a:custGeom>
              <a:solidFill>
                <a:srgbClr val="98949D"/>
              </a:solidFill>
              <a:ln w="7600" cap="flat">
                <a:noFill/>
                <a:bevel/>
              </a:ln>
            </p:spPr>
          </p:sp>
          <p:grpSp>
            <p:nvGrpSpPr>
              <p:cNvPr id="477" name="Group 476"/>
              <p:cNvGrpSpPr/>
              <p:nvPr/>
            </p:nvGrpSpPr>
            <p:grpSpPr>
              <a:xfrm>
                <a:off x="4737642" y="609827"/>
                <a:ext cx="351647" cy="564273"/>
                <a:chOff x="4737642" y="609827"/>
                <a:chExt cx="351647" cy="564273"/>
              </a:xfrm>
            </p:grpSpPr>
            <p:sp>
              <p:nvSpPr>
                <p:cNvPr id="548" name="Freeform 547"/>
                <p:cNvSpPr/>
                <p:nvPr/>
              </p:nvSpPr>
              <p:spPr>
                <a:xfrm>
                  <a:off x="4737642" y="626467"/>
                  <a:ext cx="351647" cy="547633"/>
                </a:xfrm>
                <a:custGeom>
                  <a:avLst/>
                  <a:gdLst/>
                  <a:ahLst/>
                  <a:cxnLst/>
                  <a:rect l="0" t="0" r="0" b="0"/>
                  <a:pathLst>
                    <a:path w="351647" h="547633">
                      <a:moveTo>
                        <a:pt x="0" y="0"/>
                      </a:moveTo>
                      <a:lnTo>
                        <a:pt x="351647" y="0"/>
                      </a:lnTo>
                      <a:lnTo>
                        <a:pt x="351647" y="547633"/>
                      </a:lnTo>
                      <a:lnTo>
                        <a:pt x="0" y="547633"/>
                      </a:lnTo>
                      <a:lnTo>
                        <a:pt x="0" y="0"/>
                      </a:lnTo>
                      <a:close/>
                    </a:path>
                  </a:pathLst>
                </a:custGeom>
                <a:gradFill>
                  <a:gsLst>
                    <a:gs pos="0">
                      <a:srgbClr val="376C9A"/>
                    </a:gs>
                    <a:gs pos="100000">
                      <a:srgbClr val="2B5377"/>
                    </a:gs>
                  </a:gsLst>
                  <a:lin ang="0" scaled="0"/>
                </a:gradFill>
                <a:ln w="7600" cap="flat">
                  <a:noFill/>
                  <a:bevel/>
                </a:ln>
              </p:spPr>
            </p:sp>
            <p:sp>
              <p:nvSpPr>
                <p:cNvPr id="549" name="Freeform 548"/>
                <p:cNvSpPr/>
                <p:nvPr/>
              </p:nvSpPr>
              <p:spPr>
                <a:xfrm>
                  <a:off x="4737646" y="629131"/>
                  <a:ext cx="27043" cy="543128"/>
                </a:xfrm>
                <a:custGeom>
                  <a:avLst/>
                  <a:gdLst/>
                  <a:ahLst/>
                  <a:cxnLst/>
                  <a:rect l="0" t="0" r="0" b="0"/>
                  <a:pathLst>
                    <a:path w="27043" h="543128">
                      <a:moveTo>
                        <a:pt x="0" y="0"/>
                      </a:moveTo>
                      <a:lnTo>
                        <a:pt x="27043" y="0"/>
                      </a:lnTo>
                      <a:lnTo>
                        <a:pt x="27043" y="543128"/>
                      </a:lnTo>
                      <a:lnTo>
                        <a:pt x="0" y="543128"/>
                      </a:lnTo>
                      <a:lnTo>
                        <a:pt x="0" y="0"/>
                      </a:lnTo>
                      <a:close/>
                    </a:path>
                  </a:pathLst>
                </a:custGeom>
                <a:solidFill>
                  <a:srgbClr val="DEDDE0"/>
                </a:solidFill>
                <a:ln w="7600" cap="flat">
                  <a:noFill/>
                  <a:bevel/>
                </a:ln>
              </p:spPr>
            </p:sp>
            <p:sp>
              <p:nvSpPr>
                <p:cNvPr id="550" name="Freeform 549"/>
                <p:cNvSpPr/>
                <p:nvPr/>
              </p:nvSpPr>
              <p:spPr>
                <a:xfrm>
                  <a:off x="5052775" y="626468"/>
                  <a:ext cx="27043" cy="545790"/>
                </a:xfrm>
                <a:custGeom>
                  <a:avLst/>
                  <a:gdLst/>
                  <a:ahLst/>
                  <a:cxnLst/>
                  <a:rect l="0" t="0" r="0" b="0"/>
                  <a:pathLst>
                    <a:path w="27043" h="545790">
                      <a:moveTo>
                        <a:pt x="0" y="0"/>
                      </a:moveTo>
                      <a:lnTo>
                        <a:pt x="27043" y="0"/>
                      </a:lnTo>
                      <a:lnTo>
                        <a:pt x="27043" y="545790"/>
                      </a:lnTo>
                      <a:lnTo>
                        <a:pt x="0" y="545790"/>
                      </a:lnTo>
                      <a:lnTo>
                        <a:pt x="0" y="0"/>
                      </a:lnTo>
                      <a:close/>
                    </a:path>
                  </a:pathLst>
                </a:custGeom>
                <a:solidFill>
                  <a:srgbClr val="DEDDE0"/>
                </a:solidFill>
                <a:ln w="7600" cap="flat">
                  <a:noFill/>
                  <a:bevel/>
                </a:ln>
              </p:spPr>
            </p:sp>
            <p:sp>
              <p:nvSpPr>
                <p:cNvPr id="551" name="Freeform 550"/>
                <p:cNvSpPr/>
                <p:nvPr/>
              </p:nvSpPr>
              <p:spPr>
                <a:xfrm>
                  <a:off x="4866128" y="629131"/>
                  <a:ext cx="20556" cy="543128"/>
                </a:xfrm>
                <a:custGeom>
                  <a:avLst/>
                  <a:gdLst/>
                  <a:ahLst/>
                  <a:cxnLst/>
                  <a:rect l="0" t="0" r="0" b="0"/>
                  <a:pathLst>
                    <a:path w="20556" h="543128">
                      <a:moveTo>
                        <a:pt x="0" y="0"/>
                      </a:moveTo>
                      <a:lnTo>
                        <a:pt x="20556" y="0"/>
                      </a:lnTo>
                      <a:lnTo>
                        <a:pt x="20556" y="543128"/>
                      </a:lnTo>
                      <a:lnTo>
                        <a:pt x="0" y="543128"/>
                      </a:lnTo>
                      <a:lnTo>
                        <a:pt x="0" y="0"/>
                      </a:lnTo>
                      <a:close/>
                    </a:path>
                  </a:pathLst>
                </a:custGeom>
                <a:solidFill>
                  <a:srgbClr val="DEDDE0"/>
                </a:solidFill>
                <a:ln w="7600" cap="flat">
                  <a:noFill/>
                  <a:bevel/>
                </a:ln>
              </p:spPr>
            </p:sp>
            <p:sp>
              <p:nvSpPr>
                <p:cNvPr id="552" name="Freeform 551"/>
                <p:cNvSpPr/>
                <p:nvPr/>
              </p:nvSpPr>
              <p:spPr>
                <a:xfrm>
                  <a:off x="4929965" y="629131"/>
                  <a:ext cx="20556" cy="543128"/>
                </a:xfrm>
                <a:custGeom>
                  <a:avLst/>
                  <a:gdLst/>
                  <a:ahLst/>
                  <a:cxnLst/>
                  <a:rect l="0" t="0" r="0" b="0"/>
                  <a:pathLst>
                    <a:path w="20556" h="543128">
                      <a:moveTo>
                        <a:pt x="0" y="0"/>
                      </a:moveTo>
                      <a:lnTo>
                        <a:pt x="20556" y="0"/>
                      </a:lnTo>
                      <a:lnTo>
                        <a:pt x="20556" y="543128"/>
                      </a:lnTo>
                      <a:lnTo>
                        <a:pt x="0" y="543128"/>
                      </a:lnTo>
                      <a:lnTo>
                        <a:pt x="0" y="0"/>
                      </a:lnTo>
                      <a:close/>
                    </a:path>
                  </a:pathLst>
                </a:custGeom>
                <a:solidFill>
                  <a:srgbClr val="DEDDE0"/>
                </a:solidFill>
                <a:ln w="7600" cap="flat">
                  <a:noFill/>
                  <a:bevel/>
                </a:ln>
              </p:spPr>
            </p:sp>
            <p:sp>
              <p:nvSpPr>
                <p:cNvPr id="553" name="Freeform 552"/>
                <p:cNvSpPr/>
                <p:nvPr/>
              </p:nvSpPr>
              <p:spPr>
                <a:xfrm>
                  <a:off x="4992990" y="629131"/>
                  <a:ext cx="20556" cy="543128"/>
                </a:xfrm>
                <a:custGeom>
                  <a:avLst/>
                  <a:gdLst/>
                  <a:ahLst/>
                  <a:cxnLst/>
                  <a:rect l="0" t="0" r="0" b="0"/>
                  <a:pathLst>
                    <a:path w="20556" h="543128">
                      <a:moveTo>
                        <a:pt x="0" y="0"/>
                      </a:moveTo>
                      <a:lnTo>
                        <a:pt x="20556" y="0"/>
                      </a:lnTo>
                      <a:lnTo>
                        <a:pt x="20556" y="543128"/>
                      </a:lnTo>
                      <a:lnTo>
                        <a:pt x="0" y="543128"/>
                      </a:lnTo>
                      <a:lnTo>
                        <a:pt x="0" y="0"/>
                      </a:lnTo>
                      <a:close/>
                    </a:path>
                  </a:pathLst>
                </a:custGeom>
                <a:solidFill>
                  <a:srgbClr val="DEDDE0"/>
                </a:solidFill>
                <a:ln w="7600" cap="flat">
                  <a:noFill/>
                  <a:bevel/>
                </a:ln>
              </p:spPr>
            </p:sp>
            <p:sp>
              <p:nvSpPr>
                <p:cNvPr id="554" name="Freeform 553"/>
                <p:cNvSpPr/>
                <p:nvPr/>
              </p:nvSpPr>
              <p:spPr>
                <a:xfrm>
                  <a:off x="4803915" y="629131"/>
                  <a:ext cx="20556" cy="543128"/>
                </a:xfrm>
                <a:custGeom>
                  <a:avLst/>
                  <a:gdLst/>
                  <a:ahLst/>
                  <a:cxnLst/>
                  <a:rect l="0" t="0" r="0" b="0"/>
                  <a:pathLst>
                    <a:path w="20556" h="543128">
                      <a:moveTo>
                        <a:pt x="0" y="0"/>
                      </a:moveTo>
                      <a:lnTo>
                        <a:pt x="20556" y="0"/>
                      </a:lnTo>
                      <a:lnTo>
                        <a:pt x="20556" y="543128"/>
                      </a:lnTo>
                      <a:lnTo>
                        <a:pt x="0" y="543128"/>
                      </a:lnTo>
                      <a:lnTo>
                        <a:pt x="0" y="0"/>
                      </a:lnTo>
                      <a:close/>
                    </a:path>
                  </a:pathLst>
                </a:custGeom>
                <a:solidFill>
                  <a:srgbClr val="DEDDE0"/>
                </a:solidFill>
                <a:ln w="7600" cap="flat">
                  <a:noFill/>
                  <a:bevel/>
                </a:ln>
              </p:spPr>
            </p:sp>
            <p:sp>
              <p:nvSpPr>
                <p:cNvPr id="555" name="Freeform 554"/>
                <p:cNvSpPr/>
                <p:nvPr/>
              </p:nvSpPr>
              <p:spPr>
                <a:xfrm>
                  <a:off x="4737642" y="609827"/>
                  <a:ext cx="347590" cy="19136"/>
                </a:xfrm>
                <a:custGeom>
                  <a:avLst/>
                  <a:gdLst/>
                  <a:ahLst/>
                  <a:cxnLst/>
                  <a:rect l="0" t="0" r="0" b="0"/>
                  <a:pathLst>
                    <a:path w="347590" h="19136">
                      <a:moveTo>
                        <a:pt x="0" y="0"/>
                      </a:moveTo>
                      <a:lnTo>
                        <a:pt x="347590" y="0"/>
                      </a:lnTo>
                      <a:lnTo>
                        <a:pt x="347590" y="19136"/>
                      </a:lnTo>
                      <a:lnTo>
                        <a:pt x="0" y="19136"/>
                      </a:lnTo>
                      <a:lnTo>
                        <a:pt x="0" y="0"/>
                      </a:lnTo>
                      <a:close/>
                    </a:path>
                  </a:pathLst>
                </a:custGeom>
                <a:gradFill>
                  <a:gsLst>
                    <a:gs pos="0">
                      <a:srgbClr val="88858F"/>
                    </a:gs>
                    <a:gs pos="40000">
                      <a:srgbClr val="D0CFD3"/>
                    </a:gs>
                    <a:gs pos="62000">
                      <a:srgbClr val="E3E2E5"/>
                    </a:gs>
                    <a:gs pos="82000">
                      <a:srgbClr val="E0DFE2"/>
                    </a:gs>
                    <a:gs pos="99000">
                      <a:srgbClr val="ACAAB1"/>
                    </a:gs>
                  </a:gsLst>
                  <a:lin ang="0" scaled="0"/>
                </a:gradFill>
                <a:ln w="7600" cap="flat">
                  <a:noFill/>
                  <a:bevel/>
                </a:ln>
              </p:spPr>
            </p:sp>
          </p:grpSp>
          <p:grpSp>
            <p:nvGrpSpPr>
              <p:cNvPr id="478" name="Group 477"/>
              <p:cNvGrpSpPr/>
              <p:nvPr/>
            </p:nvGrpSpPr>
            <p:grpSpPr>
              <a:xfrm flipH="1">
                <a:off x="5080785" y="439588"/>
                <a:ext cx="431599" cy="738970"/>
                <a:chOff x="5080785" y="439588"/>
                <a:chExt cx="431599" cy="738970"/>
              </a:xfrm>
            </p:grpSpPr>
            <p:sp>
              <p:nvSpPr>
                <p:cNvPr id="528" name="Freeform 527"/>
                <p:cNvSpPr/>
                <p:nvPr/>
              </p:nvSpPr>
              <p:spPr>
                <a:xfrm>
                  <a:off x="5438605" y="439588"/>
                  <a:ext cx="73778" cy="738970"/>
                </a:xfrm>
                <a:custGeom>
                  <a:avLst/>
                  <a:gdLst/>
                  <a:ahLst/>
                  <a:cxnLst/>
                  <a:rect l="0" t="0" r="0" b="0"/>
                  <a:pathLst>
                    <a:path w="73778" h="738970">
                      <a:moveTo>
                        <a:pt x="0" y="0"/>
                      </a:moveTo>
                      <a:lnTo>
                        <a:pt x="5735" y="738970"/>
                      </a:lnTo>
                      <a:lnTo>
                        <a:pt x="73778" y="734324"/>
                      </a:lnTo>
                      <a:lnTo>
                        <a:pt x="73778" y="127116"/>
                      </a:lnTo>
                      <a:lnTo>
                        <a:pt x="0" y="0"/>
                      </a:lnTo>
                      <a:close/>
                    </a:path>
                  </a:pathLst>
                </a:custGeom>
                <a:gradFill>
                  <a:gsLst>
                    <a:gs pos="0">
                      <a:srgbClr val="181B4B"/>
                    </a:gs>
                    <a:gs pos="47000">
                      <a:srgbClr val="141743"/>
                    </a:gs>
                    <a:gs pos="84000">
                      <a:srgbClr val="292B58"/>
                    </a:gs>
                  </a:gsLst>
                  <a:lin ang="5400000" scaled="0"/>
                </a:gradFill>
                <a:ln w="7600" cap="flat">
                  <a:noFill/>
                  <a:bevel/>
                </a:ln>
              </p:spPr>
            </p:sp>
            <p:sp>
              <p:nvSpPr>
                <p:cNvPr id="529" name="Freeform 528"/>
                <p:cNvSpPr/>
                <p:nvPr/>
              </p:nvSpPr>
              <p:spPr>
                <a:xfrm>
                  <a:off x="5080791" y="439588"/>
                  <a:ext cx="363563" cy="738970"/>
                </a:xfrm>
                <a:custGeom>
                  <a:avLst/>
                  <a:gdLst/>
                  <a:ahLst/>
                  <a:cxnLst/>
                  <a:rect l="0" t="0" r="0" b="0"/>
                  <a:pathLst>
                    <a:path w="363563" h="738970">
                      <a:moveTo>
                        <a:pt x="357856" y="0"/>
                      </a:moveTo>
                      <a:lnTo>
                        <a:pt x="363563" y="738970"/>
                      </a:lnTo>
                      <a:cubicBezTo>
                        <a:pt x="363563" y="738970"/>
                        <a:pt x="68188" y="741143"/>
                        <a:pt x="0" y="726378"/>
                      </a:cubicBezTo>
                      <a:lnTo>
                        <a:pt x="1844" y="156625"/>
                      </a:lnTo>
                      <a:cubicBezTo>
                        <a:pt x="1844" y="156625"/>
                        <a:pt x="114357" y="44264"/>
                        <a:pt x="357856" y="0"/>
                      </a:cubicBezTo>
                      <a:close/>
                    </a:path>
                  </a:pathLst>
                </a:custGeom>
                <a:gradFill>
                  <a:gsLst>
                    <a:gs pos="0">
                      <a:srgbClr val="2F5A82"/>
                    </a:gs>
                    <a:gs pos="20000">
                      <a:srgbClr val="356592"/>
                    </a:gs>
                    <a:gs pos="60000">
                      <a:srgbClr val="3F79AE"/>
                    </a:gs>
                    <a:gs pos="77000">
                      <a:srgbClr val="356592"/>
                    </a:gs>
                    <a:gs pos="95000">
                      <a:srgbClr val="26496A"/>
                    </a:gs>
                  </a:gsLst>
                  <a:lin ang="540000" scaled="0"/>
                </a:gradFill>
                <a:ln w="7600" cap="flat">
                  <a:noFill/>
                  <a:bevel/>
                </a:ln>
              </p:spPr>
            </p:sp>
            <p:sp>
              <p:nvSpPr>
                <p:cNvPr id="530" name="Freeform 529"/>
                <p:cNvSpPr/>
                <p:nvPr/>
              </p:nvSpPr>
              <p:spPr>
                <a:xfrm>
                  <a:off x="5425521" y="462737"/>
                  <a:ext cx="18830" cy="715611"/>
                </a:xfrm>
                <a:custGeom>
                  <a:avLst/>
                  <a:gdLst/>
                  <a:ahLst/>
                  <a:cxnLst/>
                  <a:rect l="0" t="0" r="0" b="0"/>
                  <a:pathLst>
                    <a:path w="18830" h="715611">
                      <a:moveTo>
                        <a:pt x="13297" y="0"/>
                      </a:moveTo>
                      <a:lnTo>
                        <a:pt x="18830" y="715611"/>
                      </a:lnTo>
                      <a:lnTo>
                        <a:pt x="1106" y="715611"/>
                      </a:lnTo>
                      <a:lnTo>
                        <a:pt x="0" y="2042"/>
                      </a:lnTo>
                      <a:lnTo>
                        <a:pt x="13297" y="0"/>
                      </a:lnTo>
                      <a:close/>
                    </a:path>
                  </a:pathLst>
                </a:custGeom>
                <a:solidFill>
                  <a:srgbClr val="F3EEE9"/>
                </a:solidFill>
                <a:ln w="7600" cap="flat">
                  <a:noFill/>
                  <a:bevel/>
                </a:ln>
              </p:spPr>
            </p:sp>
            <p:sp>
              <p:nvSpPr>
                <p:cNvPr id="531" name="Freeform 530"/>
                <p:cNvSpPr/>
                <p:nvPr/>
              </p:nvSpPr>
              <p:spPr>
                <a:xfrm>
                  <a:off x="5347080" y="477459"/>
                  <a:ext cx="22825" cy="700557"/>
                </a:xfrm>
                <a:custGeom>
                  <a:avLst/>
                  <a:gdLst/>
                  <a:ahLst/>
                  <a:cxnLst/>
                  <a:rect l="0" t="0" r="0" b="0"/>
                  <a:pathLst>
                    <a:path w="22825" h="700557">
                      <a:moveTo>
                        <a:pt x="17292" y="0"/>
                      </a:moveTo>
                      <a:lnTo>
                        <a:pt x="0" y="3829"/>
                      </a:lnTo>
                      <a:lnTo>
                        <a:pt x="7608" y="700557"/>
                      </a:lnTo>
                      <a:lnTo>
                        <a:pt x="22825" y="700557"/>
                      </a:lnTo>
                      <a:lnTo>
                        <a:pt x="17292" y="0"/>
                      </a:lnTo>
                      <a:close/>
                    </a:path>
                  </a:pathLst>
                </a:custGeom>
                <a:solidFill>
                  <a:srgbClr val="F3EEE9"/>
                </a:solidFill>
                <a:ln w="7600" cap="flat">
                  <a:noFill/>
                  <a:bevel/>
                </a:ln>
              </p:spPr>
            </p:sp>
            <p:sp>
              <p:nvSpPr>
                <p:cNvPr id="532" name="Freeform 531"/>
                <p:cNvSpPr/>
                <p:nvPr/>
              </p:nvSpPr>
              <p:spPr>
                <a:xfrm>
                  <a:off x="5277219" y="499160"/>
                  <a:ext cx="17707" cy="678404"/>
                </a:xfrm>
                <a:custGeom>
                  <a:avLst/>
                  <a:gdLst/>
                  <a:ahLst/>
                  <a:cxnLst/>
                  <a:rect l="0" t="0" r="0" b="0"/>
                  <a:pathLst>
                    <a:path w="17707" h="678404">
                      <a:moveTo>
                        <a:pt x="17707" y="0"/>
                      </a:moveTo>
                      <a:lnTo>
                        <a:pt x="17707" y="678404"/>
                      </a:lnTo>
                      <a:lnTo>
                        <a:pt x="1771" y="678404"/>
                      </a:lnTo>
                      <a:lnTo>
                        <a:pt x="0" y="0"/>
                      </a:lnTo>
                      <a:close/>
                    </a:path>
                  </a:pathLst>
                </a:custGeom>
                <a:solidFill>
                  <a:srgbClr val="F3EEE9"/>
                </a:solidFill>
                <a:ln w="7600" cap="flat">
                  <a:noFill/>
                  <a:bevel/>
                </a:ln>
              </p:spPr>
            </p:sp>
            <p:sp>
              <p:nvSpPr>
                <p:cNvPr id="533" name="Freeform 532"/>
                <p:cNvSpPr/>
                <p:nvPr/>
              </p:nvSpPr>
              <p:spPr>
                <a:xfrm>
                  <a:off x="5216353" y="524689"/>
                  <a:ext cx="13834" cy="651854"/>
                </a:xfrm>
                <a:custGeom>
                  <a:avLst/>
                  <a:gdLst/>
                  <a:ahLst/>
                  <a:cxnLst/>
                  <a:rect l="0" t="0" r="0" b="0"/>
                  <a:pathLst>
                    <a:path w="13834" h="651854">
                      <a:moveTo>
                        <a:pt x="13834" y="0"/>
                      </a:moveTo>
                      <a:lnTo>
                        <a:pt x="13834" y="651854"/>
                      </a:lnTo>
                      <a:cubicBezTo>
                        <a:pt x="13834" y="651854"/>
                        <a:pt x="-1383" y="652557"/>
                        <a:pt x="0" y="650832"/>
                      </a:cubicBezTo>
                      <a:cubicBezTo>
                        <a:pt x="1383" y="649130"/>
                        <a:pt x="0" y="5957"/>
                        <a:pt x="0" y="5957"/>
                      </a:cubicBezTo>
                      <a:lnTo>
                        <a:pt x="13834" y="0"/>
                      </a:lnTo>
                      <a:close/>
                    </a:path>
                  </a:pathLst>
                </a:custGeom>
                <a:solidFill>
                  <a:srgbClr val="F3EEE9"/>
                </a:solidFill>
                <a:ln w="7600" cap="flat">
                  <a:noFill/>
                  <a:bevel/>
                </a:ln>
              </p:spPr>
            </p:sp>
            <p:sp>
              <p:nvSpPr>
                <p:cNvPr id="534" name="Freeform 533"/>
                <p:cNvSpPr/>
                <p:nvPr/>
              </p:nvSpPr>
              <p:spPr>
                <a:xfrm>
                  <a:off x="5161711" y="551922"/>
                  <a:ext cx="11758" cy="622637"/>
                </a:xfrm>
                <a:custGeom>
                  <a:avLst/>
                  <a:gdLst/>
                  <a:ahLst/>
                  <a:cxnLst/>
                  <a:rect l="0" t="0" r="0" b="0"/>
                  <a:pathLst>
                    <a:path w="11758" h="622637">
                      <a:moveTo>
                        <a:pt x="1383" y="6382"/>
                      </a:moveTo>
                      <a:lnTo>
                        <a:pt x="11758" y="0"/>
                      </a:lnTo>
                      <a:lnTo>
                        <a:pt x="11758" y="622637"/>
                      </a:lnTo>
                      <a:lnTo>
                        <a:pt x="0" y="621786"/>
                      </a:lnTo>
                      <a:lnTo>
                        <a:pt x="1383" y="6382"/>
                      </a:lnTo>
                      <a:close/>
                    </a:path>
                  </a:pathLst>
                </a:custGeom>
                <a:solidFill>
                  <a:srgbClr val="F3EEE9"/>
                </a:solidFill>
                <a:ln w="7600" cap="flat">
                  <a:noFill/>
                  <a:bevel/>
                </a:ln>
              </p:spPr>
            </p:sp>
            <p:sp>
              <p:nvSpPr>
                <p:cNvPr id="535" name="Freeform 534"/>
                <p:cNvSpPr/>
                <p:nvPr/>
              </p:nvSpPr>
              <p:spPr>
                <a:xfrm>
                  <a:off x="5116059" y="580004"/>
                  <a:ext cx="11067" cy="591434"/>
                </a:xfrm>
                <a:custGeom>
                  <a:avLst/>
                  <a:gdLst/>
                  <a:ahLst/>
                  <a:cxnLst/>
                  <a:rect l="0" t="0" r="0" b="0"/>
                  <a:pathLst>
                    <a:path w="11067" h="591434">
                      <a:moveTo>
                        <a:pt x="4150" y="5531"/>
                      </a:moveTo>
                      <a:lnTo>
                        <a:pt x="11067" y="0"/>
                      </a:lnTo>
                      <a:lnTo>
                        <a:pt x="8992" y="591434"/>
                      </a:lnTo>
                      <a:lnTo>
                        <a:pt x="0" y="590157"/>
                      </a:lnTo>
                      <a:lnTo>
                        <a:pt x="4150" y="5531"/>
                      </a:lnTo>
                      <a:close/>
                    </a:path>
                  </a:pathLst>
                </a:custGeom>
                <a:solidFill>
                  <a:srgbClr val="F3EEE9"/>
                </a:solidFill>
                <a:ln w="7600" cap="flat">
                  <a:noFill/>
                  <a:bevel/>
                </a:ln>
              </p:spPr>
            </p:sp>
            <p:sp>
              <p:nvSpPr>
                <p:cNvPr id="536" name="Freeform 535"/>
                <p:cNvSpPr/>
                <p:nvPr/>
              </p:nvSpPr>
              <p:spPr>
                <a:xfrm>
                  <a:off x="5080785" y="608086"/>
                  <a:ext cx="9683" cy="558671"/>
                </a:xfrm>
                <a:custGeom>
                  <a:avLst/>
                  <a:gdLst/>
                  <a:ahLst/>
                  <a:cxnLst/>
                  <a:rect l="0" t="0" r="0" b="0"/>
                  <a:pathLst>
                    <a:path w="9683" h="558671">
                      <a:moveTo>
                        <a:pt x="1902" y="6489"/>
                      </a:moveTo>
                      <a:lnTo>
                        <a:pt x="9683" y="0"/>
                      </a:lnTo>
                      <a:lnTo>
                        <a:pt x="7608" y="558671"/>
                      </a:lnTo>
                      <a:lnTo>
                        <a:pt x="0" y="557675"/>
                      </a:lnTo>
                      <a:lnTo>
                        <a:pt x="1902" y="6489"/>
                      </a:lnTo>
                      <a:close/>
                    </a:path>
                  </a:pathLst>
                </a:custGeom>
                <a:solidFill>
                  <a:srgbClr val="F3EEE9"/>
                </a:solidFill>
                <a:ln w="7600" cap="flat">
                  <a:noFill/>
                  <a:bevel/>
                </a:ln>
              </p:spPr>
            </p:sp>
            <p:sp>
              <p:nvSpPr>
                <p:cNvPr id="537" name="Freeform 536"/>
                <p:cNvSpPr/>
                <p:nvPr/>
              </p:nvSpPr>
              <p:spPr>
                <a:xfrm>
                  <a:off x="5082681" y="439590"/>
                  <a:ext cx="356127" cy="174984"/>
                </a:xfrm>
                <a:custGeom>
                  <a:avLst/>
                  <a:gdLst/>
                  <a:ahLst/>
                  <a:cxnLst/>
                  <a:rect l="0" t="0" r="0" b="0"/>
                  <a:pathLst>
                    <a:path w="356127" h="174984">
                      <a:moveTo>
                        <a:pt x="356127" y="0"/>
                      </a:moveTo>
                      <a:cubicBezTo>
                        <a:pt x="356127" y="0"/>
                        <a:pt x="135880" y="32678"/>
                        <a:pt x="0" y="156581"/>
                      </a:cubicBezTo>
                      <a:lnTo>
                        <a:pt x="0" y="174984"/>
                      </a:lnTo>
                      <a:cubicBezTo>
                        <a:pt x="0" y="174984"/>
                        <a:pt x="132560" y="56505"/>
                        <a:pt x="356127" y="23147"/>
                      </a:cubicBezTo>
                      <a:lnTo>
                        <a:pt x="356127" y="0"/>
                      </a:lnTo>
                      <a:close/>
                    </a:path>
                  </a:pathLst>
                </a:custGeom>
                <a:gradFill>
                  <a:gsLst>
                    <a:gs pos="0">
                      <a:srgbClr val="BDBBC1"/>
                    </a:gs>
                    <a:gs pos="24000">
                      <a:srgbClr val="BDBBC1"/>
                    </a:gs>
                    <a:gs pos="45000">
                      <a:srgbClr val="FFFFFF"/>
                    </a:gs>
                    <a:gs pos="71000">
                      <a:srgbClr val="E6E5E8"/>
                    </a:gs>
                    <a:gs pos="0">
                      <a:srgbClr val="DEDDE0"/>
                    </a:gs>
                  </a:gsLst>
                  <a:lin ang="0" scaled="0"/>
                </a:gradFill>
                <a:ln w="7600" cap="flat">
                  <a:noFill/>
                  <a:bevel/>
                </a:ln>
              </p:spPr>
            </p:sp>
            <p:sp>
              <p:nvSpPr>
                <p:cNvPr id="538" name="Freeform 537"/>
                <p:cNvSpPr/>
                <p:nvPr/>
              </p:nvSpPr>
              <p:spPr>
                <a:xfrm>
                  <a:off x="5091433" y="522501"/>
                  <a:ext cx="333906" cy="141849"/>
                </a:xfrm>
                <a:custGeom>
                  <a:avLst/>
                  <a:gdLst/>
                  <a:ahLst/>
                  <a:cxnLst/>
                  <a:rect l="0" t="0" r="0" b="0"/>
                  <a:pathLst>
                    <a:path w="333906" h="141849">
                      <a:moveTo>
                        <a:pt x="0" y="132222"/>
                      </a:moveTo>
                      <a:cubicBezTo>
                        <a:pt x="0" y="132222"/>
                        <a:pt x="99601" y="43117"/>
                        <a:pt x="333906" y="0"/>
                      </a:cubicBezTo>
                      <a:lnTo>
                        <a:pt x="333906" y="10779"/>
                      </a:lnTo>
                      <a:cubicBezTo>
                        <a:pt x="333906" y="10779"/>
                        <a:pt x="111590" y="47655"/>
                        <a:pt x="0" y="141849"/>
                      </a:cubicBezTo>
                      <a:lnTo>
                        <a:pt x="0" y="132222"/>
                      </a:lnTo>
                      <a:close/>
                    </a:path>
                  </a:pathLst>
                </a:custGeom>
                <a:gradFill>
                  <a:gsLst>
                    <a:gs pos="0">
                      <a:srgbClr val="CCCACF"/>
                    </a:gs>
                    <a:gs pos="29000">
                      <a:srgbClr val="D7D6DA"/>
                    </a:gs>
                    <a:gs pos="61000">
                      <a:srgbClr val="F7F7F8"/>
                    </a:gs>
                    <a:gs pos="82000">
                      <a:srgbClr val="C7C6CB"/>
                    </a:gs>
                    <a:gs pos="100000">
                      <a:srgbClr val="B8B5BC"/>
                    </a:gs>
                  </a:gsLst>
                  <a:lin ang="0" scaled="0"/>
                </a:gradFill>
                <a:ln w="7600" cap="flat">
                  <a:noFill/>
                  <a:bevel/>
                </a:ln>
              </p:spPr>
            </p:sp>
            <p:sp>
              <p:nvSpPr>
                <p:cNvPr id="539" name="Freeform 538"/>
                <p:cNvSpPr/>
                <p:nvPr/>
              </p:nvSpPr>
              <p:spPr>
                <a:xfrm>
                  <a:off x="5090567" y="580953"/>
                  <a:ext cx="334770" cy="128765"/>
                </a:xfrm>
                <a:custGeom>
                  <a:avLst/>
                  <a:gdLst/>
                  <a:ahLst/>
                  <a:cxnLst/>
                  <a:rect l="0" t="0" r="0" b="0"/>
                  <a:pathLst>
                    <a:path w="334770" h="128765">
                      <a:moveTo>
                        <a:pt x="865" y="119723"/>
                      </a:moveTo>
                      <a:cubicBezTo>
                        <a:pt x="865" y="119723"/>
                        <a:pt x="100466" y="37993"/>
                        <a:pt x="334770" y="0"/>
                      </a:cubicBezTo>
                      <a:lnTo>
                        <a:pt x="334770" y="11329"/>
                      </a:lnTo>
                      <a:cubicBezTo>
                        <a:pt x="334770" y="11329"/>
                        <a:pt x="125366" y="41397"/>
                        <a:pt x="0" y="128765"/>
                      </a:cubicBezTo>
                      <a:lnTo>
                        <a:pt x="865" y="119723"/>
                      </a:lnTo>
                      <a:close/>
                    </a:path>
                  </a:pathLst>
                </a:custGeom>
                <a:gradFill>
                  <a:gsLst>
                    <a:gs pos="0">
                      <a:srgbClr val="CCCACF"/>
                    </a:gs>
                    <a:gs pos="29000">
                      <a:srgbClr val="D7D6DA"/>
                    </a:gs>
                    <a:gs pos="61000">
                      <a:srgbClr val="F7F7F8"/>
                    </a:gs>
                    <a:gs pos="82000">
                      <a:srgbClr val="C7C6CB"/>
                    </a:gs>
                    <a:gs pos="100000">
                      <a:srgbClr val="B8B5BC"/>
                    </a:gs>
                  </a:gsLst>
                  <a:lin ang="0" scaled="0"/>
                </a:gradFill>
                <a:ln w="7600" cap="flat">
                  <a:noFill/>
                  <a:bevel/>
                </a:ln>
              </p:spPr>
            </p:sp>
            <p:sp>
              <p:nvSpPr>
                <p:cNvPr id="540" name="Freeform 539"/>
                <p:cNvSpPr/>
                <p:nvPr/>
              </p:nvSpPr>
              <p:spPr>
                <a:xfrm>
                  <a:off x="5090567" y="639936"/>
                  <a:ext cx="334770" cy="117436"/>
                </a:xfrm>
                <a:custGeom>
                  <a:avLst/>
                  <a:gdLst/>
                  <a:ahLst/>
                  <a:cxnLst/>
                  <a:rect l="0" t="0" r="0" b="0"/>
                  <a:pathLst>
                    <a:path w="334770" h="117436">
                      <a:moveTo>
                        <a:pt x="0" y="108925"/>
                      </a:moveTo>
                      <a:cubicBezTo>
                        <a:pt x="0" y="108925"/>
                        <a:pt x="117066" y="27231"/>
                        <a:pt x="334770" y="0"/>
                      </a:cubicBezTo>
                      <a:lnTo>
                        <a:pt x="334770" y="9644"/>
                      </a:lnTo>
                      <a:cubicBezTo>
                        <a:pt x="334770" y="9644"/>
                        <a:pt x="109688" y="40280"/>
                        <a:pt x="0" y="117436"/>
                      </a:cubicBezTo>
                      <a:lnTo>
                        <a:pt x="0" y="108925"/>
                      </a:lnTo>
                      <a:close/>
                    </a:path>
                  </a:pathLst>
                </a:custGeom>
                <a:gradFill>
                  <a:gsLst>
                    <a:gs pos="0">
                      <a:srgbClr val="CCCACF"/>
                    </a:gs>
                    <a:gs pos="29000">
                      <a:srgbClr val="D7D6DA"/>
                    </a:gs>
                    <a:gs pos="61000">
                      <a:srgbClr val="F7F7F8"/>
                    </a:gs>
                    <a:gs pos="82000">
                      <a:srgbClr val="C7C6CB"/>
                    </a:gs>
                    <a:gs pos="100000">
                      <a:srgbClr val="B8B5BC"/>
                    </a:gs>
                  </a:gsLst>
                  <a:lin ang="0" scaled="0"/>
                </a:gradFill>
                <a:ln w="7600" cap="flat">
                  <a:noFill/>
                  <a:bevel/>
                </a:ln>
              </p:spPr>
            </p:sp>
            <p:sp>
              <p:nvSpPr>
                <p:cNvPr id="541" name="Freeform 540"/>
                <p:cNvSpPr/>
                <p:nvPr/>
              </p:nvSpPr>
              <p:spPr>
                <a:xfrm>
                  <a:off x="5089615" y="698388"/>
                  <a:ext cx="336587" cy="104405"/>
                </a:xfrm>
                <a:custGeom>
                  <a:avLst/>
                  <a:gdLst/>
                  <a:ahLst/>
                  <a:cxnLst/>
                  <a:rect l="0" t="0" r="0" b="0"/>
                  <a:pathLst>
                    <a:path w="336587" h="104405">
                      <a:moveTo>
                        <a:pt x="951" y="95895"/>
                      </a:moveTo>
                      <a:cubicBezTo>
                        <a:pt x="951" y="95895"/>
                        <a:pt x="121706" y="24377"/>
                        <a:pt x="336587" y="0"/>
                      </a:cubicBezTo>
                      <a:lnTo>
                        <a:pt x="336587" y="9627"/>
                      </a:lnTo>
                      <a:cubicBezTo>
                        <a:pt x="336587" y="9627"/>
                        <a:pt x="137384" y="30050"/>
                        <a:pt x="0" y="104405"/>
                      </a:cubicBezTo>
                      <a:lnTo>
                        <a:pt x="951" y="95895"/>
                      </a:lnTo>
                      <a:close/>
                    </a:path>
                  </a:pathLst>
                </a:custGeom>
                <a:gradFill>
                  <a:gsLst>
                    <a:gs pos="0">
                      <a:srgbClr val="CCCACF"/>
                    </a:gs>
                    <a:gs pos="29000">
                      <a:srgbClr val="D7D6DA"/>
                    </a:gs>
                    <a:gs pos="61000">
                      <a:srgbClr val="F7F7F8"/>
                    </a:gs>
                    <a:gs pos="82000">
                      <a:srgbClr val="C7C6CB"/>
                    </a:gs>
                    <a:gs pos="100000">
                      <a:srgbClr val="B8B5BC"/>
                    </a:gs>
                  </a:gsLst>
                  <a:lin ang="0" scaled="0"/>
                </a:gradFill>
                <a:ln w="7600" cap="flat">
                  <a:noFill/>
                  <a:bevel/>
                </a:ln>
              </p:spPr>
            </p:sp>
            <p:sp>
              <p:nvSpPr>
                <p:cNvPr id="542" name="Freeform 541"/>
                <p:cNvSpPr/>
                <p:nvPr/>
              </p:nvSpPr>
              <p:spPr>
                <a:xfrm>
                  <a:off x="5089618" y="756840"/>
                  <a:ext cx="337537" cy="93023"/>
                </a:xfrm>
                <a:custGeom>
                  <a:avLst/>
                  <a:gdLst/>
                  <a:ahLst/>
                  <a:cxnLst/>
                  <a:rect l="0" t="0" r="0" b="0"/>
                  <a:pathLst>
                    <a:path w="337537" h="93023">
                      <a:moveTo>
                        <a:pt x="0" y="85098"/>
                      </a:moveTo>
                      <a:cubicBezTo>
                        <a:pt x="0" y="85098"/>
                        <a:pt x="94039" y="29465"/>
                        <a:pt x="337537" y="0"/>
                      </a:cubicBezTo>
                      <a:lnTo>
                        <a:pt x="337537" y="9609"/>
                      </a:lnTo>
                      <a:cubicBezTo>
                        <a:pt x="337537" y="9609"/>
                        <a:pt x="137384" y="27763"/>
                        <a:pt x="0" y="93023"/>
                      </a:cubicBezTo>
                      <a:lnTo>
                        <a:pt x="0" y="85098"/>
                      </a:lnTo>
                      <a:close/>
                    </a:path>
                  </a:pathLst>
                </a:custGeom>
                <a:gradFill>
                  <a:gsLst>
                    <a:gs pos="0">
                      <a:srgbClr val="CCCACF"/>
                    </a:gs>
                    <a:gs pos="29000">
                      <a:srgbClr val="D7D6DA"/>
                    </a:gs>
                    <a:gs pos="61000">
                      <a:srgbClr val="F7F7F8"/>
                    </a:gs>
                    <a:gs pos="82000">
                      <a:srgbClr val="C7C6CB"/>
                    </a:gs>
                    <a:gs pos="100000">
                      <a:srgbClr val="B8B5BC"/>
                    </a:gs>
                  </a:gsLst>
                  <a:lin ang="0" scaled="0"/>
                </a:gradFill>
                <a:ln w="7600" cap="flat">
                  <a:noFill/>
                  <a:bevel/>
                </a:ln>
              </p:spPr>
            </p:sp>
            <p:sp>
              <p:nvSpPr>
                <p:cNvPr id="543" name="Freeform 542"/>
                <p:cNvSpPr/>
                <p:nvPr/>
              </p:nvSpPr>
              <p:spPr>
                <a:xfrm>
                  <a:off x="5088665" y="815825"/>
                  <a:ext cx="338489" cy="82279"/>
                </a:xfrm>
                <a:custGeom>
                  <a:avLst/>
                  <a:gdLst/>
                  <a:ahLst/>
                  <a:cxnLst/>
                  <a:rect l="0" t="0" r="0" b="0"/>
                  <a:pathLst>
                    <a:path w="338489" h="82279">
                      <a:moveTo>
                        <a:pt x="951" y="72599"/>
                      </a:moveTo>
                      <a:cubicBezTo>
                        <a:pt x="951" y="72599"/>
                        <a:pt x="128191" y="16435"/>
                        <a:pt x="338489" y="0"/>
                      </a:cubicBezTo>
                      <a:lnTo>
                        <a:pt x="338489" y="9627"/>
                      </a:lnTo>
                      <a:cubicBezTo>
                        <a:pt x="338489" y="9627"/>
                        <a:pt x="108824" y="29483"/>
                        <a:pt x="0" y="82279"/>
                      </a:cubicBezTo>
                      <a:lnTo>
                        <a:pt x="951" y="72599"/>
                      </a:lnTo>
                      <a:close/>
                    </a:path>
                  </a:pathLst>
                </a:custGeom>
                <a:gradFill>
                  <a:gsLst>
                    <a:gs pos="0">
                      <a:srgbClr val="CCCACF"/>
                    </a:gs>
                    <a:gs pos="29000">
                      <a:srgbClr val="D7D6DA"/>
                    </a:gs>
                    <a:gs pos="61000">
                      <a:srgbClr val="F7F7F8"/>
                    </a:gs>
                    <a:gs pos="82000">
                      <a:srgbClr val="C7C6CB"/>
                    </a:gs>
                    <a:gs pos="100000">
                      <a:srgbClr val="B8B5BC"/>
                    </a:gs>
                  </a:gsLst>
                  <a:lin ang="0" scaled="0"/>
                </a:gradFill>
                <a:ln w="7600" cap="flat">
                  <a:noFill/>
                  <a:bevel/>
                </a:ln>
              </p:spPr>
            </p:sp>
            <p:sp>
              <p:nvSpPr>
                <p:cNvPr id="544" name="Freeform 543"/>
                <p:cNvSpPr/>
                <p:nvPr/>
              </p:nvSpPr>
              <p:spPr>
                <a:xfrm>
                  <a:off x="5088665" y="875979"/>
                  <a:ext cx="338489" cy="69780"/>
                </a:xfrm>
                <a:custGeom>
                  <a:avLst/>
                  <a:gdLst/>
                  <a:ahLst/>
                  <a:cxnLst/>
                  <a:rect l="0" t="0" r="0" b="0"/>
                  <a:pathLst>
                    <a:path w="338489" h="69780">
                      <a:moveTo>
                        <a:pt x="0" y="60686"/>
                      </a:moveTo>
                      <a:cubicBezTo>
                        <a:pt x="0" y="60686"/>
                        <a:pt x="167847" y="4503"/>
                        <a:pt x="338489" y="0"/>
                      </a:cubicBezTo>
                      <a:lnTo>
                        <a:pt x="338489" y="9609"/>
                      </a:lnTo>
                      <a:cubicBezTo>
                        <a:pt x="338489" y="9609"/>
                        <a:pt x="135569" y="21523"/>
                        <a:pt x="1844" y="69780"/>
                      </a:cubicBezTo>
                      <a:lnTo>
                        <a:pt x="0" y="60686"/>
                      </a:lnTo>
                      <a:close/>
                    </a:path>
                  </a:pathLst>
                </a:custGeom>
                <a:gradFill>
                  <a:gsLst>
                    <a:gs pos="0">
                      <a:srgbClr val="CCCACF"/>
                    </a:gs>
                    <a:gs pos="29000">
                      <a:srgbClr val="D7D6DA"/>
                    </a:gs>
                    <a:gs pos="61000">
                      <a:srgbClr val="F7F7F8"/>
                    </a:gs>
                    <a:gs pos="82000">
                      <a:srgbClr val="C7C6CB"/>
                    </a:gs>
                    <a:gs pos="100000">
                      <a:srgbClr val="B8B5BC"/>
                    </a:gs>
                  </a:gsLst>
                  <a:lin ang="0" scaled="0"/>
                </a:gradFill>
                <a:ln w="7600" cap="flat">
                  <a:noFill/>
                  <a:bevel/>
                </a:ln>
              </p:spPr>
            </p:sp>
            <p:sp>
              <p:nvSpPr>
                <p:cNvPr id="545" name="Freeform 544"/>
                <p:cNvSpPr/>
                <p:nvPr/>
              </p:nvSpPr>
              <p:spPr>
                <a:xfrm>
                  <a:off x="5088666" y="934377"/>
                  <a:ext cx="340304" cy="57867"/>
                </a:xfrm>
                <a:custGeom>
                  <a:avLst/>
                  <a:gdLst/>
                  <a:ahLst/>
                  <a:cxnLst/>
                  <a:rect l="0" t="0" r="0" b="0"/>
                  <a:pathLst>
                    <a:path w="340304" h="57867">
                      <a:moveTo>
                        <a:pt x="1902" y="51059"/>
                      </a:moveTo>
                      <a:cubicBezTo>
                        <a:pt x="1902" y="51059"/>
                        <a:pt x="131880" y="11346"/>
                        <a:pt x="340304" y="0"/>
                      </a:cubicBezTo>
                      <a:lnTo>
                        <a:pt x="340304" y="9644"/>
                      </a:lnTo>
                      <a:cubicBezTo>
                        <a:pt x="340304" y="9644"/>
                        <a:pt x="86690" y="27799"/>
                        <a:pt x="0" y="57867"/>
                      </a:cubicBezTo>
                      <a:lnTo>
                        <a:pt x="1902" y="51059"/>
                      </a:lnTo>
                      <a:close/>
                    </a:path>
                  </a:pathLst>
                </a:custGeom>
                <a:gradFill>
                  <a:gsLst>
                    <a:gs pos="0">
                      <a:srgbClr val="CCCACF"/>
                    </a:gs>
                    <a:gs pos="29000">
                      <a:srgbClr val="D7D6DA"/>
                    </a:gs>
                    <a:gs pos="61000">
                      <a:srgbClr val="F7F7F8"/>
                    </a:gs>
                    <a:gs pos="82000">
                      <a:srgbClr val="C7C6CB"/>
                    </a:gs>
                    <a:gs pos="100000">
                      <a:srgbClr val="B8B5BC"/>
                    </a:gs>
                  </a:gsLst>
                  <a:lin ang="0" scaled="0"/>
                </a:gradFill>
                <a:ln w="7600" cap="flat">
                  <a:noFill/>
                  <a:bevel/>
                </a:ln>
              </p:spPr>
            </p:sp>
            <p:sp>
              <p:nvSpPr>
                <p:cNvPr id="546" name="Freeform 545"/>
                <p:cNvSpPr/>
                <p:nvPr/>
              </p:nvSpPr>
              <p:spPr>
                <a:xfrm>
                  <a:off x="5088664" y="993948"/>
                  <a:ext cx="343071" cy="47123"/>
                </a:xfrm>
                <a:custGeom>
                  <a:avLst/>
                  <a:gdLst/>
                  <a:ahLst/>
                  <a:cxnLst/>
                  <a:rect l="0" t="0" r="0" b="0"/>
                  <a:pathLst>
                    <a:path w="343071" h="47123">
                      <a:moveTo>
                        <a:pt x="0" y="39145"/>
                      </a:moveTo>
                      <a:cubicBezTo>
                        <a:pt x="0" y="39145"/>
                        <a:pt x="134646" y="7375"/>
                        <a:pt x="343071" y="0"/>
                      </a:cubicBezTo>
                      <a:lnTo>
                        <a:pt x="343071" y="10779"/>
                      </a:lnTo>
                      <a:cubicBezTo>
                        <a:pt x="343071" y="10779"/>
                        <a:pt x="103290" y="22126"/>
                        <a:pt x="0" y="47123"/>
                      </a:cubicBezTo>
                      <a:cubicBezTo>
                        <a:pt x="0" y="47123"/>
                        <a:pt x="0" y="39145"/>
                        <a:pt x="0" y="39145"/>
                      </a:cubicBezTo>
                      <a:close/>
                    </a:path>
                  </a:pathLst>
                </a:custGeom>
                <a:gradFill>
                  <a:gsLst>
                    <a:gs pos="0">
                      <a:srgbClr val="CCCACF"/>
                    </a:gs>
                    <a:gs pos="29000">
                      <a:srgbClr val="D7D6DA"/>
                    </a:gs>
                    <a:gs pos="61000">
                      <a:srgbClr val="F7F7F8"/>
                    </a:gs>
                    <a:gs pos="82000">
                      <a:srgbClr val="C7C6CB"/>
                    </a:gs>
                    <a:gs pos="100000">
                      <a:srgbClr val="B8B5BC"/>
                    </a:gs>
                  </a:gsLst>
                  <a:lin ang="0" scaled="0"/>
                </a:gradFill>
                <a:ln w="7600" cap="flat">
                  <a:noFill/>
                  <a:bevel/>
                </a:ln>
              </p:spPr>
            </p:sp>
            <p:sp>
              <p:nvSpPr>
                <p:cNvPr id="547" name="Freeform 546"/>
                <p:cNvSpPr/>
                <p:nvPr/>
              </p:nvSpPr>
              <p:spPr>
                <a:xfrm>
                  <a:off x="5087800" y="1055218"/>
                  <a:ext cx="342120" cy="35209"/>
                </a:xfrm>
                <a:custGeom>
                  <a:avLst/>
                  <a:gdLst/>
                  <a:ahLst/>
                  <a:cxnLst/>
                  <a:rect l="0" t="0" r="0" b="0"/>
                  <a:pathLst>
                    <a:path w="342120" h="35209">
                      <a:moveTo>
                        <a:pt x="865" y="35174"/>
                      </a:moveTo>
                      <a:cubicBezTo>
                        <a:pt x="865" y="35174"/>
                        <a:pt x="192690" y="10797"/>
                        <a:pt x="342120" y="10797"/>
                      </a:cubicBezTo>
                      <a:lnTo>
                        <a:pt x="342120" y="0"/>
                      </a:lnTo>
                      <a:cubicBezTo>
                        <a:pt x="342120" y="0"/>
                        <a:pt x="87555" y="7942"/>
                        <a:pt x="0" y="27231"/>
                      </a:cubicBezTo>
                      <a:lnTo>
                        <a:pt x="865" y="35174"/>
                      </a:lnTo>
                      <a:close/>
                    </a:path>
                  </a:pathLst>
                </a:custGeom>
                <a:gradFill>
                  <a:gsLst>
                    <a:gs pos="0">
                      <a:srgbClr val="CCCACF"/>
                    </a:gs>
                    <a:gs pos="29000">
                      <a:srgbClr val="D7D6DA"/>
                    </a:gs>
                    <a:gs pos="61000">
                      <a:srgbClr val="F7F7F8"/>
                    </a:gs>
                    <a:gs pos="82000">
                      <a:srgbClr val="C7C6CB"/>
                    </a:gs>
                    <a:gs pos="100000">
                      <a:srgbClr val="B8B5BC"/>
                    </a:gs>
                  </a:gsLst>
                  <a:lin ang="0" scaled="0"/>
                </a:gradFill>
                <a:ln w="7600" cap="flat">
                  <a:noFill/>
                  <a:bevel/>
                </a:ln>
              </p:spPr>
            </p:sp>
          </p:grpSp>
          <p:sp>
            <p:nvSpPr>
              <p:cNvPr id="479" name="Freeform 478"/>
              <p:cNvSpPr/>
              <p:nvPr/>
            </p:nvSpPr>
            <p:spPr>
              <a:xfrm>
                <a:off x="5079825" y="1174100"/>
                <a:ext cx="68977" cy="238284"/>
              </a:xfrm>
              <a:custGeom>
                <a:avLst/>
                <a:gdLst/>
                <a:ahLst/>
                <a:cxnLst/>
                <a:rect l="0" t="0" r="0" b="0"/>
                <a:pathLst>
                  <a:path w="68977" h="238284">
                    <a:moveTo>
                      <a:pt x="0" y="0"/>
                    </a:moveTo>
                    <a:lnTo>
                      <a:pt x="68977" y="4992"/>
                    </a:lnTo>
                    <a:lnTo>
                      <a:pt x="68977" y="238284"/>
                    </a:lnTo>
                    <a:lnTo>
                      <a:pt x="0" y="232779"/>
                    </a:lnTo>
                    <a:lnTo>
                      <a:pt x="0" y="0"/>
                    </a:lnTo>
                    <a:close/>
                  </a:path>
                </a:pathLst>
              </a:custGeom>
              <a:solidFill>
                <a:srgbClr val="E4E4E6"/>
              </a:solidFill>
              <a:ln w="7600" cap="flat">
                <a:noFill/>
                <a:bevel/>
              </a:ln>
            </p:spPr>
          </p:sp>
          <p:sp>
            <p:nvSpPr>
              <p:cNvPr id="480" name="Freeform 479"/>
              <p:cNvSpPr/>
              <p:nvPr/>
            </p:nvSpPr>
            <p:spPr>
              <a:xfrm>
                <a:off x="5148797" y="1166617"/>
                <a:ext cx="466803" cy="245772"/>
              </a:xfrm>
              <a:custGeom>
                <a:avLst/>
                <a:gdLst/>
                <a:ahLst/>
                <a:cxnLst/>
                <a:rect l="0" t="0" r="0" b="0"/>
                <a:pathLst>
                  <a:path w="466803" h="245772">
                    <a:moveTo>
                      <a:pt x="0" y="12480"/>
                    </a:moveTo>
                    <a:lnTo>
                      <a:pt x="466803" y="0"/>
                    </a:lnTo>
                    <a:lnTo>
                      <a:pt x="466803" y="227135"/>
                    </a:lnTo>
                    <a:lnTo>
                      <a:pt x="0" y="245772"/>
                    </a:lnTo>
                    <a:lnTo>
                      <a:pt x="0" y="12480"/>
                    </a:lnTo>
                    <a:close/>
                  </a:path>
                </a:pathLst>
              </a:custGeom>
              <a:gradFill>
                <a:gsLst>
                  <a:gs pos="0">
                    <a:srgbClr val="BCBAC0"/>
                  </a:gs>
                  <a:gs pos="22000">
                    <a:srgbClr val="CCCACF"/>
                  </a:gs>
                  <a:gs pos="49000">
                    <a:srgbClr val="F4F4F5"/>
                  </a:gs>
                  <a:gs pos="77000">
                    <a:srgbClr val="DEDDE0"/>
                  </a:gs>
                  <a:gs pos="94000">
                    <a:srgbClr val="C1BFC4"/>
                  </a:gs>
                </a:gsLst>
                <a:lin ang="0" scaled="0"/>
              </a:gradFill>
              <a:ln w="7600" cap="flat">
                <a:noFill/>
                <a:bevel/>
              </a:ln>
            </p:spPr>
          </p:sp>
          <p:sp>
            <p:nvSpPr>
              <p:cNvPr id="481" name="Freeform 480"/>
              <p:cNvSpPr/>
              <p:nvPr/>
            </p:nvSpPr>
            <p:spPr>
              <a:xfrm>
                <a:off x="4738995" y="1173684"/>
                <a:ext cx="340828" cy="233752"/>
              </a:xfrm>
              <a:custGeom>
                <a:avLst/>
                <a:gdLst/>
                <a:ahLst/>
                <a:cxnLst/>
                <a:rect l="0" t="0" r="0" b="0"/>
                <a:pathLst>
                  <a:path w="340828" h="233752">
                    <a:moveTo>
                      <a:pt x="0" y="418"/>
                    </a:moveTo>
                    <a:lnTo>
                      <a:pt x="340828" y="0"/>
                    </a:lnTo>
                    <a:lnTo>
                      <a:pt x="340828" y="233752"/>
                    </a:lnTo>
                    <a:lnTo>
                      <a:pt x="0" y="233752"/>
                    </a:lnTo>
                    <a:lnTo>
                      <a:pt x="0" y="418"/>
                    </a:lnTo>
                    <a:close/>
                  </a:path>
                </a:pathLst>
              </a:custGeom>
              <a:gradFill>
                <a:gsLst>
                  <a:gs pos="0">
                    <a:srgbClr val="E5E5E7"/>
                  </a:gs>
                  <a:gs pos="100000">
                    <a:srgbClr val="D4D3D7"/>
                  </a:gs>
                </a:gsLst>
                <a:lin ang="5400000" scaled="0"/>
              </a:gradFill>
              <a:ln w="7600" cap="flat">
                <a:noFill/>
                <a:bevel/>
              </a:ln>
            </p:spPr>
          </p:sp>
          <p:sp>
            <p:nvSpPr>
              <p:cNvPr id="482" name="Freeform 481"/>
              <p:cNvSpPr/>
              <p:nvPr/>
            </p:nvSpPr>
            <p:spPr>
              <a:xfrm>
                <a:off x="5194783" y="1197397"/>
                <a:ext cx="136602" cy="188863"/>
              </a:xfrm>
              <a:custGeom>
                <a:avLst/>
                <a:gdLst/>
                <a:ahLst/>
                <a:cxnLst/>
                <a:rect l="0" t="0" r="0" b="0"/>
                <a:pathLst>
                  <a:path w="136602" h="188863">
                    <a:moveTo>
                      <a:pt x="0" y="4160"/>
                    </a:moveTo>
                    <a:lnTo>
                      <a:pt x="135250" y="0"/>
                    </a:lnTo>
                    <a:lnTo>
                      <a:pt x="136602" y="183039"/>
                    </a:lnTo>
                    <a:lnTo>
                      <a:pt x="0" y="188863"/>
                    </a:lnTo>
                    <a:lnTo>
                      <a:pt x="0" y="4160"/>
                    </a:lnTo>
                    <a:close/>
                  </a:path>
                </a:pathLst>
              </a:custGeom>
              <a:solidFill>
                <a:srgbClr val="2E5A81"/>
              </a:solidFill>
              <a:ln w="7600" cap="flat">
                <a:noFill/>
                <a:bevel/>
              </a:ln>
            </p:spPr>
          </p:sp>
          <p:sp>
            <p:nvSpPr>
              <p:cNvPr id="483" name="Freeform 482"/>
              <p:cNvSpPr/>
              <p:nvPr/>
            </p:nvSpPr>
            <p:spPr>
              <a:xfrm>
                <a:off x="5359787" y="1192406"/>
                <a:ext cx="107523" cy="188448"/>
              </a:xfrm>
              <a:custGeom>
                <a:avLst/>
                <a:gdLst/>
                <a:ahLst/>
                <a:cxnLst/>
                <a:rect l="0" t="0" r="0" b="0"/>
                <a:pathLst>
                  <a:path w="107523" h="188448">
                    <a:moveTo>
                      <a:pt x="0" y="3744"/>
                    </a:moveTo>
                    <a:lnTo>
                      <a:pt x="107523" y="0"/>
                    </a:lnTo>
                    <a:lnTo>
                      <a:pt x="107523" y="184288"/>
                    </a:lnTo>
                    <a:lnTo>
                      <a:pt x="0" y="188448"/>
                    </a:lnTo>
                    <a:lnTo>
                      <a:pt x="0" y="3744"/>
                    </a:lnTo>
                    <a:close/>
                  </a:path>
                </a:pathLst>
              </a:custGeom>
              <a:solidFill>
                <a:srgbClr val="2E5A81"/>
              </a:solidFill>
              <a:ln w="7600" cap="flat">
                <a:noFill/>
                <a:bevel/>
              </a:ln>
            </p:spPr>
          </p:sp>
          <p:sp>
            <p:nvSpPr>
              <p:cNvPr id="484" name="Freeform 483"/>
              <p:cNvSpPr/>
              <p:nvPr/>
            </p:nvSpPr>
            <p:spPr>
              <a:xfrm>
                <a:off x="5496160" y="1189492"/>
                <a:ext cx="93101" cy="185674"/>
              </a:xfrm>
              <a:custGeom>
                <a:avLst/>
                <a:gdLst/>
                <a:ahLst/>
                <a:cxnLst/>
                <a:rect l="0" t="0" r="0" b="0"/>
                <a:pathLst>
                  <a:path w="93101" h="185674">
                    <a:moveTo>
                      <a:pt x="0" y="2860"/>
                    </a:moveTo>
                    <a:lnTo>
                      <a:pt x="91523" y="0"/>
                    </a:lnTo>
                    <a:lnTo>
                      <a:pt x="93101" y="182623"/>
                    </a:lnTo>
                    <a:lnTo>
                      <a:pt x="0" y="185674"/>
                    </a:lnTo>
                    <a:lnTo>
                      <a:pt x="0" y="2860"/>
                    </a:lnTo>
                    <a:close/>
                  </a:path>
                </a:pathLst>
              </a:custGeom>
              <a:solidFill>
                <a:srgbClr val="2E5A81"/>
              </a:solidFill>
              <a:ln w="7600" cap="flat">
                <a:noFill/>
                <a:bevel/>
              </a:ln>
            </p:spPr>
          </p:sp>
          <p:sp>
            <p:nvSpPr>
              <p:cNvPr id="485" name="Freeform 484"/>
              <p:cNvSpPr/>
              <p:nvPr/>
            </p:nvSpPr>
            <p:spPr>
              <a:xfrm>
                <a:off x="4784979" y="1243810"/>
                <a:ext cx="248859" cy="163404"/>
              </a:xfrm>
              <a:custGeom>
                <a:avLst/>
                <a:gdLst/>
                <a:ahLst/>
                <a:cxnLst/>
                <a:rect l="0" t="0" r="0" b="0"/>
                <a:pathLst>
                  <a:path w="248859" h="163404">
                    <a:moveTo>
                      <a:pt x="0" y="0"/>
                    </a:moveTo>
                    <a:lnTo>
                      <a:pt x="248859" y="0"/>
                    </a:lnTo>
                    <a:lnTo>
                      <a:pt x="248859" y="163404"/>
                    </a:lnTo>
                    <a:lnTo>
                      <a:pt x="0" y="163404"/>
                    </a:lnTo>
                    <a:lnTo>
                      <a:pt x="0" y="0"/>
                    </a:lnTo>
                    <a:close/>
                  </a:path>
                </a:pathLst>
              </a:custGeom>
              <a:gradFill>
                <a:gsLst>
                  <a:gs pos="0">
                    <a:srgbClr val="AAA7AE"/>
                  </a:gs>
                  <a:gs pos="26000">
                    <a:srgbClr val="E7E6E8"/>
                  </a:gs>
                  <a:gs pos="47000">
                    <a:srgbClr val="E9E8EA"/>
                  </a:gs>
                  <a:gs pos="66000">
                    <a:srgbClr val="DFDEE1"/>
                  </a:gs>
                  <a:gs pos="87000">
                    <a:srgbClr val="AAA7AE"/>
                  </a:gs>
                </a:gsLst>
                <a:lin ang="0" scaled="0"/>
              </a:gradFill>
              <a:ln w="7600" cap="flat">
                <a:noFill/>
                <a:bevel/>
              </a:ln>
            </p:spPr>
          </p:sp>
          <p:sp>
            <p:nvSpPr>
              <p:cNvPr id="486" name="Freeform 485"/>
              <p:cNvSpPr/>
              <p:nvPr/>
            </p:nvSpPr>
            <p:spPr>
              <a:xfrm>
                <a:off x="4761986" y="1192230"/>
                <a:ext cx="296196" cy="37440"/>
              </a:xfrm>
              <a:custGeom>
                <a:avLst/>
                <a:gdLst/>
                <a:ahLst/>
                <a:cxnLst/>
                <a:rect l="0" t="0" r="0" b="0"/>
                <a:pathLst>
                  <a:path w="296196" h="37440">
                    <a:moveTo>
                      <a:pt x="0" y="0"/>
                    </a:moveTo>
                    <a:lnTo>
                      <a:pt x="296196" y="0"/>
                    </a:lnTo>
                    <a:lnTo>
                      <a:pt x="296196" y="37440"/>
                    </a:lnTo>
                    <a:lnTo>
                      <a:pt x="0" y="37440"/>
                    </a:lnTo>
                    <a:lnTo>
                      <a:pt x="0" y="0"/>
                    </a:lnTo>
                    <a:close/>
                  </a:path>
                </a:pathLst>
              </a:custGeom>
              <a:gradFill>
                <a:gsLst>
                  <a:gs pos="0">
                    <a:srgbClr val="BFBCC1"/>
                  </a:gs>
                  <a:gs pos="22000">
                    <a:srgbClr val="E4E3E5"/>
                  </a:gs>
                  <a:gs pos="51000">
                    <a:srgbClr val="F9F9F9"/>
                  </a:gs>
                  <a:gs pos="71000">
                    <a:srgbClr val="EEEDEE"/>
                  </a:gs>
                  <a:gs pos="98000">
                    <a:srgbClr val="B3B0B6"/>
                  </a:gs>
                </a:gsLst>
                <a:lin ang="0" scaled="0"/>
              </a:gradFill>
              <a:ln w="7600" cap="flat">
                <a:noFill/>
                <a:bevel/>
              </a:ln>
            </p:spPr>
          </p:sp>
          <p:sp>
            <p:nvSpPr>
              <p:cNvPr id="487" name="Freeform 486"/>
              <p:cNvSpPr/>
              <p:nvPr/>
            </p:nvSpPr>
            <p:spPr>
              <a:xfrm>
                <a:off x="4796340" y="1251241"/>
                <a:ext cx="226226" cy="155307"/>
              </a:xfrm>
              <a:custGeom>
                <a:avLst/>
                <a:gdLst/>
                <a:ahLst/>
                <a:cxnLst/>
                <a:rect l="0" t="0" r="0" b="0"/>
                <a:pathLst>
                  <a:path w="226226" h="155307">
                    <a:moveTo>
                      <a:pt x="0" y="0"/>
                    </a:moveTo>
                    <a:lnTo>
                      <a:pt x="226226" y="0"/>
                    </a:lnTo>
                    <a:lnTo>
                      <a:pt x="226226" y="155307"/>
                    </a:lnTo>
                    <a:lnTo>
                      <a:pt x="0" y="155307"/>
                    </a:lnTo>
                    <a:lnTo>
                      <a:pt x="0" y="0"/>
                    </a:lnTo>
                    <a:close/>
                  </a:path>
                </a:pathLst>
              </a:custGeom>
              <a:solidFill>
                <a:srgbClr val="606060"/>
              </a:solidFill>
              <a:ln w="7600" cap="flat">
                <a:noFill/>
                <a:bevel/>
              </a:ln>
            </p:spPr>
          </p:sp>
          <p:sp>
            <p:nvSpPr>
              <p:cNvPr id="488" name="Freeform 487"/>
              <p:cNvSpPr/>
              <p:nvPr/>
            </p:nvSpPr>
            <p:spPr>
              <a:xfrm>
                <a:off x="4912924" y="1256442"/>
                <a:ext cx="106037" cy="148763"/>
              </a:xfrm>
              <a:custGeom>
                <a:avLst/>
                <a:gdLst/>
                <a:ahLst/>
                <a:cxnLst/>
                <a:rect l="0" t="0" r="0" b="0"/>
                <a:pathLst>
                  <a:path w="106037" h="148763">
                    <a:moveTo>
                      <a:pt x="0" y="0"/>
                    </a:moveTo>
                    <a:lnTo>
                      <a:pt x="106037" y="0"/>
                    </a:lnTo>
                    <a:lnTo>
                      <a:pt x="106037" y="148763"/>
                    </a:lnTo>
                    <a:lnTo>
                      <a:pt x="0" y="148763"/>
                    </a:lnTo>
                    <a:lnTo>
                      <a:pt x="0" y="0"/>
                    </a:lnTo>
                    <a:close/>
                  </a:path>
                </a:pathLst>
              </a:custGeom>
              <a:solidFill>
                <a:srgbClr val="EDF9FE"/>
              </a:solidFill>
              <a:ln w="7600" cap="flat">
                <a:noFill/>
                <a:bevel/>
              </a:ln>
            </p:spPr>
          </p:sp>
          <p:sp>
            <p:nvSpPr>
              <p:cNvPr id="489" name="Freeform 488"/>
              <p:cNvSpPr/>
              <p:nvPr/>
            </p:nvSpPr>
            <p:spPr>
              <a:xfrm>
                <a:off x="4800397" y="1256442"/>
                <a:ext cx="109280" cy="148763"/>
              </a:xfrm>
              <a:custGeom>
                <a:avLst/>
                <a:gdLst/>
                <a:ahLst/>
                <a:cxnLst/>
                <a:rect l="0" t="0" r="0" b="0"/>
                <a:pathLst>
                  <a:path w="109280" h="148763">
                    <a:moveTo>
                      <a:pt x="0" y="0"/>
                    </a:moveTo>
                    <a:lnTo>
                      <a:pt x="109280" y="0"/>
                    </a:lnTo>
                    <a:lnTo>
                      <a:pt x="109280" y="148763"/>
                    </a:lnTo>
                    <a:lnTo>
                      <a:pt x="0" y="148763"/>
                    </a:lnTo>
                    <a:lnTo>
                      <a:pt x="0" y="0"/>
                    </a:lnTo>
                    <a:close/>
                  </a:path>
                </a:pathLst>
              </a:custGeom>
              <a:solidFill>
                <a:srgbClr val="EDF9FE"/>
              </a:solidFill>
              <a:ln w="7600" cap="flat">
                <a:noFill/>
                <a:bevel/>
              </a:ln>
            </p:spPr>
          </p:sp>
          <p:sp>
            <p:nvSpPr>
              <p:cNvPr id="490" name="Freeform 489"/>
              <p:cNvSpPr/>
              <p:nvPr/>
            </p:nvSpPr>
            <p:spPr>
              <a:xfrm>
                <a:off x="4796339" y="1251243"/>
                <a:ext cx="17041" cy="155469"/>
              </a:xfrm>
              <a:custGeom>
                <a:avLst/>
                <a:gdLst/>
                <a:ahLst/>
                <a:cxnLst/>
                <a:rect l="0" t="0" r="0" b="0"/>
                <a:pathLst>
                  <a:path w="17041" h="155469">
                    <a:moveTo>
                      <a:pt x="0" y="0"/>
                    </a:moveTo>
                    <a:lnTo>
                      <a:pt x="17041" y="0"/>
                    </a:lnTo>
                    <a:lnTo>
                      <a:pt x="17041" y="155469"/>
                    </a:lnTo>
                    <a:lnTo>
                      <a:pt x="0" y="155469"/>
                    </a:lnTo>
                    <a:lnTo>
                      <a:pt x="0" y="0"/>
                    </a:lnTo>
                    <a:close/>
                  </a:path>
                </a:pathLst>
              </a:custGeom>
              <a:gradFill>
                <a:gsLst>
                  <a:gs pos="0">
                    <a:srgbClr val="91A5A5"/>
                  </a:gs>
                  <a:gs pos="23000">
                    <a:srgbClr val="C6D1D1"/>
                  </a:gs>
                  <a:gs pos="53000">
                    <a:srgbClr val="DBE2E2"/>
                  </a:gs>
                  <a:gs pos="76000">
                    <a:srgbClr val="A8B8B8"/>
                  </a:gs>
                  <a:gs pos="98000">
                    <a:srgbClr val="B6C4C4"/>
                  </a:gs>
                </a:gsLst>
                <a:lin ang="0" scaled="0"/>
              </a:gradFill>
              <a:ln w="7600" cap="flat">
                <a:noFill/>
                <a:bevel/>
              </a:ln>
            </p:spPr>
          </p:sp>
          <p:sp>
            <p:nvSpPr>
              <p:cNvPr id="491" name="Freeform 490"/>
              <p:cNvSpPr/>
              <p:nvPr/>
            </p:nvSpPr>
            <p:spPr>
              <a:xfrm>
                <a:off x="5005526" y="1251243"/>
                <a:ext cx="17041" cy="155469"/>
              </a:xfrm>
              <a:custGeom>
                <a:avLst/>
                <a:gdLst/>
                <a:ahLst/>
                <a:cxnLst/>
                <a:rect l="0" t="0" r="0" b="0"/>
                <a:pathLst>
                  <a:path w="17041" h="155469">
                    <a:moveTo>
                      <a:pt x="0" y="0"/>
                    </a:moveTo>
                    <a:lnTo>
                      <a:pt x="17041" y="0"/>
                    </a:lnTo>
                    <a:lnTo>
                      <a:pt x="17041" y="155469"/>
                    </a:lnTo>
                    <a:lnTo>
                      <a:pt x="0" y="155469"/>
                    </a:lnTo>
                    <a:lnTo>
                      <a:pt x="0" y="0"/>
                    </a:lnTo>
                    <a:close/>
                  </a:path>
                </a:pathLst>
              </a:custGeom>
              <a:gradFill>
                <a:gsLst>
                  <a:gs pos="0">
                    <a:srgbClr val="91A5A5"/>
                  </a:gs>
                  <a:gs pos="23000">
                    <a:srgbClr val="C6D1D1"/>
                  </a:gs>
                  <a:gs pos="53000">
                    <a:srgbClr val="DBE2E2"/>
                  </a:gs>
                  <a:gs pos="76000">
                    <a:srgbClr val="A8B8B8"/>
                  </a:gs>
                  <a:gs pos="98000">
                    <a:srgbClr val="B6C4C4"/>
                  </a:gs>
                </a:gsLst>
                <a:lin ang="0" scaled="0"/>
              </a:gradFill>
              <a:ln w="7600" cap="flat">
                <a:noFill/>
                <a:bevel/>
              </a:ln>
            </p:spPr>
          </p:sp>
          <p:sp>
            <p:nvSpPr>
              <p:cNvPr id="492" name="Freeform 491"/>
              <p:cNvSpPr/>
              <p:nvPr/>
            </p:nvSpPr>
            <p:spPr>
              <a:xfrm>
                <a:off x="4766924" y="1194975"/>
                <a:ext cx="286321" cy="31949"/>
              </a:xfrm>
              <a:custGeom>
                <a:avLst/>
                <a:gdLst/>
                <a:ahLst/>
                <a:cxnLst/>
                <a:rect l="0" t="0" r="0" b="0"/>
                <a:pathLst>
                  <a:path w="286321" h="31949">
                    <a:moveTo>
                      <a:pt x="0" y="0"/>
                    </a:moveTo>
                    <a:lnTo>
                      <a:pt x="286321" y="0"/>
                    </a:lnTo>
                    <a:lnTo>
                      <a:pt x="286321" y="31949"/>
                    </a:lnTo>
                    <a:lnTo>
                      <a:pt x="0" y="31949"/>
                    </a:lnTo>
                    <a:lnTo>
                      <a:pt x="0" y="0"/>
                    </a:lnTo>
                    <a:close/>
                  </a:path>
                </a:pathLst>
              </a:custGeom>
              <a:solidFill>
                <a:srgbClr val="202020"/>
              </a:solidFill>
              <a:ln w="7600" cap="flat">
                <a:noFill/>
                <a:bevel/>
              </a:ln>
            </p:spPr>
          </p:sp>
          <p:sp>
            <p:nvSpPr>
              <p:cNvPr id="493" name="Freeform 492"/>
              <p:cNvSpPr/>
              <p:nvPr/>
            </p:nvSpPr>
            <p:spPr>
              <a:xfrm>
                <a:off x="4866129" y="1194975"/>
                <a:ext cx="187117" cy="31949"/>
              </a:xfrm>
              <a:custGeom>
                <a:avLst/>
                <a:gdLst/>
                <a:ahLst/>
                <a:cxnLst/>
                <a:rect l="0" t="0" r="0" b="0"/>
                <a:pathLst>
                  <a:path w="187117" h="31949">
                    <a:moveTo>
                      <a:pt x="0" y="583"/>
                    </a:moveTo>
                    <a:lnTo>
                      <a:pt x="187117" y="0"/>
                    </a:lnTo>
                    <a:lnTo>
                      <a:pt x="187117" y="31949"/>
                    </a:lnTo>
                    <a:lnTo>
                      <a:pt x="55452" y="31866"/>
                    </a:lnTo>
                    <a:lnTo>
                      <a:pt x="0" y="583"/>
                    </a:lnTo>
                    <a:close/>
                  </a:path>
                </a:pathLst>
              </a:custGeom>
              <a:gradFill>
                <a:gsLst>
                  <a:gs pos="0">
                    <a:srgbClr val="FFFFFF">
                      <a:alpha val="18000"/>
                    </a:srgbClr>
                  </a:gs>
                  <a:gs pos="100000">
                    <a:srgbClr val="FFFFFF">
                      <a:alpha val="5000"/>
                    </a:srgbClr>
                  </a:gs>
                </a:gsLst>
                <a:lin ang="0" scaled="0"/>
              </a:gradFill>
              <a:ln w="7600" cap="flat">
                <a:noFill/>
                <a:bevel/>
              </a:ln>
            </p:spPr>
          </p:sp>
          <p:sp>
            <p:nvSpPr>
              <p:cNvPr id="494" name="Freeform 493"/>
              <p:cNvSpPr/>
              <p:nvPr/>
            </p:nvSpPr>
            <p:spPr>
              <a:xfrm>
                <a:off x="5201259" y="1202552"/>
                <a:ext cx="123163" cy="178402"/>
              </a:xfrm>
              <a:custGeom>
                <a:avLst/>
                <a:gdLst/>
                <a:ahLst/>
                <a:cxnLst/>
                <a:rect l="0" t="0" r="0" b="0"/>
                <a:pathLst>
                  <a:path w="123163" h="178402">
                    <a:moveTo>
                      <a:pt x="233" y="3745"/>
                    </a:moveTo>
                    <a:lnTo>
                      <a:pt x="122424" y="0"/>
                    </a:lnTo>
                    <a:lnTo>
                      <a:pt x="123163" y="173719"/>
                    </a:lnTo>
                    <a:lnTo>
                      <a:pt x="0" y="178402"/>
                    </a:lnTo>
                    <a:lnTo>
                      <a:pt x="233" y="3745"/>
                    </a:lnTo>
                    <a:close/>
                  </a:path>
                </a:pathLst>
              </a:custGeom>
              <a:gradFill>
                <a:gsLst>
                  <a:gs pos="0">
                    <a:srgbClr val="5483AD"/>
                  </a:gs>
                  <a:gs pos="100000">
                    <a:srgbClr val="356591"/>
                  </a:gs>
                </a:gsLst>
                <a:lin ang="0" scaled="0"/>
              </a:gradFill>
              <a:ln w="7600" cap="flat">
                <a:noFill/>
                <a:bevel/>
              </a:ln>
            </p:spPr>
          </p:sp>
          <p:sp>
            <p:nvSpPr>
              <p:cNvPr id="495" name="Freeform 494"/>
              <p:cNvSpPr/>
              <p:nvPr/>
            </p:nvSpPr>
            <p:spPr>
              <a:xfrm>
                <a:off x="5366294" y="1198096"/>
                <a:ext cx="95528" cy="176688"/>
              </a:xfrm>
              <a:custGeom>
                <a:avLst/>
                <a:gdLst/>
                <a:ahLst/>
                <a:cxnLst/>
                <a:rect l="0" t="0" r="0" b="0"/>
                <a:pathLst>
                  <a:path w="95528" h="176688">
                    <a:moveTo>
                      <a:pt x="233" y="3044"/>
                    </a:moveTo>
                    <a:lnTo>
                      <a:pt x="94386" y="0"/>
                    </a:lnTo>
                    <a:lnTo>
                      <a:pt x="95528" y="173252"/>
                    </a:lnTo>
                    <a:lnTo>
                      <a:pt x="0" y="176688"/>
                    </a:lnTo>
                    <a:lnTo>
                      <a:pt x="233" y="3044"/>
                    </a:lnTo>
                    <a:close/>
                  </a:path>
                </a:pathLst>
              </a:custGeom>
              <a:gradFill>
                <a:gsLst>
                  <a:gs pos="0">
                    <a:srgbClr val="5483AD"/>
                  </a:gs>
                  <a:gs pos="100000">
                    <a:srgbClr val="356591"/>
                  </a:gs>
                </a:gsLst>
                <a:lin ang="0" scaled="0"/>
              </a:gradFill>
              <a:ln w="7600" cap="flat">
                <a:noFill/>
                <a:bevel/>
              </a:ln>
            </p:spPr>
          </p:sp>
          <p:sp>
            <p:nvSpPr>
              <p:cNvPr id="496" name="Freeform 495"/>
              <p:cNvSpPr/>
              <p:nvPr/>
            </p:nvSpPr>
            <p:spPr>
              <a:xfrm>
                <a:off x="5502085" y="1194768"/>
                <a:ext cx="80476" cy="175654"/>
              </a:xfrm>
              <a:custGeom>
                <a:avLst/>
                <a:gdLst/>
                <a:ahLst/>
                <a:cxnLst/>
                <a:rect l="0" t="0" r="0" b="0"/>
                <a:pathLst>
                  <a:path w="80476" h="175654">
                    <a:moveTo>
                      <a:pt x="457" y="2809"/>
                    </a:moveTo>
                    <a:lnTo>
                      <a:pt x="80476" y="0"/>
                    </a:lnTo>
                    <a:lnTo>
                      <a:pt x="80000" y="172218"/>
                    </a:lnTo>
                    <a:lnTo>
                      <a:pt x="0" y="175654"/>
                    </a:lnTo>
                    <a:lnTo>
                      <a:pt x="457" y="2809"/>
                    </a:lnTo>
                    <a:close/>
                  </a:path>
                </a:pathLst>
              </a:custGeom>
              <a:gradFill>
                <a:gsLst>
                  <a:gs pos="0">
                    <a:srgbClr val="5483AD"/>
                  </a:gs>
                  <a:gs pos="100000">
                    <a:srgbClr val="356591"/>
                  </a:gs>
                </a:gsLst>
                <a:lin ang="0" scaled="0"/>
              </a:gradFill>
              <a:ln w="7600" cap="flat">
                <a:noFill/>
                <a:bevel/>
              </a:ln>
            </p:spPr>
          </p:sp>
          <p:sp>
            <p:nvSpPr>
              <p:cNvPr id="497" name="Freeform 496"/>
              <p:cNvSpPr/>
              <p:nvPr/>
            </p:nvSpPr>
            <p:spPr>
              <a:xfrm>
                <a:off x="4671369" y="1174100"/>
                <a:ext cx="67625" cy="238284"/>
              </a:xfrm>
              <a:custGeom>
                <a:avLst/>
                <a:gdLst/>
                <a:ahLst/>
                <a:cxnLst/>
                <a:rect l="0" t="0" r="0" b="0"/>
                <a:pathLst>
                  <a:path w="67625" h="238284">
                    <a:moveTo>
                      <a:pt x="0" y="4992"/>
                    </a:moveTo>
                    <a:lnTo>
                      <a:pt x="67625" y="0"/>
                    </a:lnTo>
                    <a:lnTo>
                      <a:pt x="67625" y="233293"/>
                    </a:lnTo>
                    <a:lnTo>
                      <a:pt x="0" y="238284"/>
                    </a:lnTo>
                    <a:lnTo>
                      <a:pt x="0" y="4992"/>
                    </a:lnTo>
                    <a:close/>
                  </a:path>
                </a:pathLst>
              </a:custGeom>
              <a:solidFill>
                <a:srgbClr val="A8A4AD">
                  <a:alpha val="85000"/>
                </a:srgbClr>
              </a:solidFill>
              <a:ln w="7600" cap="flat">
                <a:noFill/>
                <a:bevel/>
              </a:ln>
            </p:spPr>
          </p:sp>
          <p:grpSp>
            <p:nvGrpSpPr>
              <p:cNvPr id="498" name="Group 497"/>
              <p:cNvGrpSpPr/>
              <p:nvPr/>
            </p:nvGrpSpPr>
            <p:grpSpPr>
              <a:xfrm>
                <a:off x="4306213" y="439588"/>
                <a:ext cx="431601" cy="739191"/>
                <a:chOff x="4306213" y="439588"/>
                <a:chExt cx="431601" cy="739191"/>
              </a:xfrm>
            </p:grpSpPr>
            <p:sp>
              <p:nvSpPr>
                <p:cNvPr id="508" name="Freeform 507"/>
                <p:cNvSpPr/>
                <p:nvPr/>
              </p:nvSpPr>
              <p:spPr>
                <a:xfrm>
                  <a:off x="4664035" y="439588"/>
                  <a:ext cx="73779" cy="739191"/>
                </a:xfrm>
                <a:custGeom>
                  <a:avLst/>
                  <a:gdLst/>
                  <a:ahLst/>
                  <a:cxnLst/>
                  <a:rect l="0" t="0" r="0" b="0"/>
                  <a:pathLst>
                    <a:path w="73779" h="739191">
                      <a:moveTo>
                        <a:pt x="0" y="0"/>
                      </a:moveTo>
                      <a:lnTo>
                        <a:pt x="5735" y="739191"/>
                      </a:lnTo>
                      <a:lnTo>
                        <a:pt x="73779" y="734544"/>
                      </a:lnTo>
                      <a:lnTo>
                        <a:pt x="73779" y="127154"/>
                      </a:lnTo>
                      <a:lnTo>
                        <a:pt x="0" y="0"/>
                      </a:lnTo>
                      <a:close/>
                    </a:path>
                  </a:pathLst>
                </a:custGeom>
                <a:gradFill>
                  <a:gsLst>
                    <a:gs pos="0">
                      <a:srgbClr val="181B4B"/>
                    </a:gs>
                    <a:gs pos="47000">
                      <a:srgbClr val="141743"/>
                    </a:gs>
                    <a:gs pos="84000">
                      <a:srgbClr val="292B58"/>
                    </a:gs>
                  </a:gsLst>
                  <a:lin ang="5400000" scaled="0"/>
                </a:gradFill>
                <a:ln w="7600" cap="flat">
                  <a:noFill/>
                  <a:bevel/>
                </a:ln>
              </p:spPr>
            </p:sp>
            <p:sp>
              <p:nvSpPr>
                <p:cNvPr id="509" name="Freeform 508"/>
                <p:cNvSpPr/>
                <p:nvPr/>
              </p:nvSpPr>
              <p:spPr>
                <a:xfrm>
                  <a:off x="4306221" y="439588"/>
                  <a:ext cx="363563" cy="739191"/>
                </a:xfrm>
                <a:custGeom>
                  <a:avLst/>
                  <a:gdLst/>
                  <a:ahLst/>
                  <a:cxnLst/>
                  <a:rect l="0" t="0" r="0" b="0"/>
                  <a:pathLst>
                    <a:path w="363563" h="739191">
                      <a:moveTo>
                        <a:pt x="357857" y="0"/>
                      </a:moveTo>
                      <a:lnTo>
                        <a:pt x="363563" y="739191"/>
                      </a:lnTo>
                      <a:cubicBezTo>
                        <a:pt x="363563" y="739191"/>
                        <a:pt x="68188" y="741364"/>
                        <a:pt x="0" y="726596"/>
                      </a:cubicBezTo>
                      <a:lnTo>
                        <a:pt x="1844" y="156672"/>
                      </a:lnTo>
                      <a:cubicBezTo>
                        <a:pt x="1844" y="156672"/>
                        <a:pt x="114357" y="44277"/>
                        <a:pt x="357857" y="0"/>
                      </a:cubicBezTo>
                      <a:close/>
                    </a:path>
                  </a:pathLst>
                </a:custGeom>
                <a:gradFill>
                  <a:gsLst>
                    <a:gs pos="0">
                      <a:srgbClr val="2F5A82"/>
                    </a:gs>
                    <a:gs pos="20000">
                      <a:srgbClr val="356592"/>
                    </a:gs>
                    <a:gs pos="60000">
                      <a:srgbClr val="467EB2"/>
                    </a:gs>
                    <a:gs pos="77000">
                      <a:srgbClr val="356592"/>
                    </a:gs>
                    <a:gs pos="95000">
                      <a:srgbClr val="26496A"/>
                    </a:gs>
                  </a:gsLst>
                  <a:lin ang="0" scaled="0"/>
                </a:gradFill>
                <a:ln w="7600" cap="flat">
                  <a:noFill/>
                  <a:bevel/>
                </a:ln>
              </p:spPr>
            </p:sp>
            <p:sp>
              <p:nvSpPr>
                <p:cNvPr id="510" name="Freeform 509"/>
                <p:cNvSpPr/>
                <p:nvPr/>
              </p:nvSpPr>
              <p:spPr>
                <a:xfrm>
                  <a:off x="4650950" y="462737"/>
                  <a:ext cx="18830" cy="715611"/>
                </a:xfrm>
                <a:custGeom>
                  <a:avLst/>
                  <a:gdLst/>
                  <a:ahLst/>
                  <a:cxnLst/>
                  <a:rect l="0" t="0" r="0" b="0"/>
                  <a:pathLst>
                    <a:path w="18830" h="715611">
                      <a:moveTo>
                        <a:pt x="13297" y="0"/>
                      </a:moveTo>
                      <a:lnTo>
                        <a:pt x="18830" y="715611"/>
                      </a:lnTo>
                      <a:lnTo>
                        <a:pt x="1106" y="715611"/>
                      </a:lnTo>
                      <a:lnTo>
                        <a:pt x="0" y="2042"/>
                      </a:lnTo>
                      <a:lnTo>
                        <a:pt x="13297" y="0"/>
                      </a:lnTo>
                      <a:close/>
                    </a:path>
                  </a:pathLst>
                </a:custGeom>
                <a:solidFill>
                  <a:srgbClr val="F3EEE9"/>
                </a:solidFill>
                <a:ln w="7600" cap="flat">
                  <a:noFill/>
                  <a:bevel/>
                </a:ln>
              </p:spPr>
            </p:sp>
            <p:sp>
              <p:nvSpPr>
                <p:cNvPr id="511" name="Freeform 510"/>
                <p:cNvSpPr/>
                <p:nvPr/>
              </p:nvSpPr>
              <p:spPr>
                <a:xfrm>
                  <a:off x="4572510" y="477458"/>
                  <a:ext cx="22825" cy="700557"/>
                </a:xfrm>
                <a:custGeom>
                  <a:avLst/>
                  <a:gdLst/>
                  <a:ahLst/>
                  <a:cxnLst/>
                  <a:rect l="0" t="0" r="0" b="0"/>
                  <a:pathLst>
                    <a:path w="22825" h="700557">
                      <a:moveTo>
                        <a:pt x="17292" y="0"/>
                      </a:moveTo>
                      <a:lnTo>
                        <a:pt x="0" y="3829"/>
                      </a:lnTo>
                      <a:lnTo>
                        <a:pt x="7608" y="700557"/>
                      </a:lnTo>
                      <a:lnTo>
                        <a:pt x="22825" y="700557"/>
                      </a:lnTo>
                      <a:lnTo>
                        <a:pt x="17292" y="0"/>
                      </a:lnTo>
                      <a:close/>
                    </a:path>
                  </a:pathLst>
                </a:custGeom>
                <a:solidFill>
                  <a:srgbClr val="F3EEE9"/>
                </a:solidFill>
                <a:ln w="7600" cap="flat">
                  <a:noFill/>
                  <a:bevel/>
                </a:ln>
              </p:spPr>
            </p:sp>
            <p:sp>
              <p:nvSpPr>
                <p:cNvPr id="512" name="Freeform 511"/>
                <p:cNvSpPr/>
                <p:nvPr/>
              </p:nvSpPr>
              <p:spPr>
                <a:xfrm>
                  <a:off x="4502649" y="499159"/>
                  <a:ext cx="17707" cy="678403"/>
                </a:xfrm>
                <a:custGeom>
                  <a:avLst/>
                  <a:gdLst/>
                  <a:ahLst/>
                  <a:cxnLst/>
                  <a:rect l="0" t="0" r="0" b="0"/>
                  <a:pathLst>
                    <a:path w="17707" h="678403">
                      <a:moveTo>
                        <a:pt x="15217" y="0"/>
                      </a:moveTo>
                      <a:lnTo>
                        <a:pt x="17707" y="678403"/>
                      </a:lnTo>
                      <a:lnTo>
                        <a:pt x="5533" y="678403"/>
                      </a:lnTo>
                      <a:lnTo>
                        <a:pt x="0" y="5106"/>
                      </a:lnTo>
                      <a:lnTo>
                        <a:pt x="15217" y="0"/>
                      </a:lnTo>
                      <a:close/>
                    </a:path>
                  </a:pathLst>
                </a:custGeom>
                <a:solidFill>
                  <a:srgbClr val="F3EEE9"/>
                </a:solidFill>
                <a:ln w="7600" cap="flat">
                  <a:noFill/>
                  <a:bevel/>
                </a:ln>
              </p:spPr>
            </p:sp>
            <p:sp>
              <p:nvSpPr>
                <p:cNvPr id="513" name="Freeform 512"/>
                <p:cNvSpPr/>
                <p:nvPr/>
              </p:nvSpPr>
              <p:spPr>
                <a:xfrm>
                  <a:off x="4441782" y="524689"/>
                  <a:ext cx="13834" cy="651854"/>
                </a:xfrm>
                <a:custGeom>
                  <a:avLst/>
                  <a:gdLst/>
                  <a:ahLst/>
                  <a:cxnLst/>
                  <a:rect l="0" t="0" r="0" b="0"/>
                  <a:pathLst>
                    <a:path w="13834" h="651854">
                      <a:moveTo>
                        <a:pt x="13834" y="0"/>
                      </a:moveTo>
                      <a:lnTo>
                        <a:pt x="13834" y="651854"/>
                      </a:lnTo>
                      <a:cubicBezTo>
                        <a:pt x="13834" y="651854"/>
                        <a:pt x="-1383" y="652557"/>
                        <a:pt x="0" y="650832"/>
                      </a:cubicBezTo>
                      <a:cubicBezTo>
                        <a:pt x="1383" y="649130"/>
                        <a:pt x="0" y="5957"/>
                        <a:pt x="0" y="5957"/>
                      </a:cubicBezTo>
                      <a:lnTo>
                        <a:pt x="13834" y="0"/>
                      </a:lnTo>
                      <a:close/>
                    </a:path>
                  </a:pathLst>
                </a:custGeom>
                <a:solidFill>
                  <a:srgbClr val="F3EEE9"/>
                </a:solidFill>
                <a:ln w="7600" cap="flat">
                  <a:noFill/>
                  <a:bevel/>
                </a:ln>
              </p:spPr>
            </p:sp>
            <p:sp>
              <p:nvSpPr>
                <p:cNvPr id="514" name="Freeform 513"/>
                <p:cNvSpPr/>
                <p:nvPr/>
              </p:nvSpPr>
              <p:spPr>
                <a:xfrm>
                  <a:off x="4387140" y="551922"/>
                  <a:ext cx="11759" cy="622637"/>
                </a:xfrm>
                <a:custGeom>
                  <a:avLst/>
                  <a:gdLst/>
                  <a:ahLst/>
                  <a:cxnLst/>
                  <a:rect l="0" t="0" r="0" b="0"/>
                  <a:pathLst>
                    <a:path w="11759" h="622637">
                      <a:moveTo>
                        <a:pt x="1383" y="6382"/>
                      </a:moveTo>
                      <a:lnTo>
                        <a:pt x="11759" y="0"/>
                      </a:lnTo>
                      <a:lnTo>
                        <a:pt x="11759" y="622637"/>
                      </a:lnTo>
                      <a:lnTo>
                        <a:pt x="0" y="621786"/>
                      </a:lnTo>
                      <a:lnTo>
                        <a:pt x="1383" y="6382"/>
                      </a:lnTo>
                      <a:close/>
                    </a:path>
                  </a:pathLst>
                </a:custGeom>
                <a:solidFill>
                  <a:srgbClr val="F3EEE9"/>
                </a:solidFill>
                <a:ln w="7600" cap="flat">
                  <a:noFill/>
                  <a:bevel/>
                </a:ln>
              </p:spPr>
            </p:sp>
            <p:sp>
              <p:nvSpPr>
                <p:cNvPr id="515" name="Freeform 514"/>
                <p:cNvSpPr/>
                <p:nvPr/>
              </p:nvSpPr>
              <p:spPr>
                <a:xfrm>
                  <a:off x="4341487" y="580004"/>
                  <a:ext cx="11067" cy="591434"/>
                </a:xfrm>
                <a:custGeom>
                  <a:avLst/>
                  <a:gdLst/>
                  <a:ahLst/>
                  <a:cxnLst/>
                  <a:rect l="0" t="0" r="0" b="0"/>
                  <a:pathLst>
                    <a:path w="11067" h="591434">
                      <a:moveTo>
                        <a:pt x="4150" y="5531"/>
                      </a:moveTo>
                      <a:lnTo>
                        <a:pt x="11067" y="0"/>
                      </a:lnTo>
                      <a:lnTo>
                        <a:pt x="8992" y="591434"/>
                      </a:lnTo>
                      <a:lnTo>
                        <a:pt x="0" y="590157"/>
                      </a:lnTo>
                      <a:lnTo>
                        <a:pt x="4150" y="5531"/>
                      </a:lnTo>
                      <a:close/>
                    </a:path>
                  </a:pathLst>
                </a:custGeom>
                <a:solidFill>
                  <a:srgbClr val="F3EEE9"/>
                </a:solidFill>
                <a:ln w="7600" cap="flat">
                  <a:noFill/>
                  <a:bevel/>
                </a:ln>
              </p:spPr>
            </p:sp>
            <p:sp>
              <p:nvSpPr>
                <p:cNvPr id="516" name="Freeform 515"/>
                <p:cNvSpPr/>
                <p:nvPr/>
              </p:nvSpPr>
              <p:spPr>
                <a:xfrm>
                  <a:off x="4306213" y="608085"/>
                  <a:ext cx="9683" cy="558671"/>
                </a:xfrm>
                <a:custGeom>
                  <a:avLst/>
                  <a:gdLst/>
                  <a:ahLst/>
                  <a:cxnLst/>
                  <a:rect l="0" t="0" r="0" b="0"/>
                  <a:pathLst>
                    <a:path w="9683" h="558671">
                      <a:moveTo>
                        <a:pt x="1902" y="6489"/>
                      </a:moveTo>
                      <a:lnTo>
                        <a:pt x="9683" y="0"/>
                      </a:lnTo>
                      <a:lnTo>
                        <a:pt x="7608" y="558671"/>
                      </a:lnTo>
                      <a:lnTo>
                        <a:pt x="0" y="557675"/>
                      </a:lnTo>
                      <a:lnTo>
                        <a:pt x="1902" y="6489"/>
                      </a:lnTo>
                      <a:close/>
                    </a:path>
                  </a:pathLst>
                </a:custGeom>
                <a:solidFill>
                  <a:srgbClr val="F3EEE9"/>
                </a:solidFill>
                <a:ln w="7600" cap="flat">
                  <a:noFill/>
                  <a:bevel/>
                </a:ln>
              </p:spPr>
            </p:sp>
            <p:sp>
              <p:nvSpPr>
                <p:cNvPr id="517" name="Freeform 516"/>
                <p:cNvSpPr/>
                <p:nvPr/>
              </p:nvSpPr>
              <p:spPr>
                <a:xfrm>
                  <a:off x="4308110" y="439589"/>
                  <a:ext cx="356128" cy="174983"/>
                </a:xfrm>
                <a:custGeom>
                  <a:avLst/>
                  <a:gdLst/>
                  <a:ahLst/>
                  <a:cxnLst/>
                  <a:rect l="0" t="0" r="0" b="0"/>
                  <a:pathLst>
                    <a:path w="356128" h="174983">
                      <a:moveTo>
                        <a:pt x="356128" y="0"/>
                      </a:moveTo>
                      <a:cubicBezTo>
                        <a:pt x="356128" y="0"/>
                        <a:pt x="135880" y="32678"/>
                        <a:pt x="0" y="156581"/>
                      </a:cubicBezTo>
                      <a:lnTo>
                        <a:pt x="0" y="174983"/>
                      </a:lnTo>
                      <a:cubicBezTo>
                        <a:pt x="0" y="174983"/>
                        <a:pt x="132560" y="56505"/>
                        <a:pt x="356128" y="23147"/>
                      </a:cubicBezTo>
                      <a:lnTo>
                        <a:pt x="356128" y="0"/>
                      </a:lnTo>
                      <a:close/>
                    </a:path>
                  </a:pathLst>
                </a:custGeom>
                <a:gradFill>
                  <a:gsLst>
                    <a:gs pos="0">
                      <a:srgbClr val="BDBBC1"/>
                    </a:gs>
                    <a:gs pos="24000">
                      <a:srgbClr val="BDBBC1"/>
                    </a:gs>
                    <a:gs pos="45000">
                      <a:srgbClr val="FFFFFF"/>
                    </a:gs>
                    <a:gs pos="71000">
                      <a:srgbClr val="E6E5E8"/>
                    </a:gs>
                    <a:gs pos="0">
                      <a:srgbClr val="DEDDE0"/>
                    </a:gs>
                  </a:gsLst>
                  <a:lin ang="0" scaled="0"/>
                </a:gradFill>
                <a:ln w="7600" cap="flat">
                  <a:noFill/>
                  <a:bevel/>
                </a:ln>
              </p:spPr>
            </p:sp>
            <p:sp>
              <p:nvSpPr>
                <p:cNvPr id="518" name="Freeform 517"/>
                <p:cNvSpPr/>
                <p:nvPr/>
              </p:nvSpPr>
              <p:spPr>
                <a:xfrm>
                  <a:off x="4316860" y="522500"/>
                  <a:ext cx="333908" cy="141849"/>
                </a:xfrm>
                <a:custGeom>
                  <a:avLst/>
                  <a:gdLst/>
                  <a:ahLst/>
                  <a:cxnLst/>
                  <a:rect l="0" t="0" r="0" b="0"/>
                  <a:pathLst>
                    <a:path w="333908" h="141849">
                      <a:moveTo>
                        <a:pt x="0" y="132223"/>
                      </a:moveTo>
                      <a:cubicBezTo>
                        <a:pt x="0" y="132223"/>
                        <a:pt x="99602" y="43117"/>
                        <a:pt x="333908" y="0"/>
                      </a:cubicBezTo>
                      <a:lnTo>
                        <a:pt x="333908" y="10779"/>
                      </a:lnTo>
                      <a:cubicBezTo>
                        <a:pt x="333908" y="10779"/>
                        <a:pt x="111591" y="47655"/>
                        <a:pt x="0" y="141849"/>
                      </a:cubicBezTo>
                      <a:lnTo>
                        <a:pt x="0" y="132223"/>
                      </a:lnTo>
                      <a:close/>
                    </a:path>
                  </a:pathLst>
                </a:custGeom>
                <a:gradFill>
                  <a:gsLst>
                    <a:gs pos="0">
                      <a:srgbClr val="CCCACF"/>
                    </a:gs>
                    <a:gs pos="29000">
                      <a:srgbClr val="D7D6DA"/>
                    </a:gs>
                    <a:gs pos="61000">
                      <a:srgbClr val="F7F7F8"/>
                    </a:gs>
                    <a:gs pos="82000">
                      <a:srgbClr val="C7C6CB"/>
                    </a:gs>
                    <a:gs pos="100000">
                      <a:srgbClr val="B8B5BC"/>
                    </a:gs>
                  </a:gsLst>
                  <a:lin ang="0" scaled="0"/>
                </a:gradFill>
                <a:ln w="7600" cap="flat">
                  <a:noFill/>
                  <a:bevel/>
                </a:ln>
              </p:spPr>
            </p:sp>
            <p:sp>
              <p:nvSpPr>
                <p:cNvPr id="519" name="Freeform 518"/>
                <p:cNvSpPr/>
                <p:nvPr/>
              </p:nvSpPr>
              <p:spPr>
                <a:xfrm>
                  <a:off x="4315997" y="580953"/>
                  <a:ext cx="334772" cy="128765"/>
                </a:xfrm>
                <a:custGeom>
                  <a:avLst/>
                  <a:gdLst/>
                  <a:ahLst/>
                  <a:cxnLst/>
                  <a:rect l="0" t="0" r="0" b="0"/>
                  <a:pathLst>
                    <a:path w="334772" h="128765">
                      <a:moveTo>
                        <a:pt x="865" y="119723"/>
                      </a:moveTo>
                      <a:cubicBezTo>
                        <a:pt x="865" y="119723"/>
                        <a:pt x="100466" y="37993"/>
                        <a:pt x="334772" y="0"/>
                      </a:cubicBezTo>
                      <a:lnTo>
                        <a:pt x="334772" y="11329"/>
                      </a:lnTo>
                      <a:cubicBezTo>
                        <a:pt x="334772" y="11329"/>
                        <a:pt x="125367" y="41397"/>
                        <a:pt x="0" y="128765"/>
                      </a:cubicBezTo>
                      <a:lnTo>
                        <a:pt x="865" y="119723"/>
                      </a:lnTo>
                      <a:close/>
                    </a:path>
                  </a:pathLst>
                </a:custGeom>
                <a:gradFill>
                  <a:gsLst>
                    <a:gs pos="0">
                      <a:srgbClr val="CCCACF"/>
                    </a:gs>
                    <a:gs pos="29000">
                      <a:srgbClr val="D7D6DA"/>
                    </a:gs>
                    <a:gs pos="61000">
                      <a:srgbClr val="F7F7F8"/>
                    </a:gs>
                    <a:gs pos="82000">
                      <a:srgbClr val="C7C6CB"/>
                    </a:gs>
                    <a:gs pos="100000">
                      <a:srgbClr val="B8B5BC"/>
                    </a:gs>
                  </a:gsLst>
                  <a:lin ang="0" scaled="0"/>
                </a:gradFill>
                <a:ln w="7600" cap="flat">
                  <a:noFill/>
                  <a:bevel/>
                </a:ln>
              </p:spPr>
            </p:sp>
            <p:sp>
              <p:nvSpPr>
                <p:cNvPr id="520" name="Freeform 519"/>
                <p:cNvSpPr/>
                <p:nvPr/>
              </p:nvSpPr>
              <p:spPr>
                <a:xfrm>
                  <a:off x="4315997" y="639936"/>
                  <a:ext cx="334772" cy="117435"/>
                </a:xfrm>
                <a:custGeom>
                  <a:avLst/>
                  <a:gdLst/>
                  <a:ahLst/>
                  <a:cxnLst/>
                  <a:rect l="0" t="0" r="0" b="0"/>
                  <a:pathLst>
                    <a:path w="334772" h="117435">
                      <a:moveTo>
                        <a:pt x="0" y="108925"/>
                      </a:moveTo>
                      <a:cubicBezTo>
                        <a:pt x="0" y="108925"/>
                        <a:pt x="117067" y="27231"/>
                        <a:pt x="334772" y="0"/>
                      </a:cubicBezTo>
                      <a:lnTo>
                        <a:pt x="334772" y="9644"/>
                      </a:lnTo>
                      <a:cubicBezTo>
                        <a:pt x="334772" y="9644"/>
                        <a:pt x="109689" y="40280"/>
                        <a:pt x="0" y="117435"/>
                      </a:cubicBezTo>
                      <a:lnTo>
                        <a:pt x="0" y="108925"/>
                      </a:lnTo>
                      <a:close/>
                    </a:path>
                  </a:pathLst>
                </a:custGeom>
                <a:gradFill>
                  <a:gsLst>
                    <a:gs pos="0">
                      <a:srgbClr val="CCCACF"/>
                    </a:gs>
                    <a:gs pos="29000">
                      <a:srgbClr val="D7D6DA"/>
                    </a:gs>
                    <a:gs pos="61000">
                      <a:srgbClr val="F7F7F8"/>
                    </a:gs>
                    <a:gs pos="82000">
                      <a:srgbClr val="C7C6CB"/>
                    </a:gs>
                    <a:gs pos="100000">
                      <a:srgbClr val="B8B5BC"/>
                    </a:gs>
                  </a:gsLst>
                  <a:lin ang="0" scaled="0"/>
                </a:gradFill>
                <a:ln w="7600" cap="flat">
                  <a:noFill/>
                  <a:bevel/>
                </a:ln>
              </p:spPr>
            </p:sp>
            <p:sp>
              <p:nvSpPr>
                <p:cNvPr id="521" name="Freeform 520"/>
                <p:cNvSpPr/>
                <p:nvPr/>
              </p:nvSpPr>
              <p:spPr>
                <a:xfrm>
                  <a:off x="4315044" y="698388"/>
                  <a:ext cx="336588" cy="104405"/>
                </a:xfrm>
                <a:custGeom>
                  <a:avLst/>
                  <a:gdLst/>
                  <a:ahLst/>
                  <a:cxnLst/>
                  <a:rect l="0" t="0" r="0" b="0"/>
                  <a:pathLst>
                    <a:path w="336588" h="104405">
                      <a:moveTo>
                        <a:pt x="951" y="95895"/>
                      </a:moveTo>
                      <a:cubicBezTo>
                        <a:pt x="951" y="95895"/>
                        <a:pt x="121706" y="24377"/>
                        <a:pt x="336588" y="0"/>
                      </a:cubicBezTo>
                      <a:lnTo>
                        <a:pt x="336588" y="9627"/>
                      </a:lnTo>
                      <a:cubicBezTo>
                        <a:pt x="336588" y="9627"/>
                        <a:pt x="137384" y="30050"/>
                        <a:pt x="0" y="104405"/>
                      </a:cubicBezTo>
                      <a:lnTo>
                        <a:pt x="951" y="95895"/>
                      </a:lnTo>
                      <a:close/>
                    </a:path>
                  </a:pathLst>
                </a:custGeom>
                <a:gradFill>
                  <a:gsLst>
                    <a:gs pos="0">
                      <a:srgbClr val="CCCACF"/>
                    </a:gs>
                    <a:gs pos="29000">
                      <a:srgbClr val="D7D6DA"/>
                    </a:gs>
                    <a:gs pos="61000">
                      <a:srgbClr val="F7F7F8"/>
                    </a:gs>
                    <a:gs pos="82000">
                      <a:srgbClr val="C7C6CB"/>
                    </a:gs>
                    <a:gs pos="100000">
                      <a:srgbClr val="B8B5BC"/>
                    </a:gs>
                  </a:gsLst>
                  <a:lin ang="0" scaled="0"/>
                </a:gradFill>
                <a:ln w="7600" cap="flat">
                  <a:noFill/>
                  <a:bevel/>
                </a:ln>
              </p:spPr>
            </p:sp>
            <p:sp>
              <p:nvSpPr>
                <p:cNvPr id="522" name="Freeform 521"/>
                <p:cNvSpPr/>
                <p:nvPr/>
              </p:nvSpPr>
              <p:spPr>
                <a:xfrm>
                  <a:off x="4315045" y="756840"/>
                  <a:ext cx="337539" cy="93023"/>
                </a:xfrm>
                <a:custGeom>
                  <a:avLst/>
                  <a:gdLst/>
                  <a:ahLst/>
                  <a:cxnLst/>
                  <a:rect l="0" t="0" r="0" b="0"/>
                  <a:pathLst>
                    <a:path w="337539" h="93023">
                      <a:moveTo>
                        <a:pt x="0" y="85099"/>
                      </a:moveTo>
                      <a:cubicBezTo>
                        <a:pt x="0" y="85099"/>
                        <a:pt x="94039" y="29465"/>
                        <a:pt x="337539" y="0"/>
                      </a:cubicBezTo>
                      <a:lnTo>
                        <a:pt x="337539" y="9609"/>
                      </a:lnTo>
                      <a:cubicBezTo>
                        <a:pt x="337539" y="9609"/>
                        <a:pt x="137384" y="27763"/>
                        <a:pt x="0" y="93023"/>
                      </a:cubicBezTo>
                      <a:lnTo>
                        <a:pt x="0" y="85099"/>
                      </a:lnTo>
                      <a:close/>
                    </a:path>
                  </a:pathLst>
                </a:custGeom>
                <a:gradFill>
                  <a:gsLst>
                    <a:gs pos="0">
                      <a:srgbClr val="CCCACF"/>
                    </a:gs>
                    <a:gs pos="29000">
                      <a:srgbClr val="D7D6DA"/>
                    </a:gs>
                    <a:gs pos="61000">
                      <a:srgbClr val="F7F7F8"/>
                    </a:gs>
                    <a:gs pos="82000">
                      <a:srgbClr val="C7C6CB"/>
                    </a:gs>
                    <a:gs pos="100000">
                      <a:srgbClr val="B8B5BC"/>
                    </a:gs>
                  </a:gsLst>
                  <a:lin ang="0" scaled="0"/>
                </a:gradFill>
                <a:ln w="7600" cap="flat">
                  <a:noFill/>
                  <a:bevel/>
                </a:ln>
              </p:spPr>
            </p:sp>
            <p:sp>
              <p:nvSpPr>
                <p:cNvPr id="523" name="Freeform 522"/>
                <p:cNvSpPr/>
                <p:nvPr/>
              </p:nvSpPr>
              <p:spPr>
                <a:xfrm>
                  <a:off x="4314093" y="815823"/>
                  <a:ext cx="338490" cy="82279"/>
                </a:xfrm>
                <a:custGeom>
                  <a:avLst/>
                  <a:gdLst/>
                  <a:ahLst/>
                  <a:cxnLst/>
                  <a:rect l="0" t="0" r="0" b="0"/>
                  <a:pathLst>
                    <a:path w="338490" h="82279">
                      <a:moveTo>
                        <a:pt x="951" y="72599"/>
                      </a:moveTo>
                      <a:cubicBezTo>
                        <a:pt x="951" y="72599"/>
                        <a:pt x="128191" y="16435"/>
                        <a:pt x="338490" y="0"/>
                      </a:cubicBezTo>
                      <a:lnTo>
                        <a:pt x="338490" y="9627"/>
                      </a:lnTo>
                      <a:cubicBezTo>
                        <a:pt x="338490" y="9627"/>
                        <a:pt x="108824" y="29483"/>
                        <a:pt x="0" y="82279"/>
                      </a:cubicBezTo>
                      <a:lnTo>
                        <a:pt x="951" y="72599"/>
                      </a:lnTo>
                      <a:close/>
                    </a:path>
                  </a:pathLst>
                </a:custGeom>
                <a:gradFill>
                  <a:gsLst>
                    <a:gs pos="0">
                      <a:srgbClr val="CCCACF"/>
                    </a:gs>
                    <a:gs pos="29000">
                      <a:srgbClr val="D7D6DA"/>
                    </a:gs>
                    <a:gs pos="61000">
                      <a:srgbClr val="F7F7F8"/>
                    </a:gs>
                    <a:gs pos="82000">
                      <a:srgbClr val="C7C6CB"/>
                    </a:gs>
                    <a:gs pos="100000">
                      <a:srgbClr val="B8B5BC"/>
                    </a:gs>
                  </a:gsLst>
                  <a:lin ang="0" scaled="0"/>
                </a:gradFill>
                <a:ln w="7600" cap="flat">
                  <a:noFill/>
                  <a:bevel/>
                </a:ln>
              </p:spPr>
            </p:sp>
            <p:sp>
              <p:nvSpPr>
                <p:cNvPr id="524" name="Freeform 523"/>
                <p:cNvSpPr/>
                <p:nvPr/>
              </p:nvSpPr>
              <p:spPr>
                <a:xfrm>
                  <a:off x="4314093" y="875977"/>
                  <a:ext cx="338490" cy="69780"/>
                </a:xfrm>
                <a:custGeom>
                  <a:avLst/>
                  <a:gdLst/>
                  <a:ahLst/>
                  <a:cxnLst/>
                  <a:rect l="0" t="0" r="0" b="0"/>
                  <a:pathLst>
                    <a:path w="338490" h="69780">
                      <a:moveTo>
                        <a:pt x="0" y="60686"/>
                      </a:moveTo>
                      <a:cubicBezTo>
                        <a:pt x="0" y="60686"/>
                        <a:pt x="167848" y="4503"/>
                        <a:pt x="338490" y="0"/>
                      </a:cubicBezTo>
                      <a:lnTo>
                        <a:pt x="338490" y="9609"/>
                      </a:lnTo>
                      <a:cubicBezTo>
                        <a:pt x="338490" y="9609"/>
                        <a:pt x="135569" y="21523"/>
                        <a:pt x="1844" y="69780"/>
                      </a:cubicBezTo>
                      <a:lnTo>
                        <a:pt x="0" y="60686"/>
                      </a:lnTo>
                      <a:close/>
                    </a:path>
                  </a:pathLst>
                </a:custGeom>
                <a:gradFill>
                  <a:gsLst>
                    <a:gs pos="0">
                      <a:srgbClr val="CCCACF"/>
                    </a:gs>
                    <a:gs pos="29000">
                      <a:srgbClr val="D7D6DA"/>
                    </a:gs>
                    <a:gs pos="61000">
                      <a:srgbClr val="F7F7F8"/>
                    </a:gs>
                    <a:gs pos="82000">
                      <a:srgbClr val="C7C6CB"/>
                    </a:gs>
                    <a:gs pos="100000">
                      <a:srgbClr val="B8B5BC"/>
                    </a:gs>
                  </a:gsLst>
                  <a:lin ang="0" scaled="0"/>
                </a:gradFill>
                <a:ln w="7600" cap="flat">
                  <a:noFill/>
                  <a:bevel/>
                </a:ln>
              </p:spPr>
            </p:sp>
            <p:sp>
              <p:nvSpPr>
                <p:cNvPr id="525" name="Freeform 524"/>
                <p:cNvSpPr/>
                <p:nvPr/>
              </p:nvSpPr>
              <p:spPr>
                <a:xfrm>
                  <a:off x="4314095" y="934376"/>
                  <a:ext cx="340305" cy="57867"/>
                </a:xfrm>
                <a:custGeom>
                  <a:avLst/>
                  <a:gdLst/>
                  <a:ahLst/>
                  <a:cxnLst/>
                  <a:rect l="0" t="0" r="0" b="0"/>
                  <a:pathLst>
                    <a:path w="340305" h="57867">
                      <a:moveTo>
                        <a:pt x="1902" y="51059"/>
                      </a:moveTo>
                      <a:cubicBezTo>
                        <a:pt x="1902" y="51059"/>
                        <a:pt x="131880" y="11346"/>
                        <a:pt x="340305" y="0"/>
                      </a:cubicBezTo>
                      <a:lnTo>
                        <a:pt x="340305" y="9644"/>
                      </a:lnTo>
                      <a:cubicBezTo>
                        <a:pt x="340305" y="9644"/>
                        <a:pt x="86690" y="27799"/>
                        <a:pt x="0" y="57867"/>
                      </a:cubicBezTo>
                      <a:lnTo>
                        <a:pt x="1902" y="51059"/>
                      </a:lnTo>
                      <a:close/>
                    </a:path>
                  </a:pathLst>
                </a:custGeom>
                <a:gradFill>
                  <a:gsLst>
                    <a:gs pos="0">
                      <a:srgbClr val="CCCACF"/>
                    </a:gs>
                    <a:gs pos="29000">
                      <a:srgbClr val="D7D6DA"/>
                    </a:gs>
                    <a:gs pos="61000">
                      <a:srgbClr val="F7F7F8"/>
                    </a:gs>
                    <a:gs pos="82000">
                      <a:srgbClr val="C7C6CB"/>
                    </a:gs>
                    <a:gs pos="100000">
                      <a:srgbClr val="B8B5BC"/>
                    </a:gs>
                  </a:gsLst>
                  <a:lin ang="0" scaled="0"/>
                </a:gradFill>
                <a:ln w="7600" cap="flat">
                  <a:noFill/>
                  <a:bevel/>
                </a:ln>
              </p:spPr>
            </p:sp>
            <p:sp>
              <p:nvSpPr>
                <p:cNvPr id="526" name="Freeform 525"/>
                <p:cNvSpPr/>
                <p:nvPr/>
              </p:nvSpPr>
              <p:spPr>
                <a:xfrm>
                  <a:off x="4314093" y="993947"/>
                  <a:ext cx="343072" cy="47123"/>
                </a:xfrm>
                <a:custGeom>
                  <a:avLst/>
                  <a:gdLst/>
                  <a:ahLst/>
                  <a:cxnLst/>
                  <a:rect l="0" t="0" r="0" b="0"/>
                  <a:pathLst>
                    <a:path w="343072" h="47123">
                      <a:moveTo>
                        <a:pt x="0" y="39145"/>
                      </a:moveTo>
                      <a:cubicBezTo>
                        <a:pt x="0" y="39145"/>
                        <a:pt x="134647" y="7375"/>
                        <a:pt x="343072" y="0"/>
                      </a:cubicBezTo>
                      <a:lnTo>
                        <a:pt x="343072" y="10779"/>
                      </a:lnTo>
                      <a:cubicBezTo>
                        <a:pt x="343072" y="10779"/>
                        <a:pt x="103291" y="22126"/>
                        <a:pt x="0" y="47123"/>
                      </a:cubicBezTo>
                      <a:cubicBezTo>
                        <a:pt x="0" y="47123"/>
                        <a:pt x="0" y="39145"/>
                        <a:pt x="0" y="39145"/>
                      </a:cubicBezTo>
                      <a:close/>
                    </a:path>
                  </a:pathLst>
                </a:custGeom>
                <a:gradFill>
                  <a:gsLst>
                    <a:gs pos="0">
                      <a:srgbClr val="CCCACF"/>
                    </a:gs>
                    <a:gs pos="29000">
                      <a:srgbClr val="D7D6DA"/>
                    </a:gs>
                    <a:gs pos="61000">
                      <a:srgbClr val="F7F7F8"/>
                    </a:gs>
                    <a:gs pos="82000">
                      <a:srgbClr val="C7C6CB"/>
                    </a:gs>
                    <a:gs pos="100000">
                      <a:srgbClr val="B8B5BC"/>
                    </a:gs>
                  </a:gsLst>
                  <a:lin ang="0" scaled="0"/>
                </a:gradFill>
                <a:ln w="7600" cap="flat">
                  <a:noFill/>
                  <a:bevel/>
                </a:ln>
              </p:spPr>
            </p:sp>
            <p:sp>
              <p:nvSpPr>
                <p:cNvPr id="527" name="Freeform 526"/>
                <p:cNvSpPr/>
                <p:nvPr/>
              </p:nvSpPr>
              <p:spPr>
                <a:xfrm>
                  <a:off x="4313229" y="1055217"/>
                  <a:ext cx="342122" cy="35209"/>
                </a:xfrm>
                <a:custGeom>
                  <a:avLst/>
                  <a:gdLst/>
                  <a:ahLst/>
                  <a:cxnLst/>
                  <a:rect l="0" t="0" r="0" b="0"/>
                  <a:pathLst>
                    <a:path w="342122" h="35209">
                      <a:moveTo>
                        <a:pt x="865" y="35174"/>
                      </a:moveTo>
                      <a:cubicBezTo>
                        <a:pt x="865" y="35174"/>
                        <a:pt x="192690" y="10797"/>
                        <a:pt x="342122" y="10797"/>
                      </a:cubicBezTo>
                      <a:lnTo>
                        <a:pt x="342122" y="0"/>
                      </a:lnTo>
                      <a:cubicBezTo>
                        <a:pt x="342122" y="0"/>
                        <a:pt x="87555" y="7942"/>
                        <a:pt x="0" y="27231"/>
                      </a:cubicBezTo>
                      <a:lnTo>
                        <a:pt x="865" y="35174"/>
                      </a:lnTo>
                      <a:close/>
                    </a:path>
                  </a:pathLst>
                </a:custGeom>
                <a:gradFill>
                  <a:gsLst>
                    <a:gs pos="0">
                      <a:srgbClr val="CCCACF"/>
                    </a:gs>
                    <a:gs pos="29000">
                      <a:srgbClr val="D7D6DA"/>
                    </a:gs>
                    <a:gs pos="61000">
                      <a:srgbClr val="F7F7F8"/>
                    </a:gs>
                    <a:gs pos="82000">
                      <a:srgbClr val="C7C6CB"/>
                    </a:gs>
                    <a:gs pos="100000">
                      <a:srgbClr val="B8B5BC"/>
                    </a:gs>
                  </a:gsLst>
                  <a:lin ang="0" scaled="0"/>
                </a:gradFill>
                <a:ln w="7600" cap="flat">
                  <a:noFill/>
                  <a:bevel/>
                </a:ln>
              </p:spPr>
            </p:sp>
          </p:grpSp>
          <p:sp>
            <p:nvSpPr>
              <p:cNvPr id="499" name="Freeform 498"/>
              <p:cNvSpPr/>
              <p:nvPr/>
            </p:nvSpPr>
            <p:spPr>
              <a:xfrm>
                <a:off x="4217204" y="1162121"/>
                <a:ext cx="454167" cy="250264"/>
              </a:xfrm>
              <a:custGeom>
                <a:avLst/>
                <a:gdLst/>
                <a:ahLst/>
                <a:cxnLst/>
                <a:rect l="0" t="0" r="0" b="0"/>
                <a:pathLst>
                  <a:path w="454167" h="250264">
                    <a:moveTo>
                      <a:pt x="454167" y="16972"/>
                    </a:moveTo>
                    <a:lnTo>
                      <a:pt x="0" y="0"/>
                    </a:lnTo>
                    <a:lnTo>
                      <a:pt x="0" y="220479"/>
                    </a:lnTo>
                    <a:lnTo>
                      <a:pt x="454167" y="250264"/>
                    </a:lnTo>
                    <a:lnTo>
                      <a:pt x="454167" y="16972"/>
                    </a:lnTo>
                    <a:close/>
                  </a:path>
                </a:pathLst>
              </a:custGeom>
              <a:gradFill>
                <a:gsLst>
                  <a:gs pos="0">
                    <a:srgbClr val="BCBAC0"/>
                  </a:gs>
                  <a:gs pos="22000">
                    <a:srgbClr val="CCCACF"/>
                  </a:gs>
                  <a:gs pos="49000">
                    <a:srgbClr val="F4F4F5"/>
                  </a:gs>
                  <a:gs pos="77000">
                    <a:srgbClr val="DEDDE0"/>
                  </a:gs>
                  <a:gs pos="94000">
                    <a:srgbClr val="C1BFC4"/>
                  </a:gs>
                </a:gsLst>
                <a:lin ang="0" scaled="0"/>
              </a:gradFill>
              <a:ln w="7600" cap="flat">
                <a:noFill/>
                <a:bevel/>
              </a:ln>
            </p:spPr>
          </p:sp>
          <p:sp>
            <p:nvSpPr>
              <p:cNvPr id="500" name="Freeform 499"/>
              <p:cNvSpPr/>
              <p:nvPr/>
            </p:nvSpPr>
            <p:spPr>
              <a:xfrm>
                <a:off x="4217202" y="1158947"/>
                <a:ext cx="1398400" cy="21355"/>
              </a:xfrm>
              <a:custGeom>
                <a:avLst/>
                <a:gdLst/>
                <a:ahLst/>
                <a:cxnLst/>
                <a:rect l="0" t="0" r="0" b="0"/>
                <a:pathLst>
                  <a:path w="1398400" h="21355">
                    <a:moveTo>
                      <a:pt x="0" y="3176"/>
                    </a:moveTo>
                    <a:lnTo>
                      <a:pt x="454168" y="20800"/>
                    </a:lnTo>
                    <a:lnTo>
                      <a:pt x="521793" y="15157"/>
                    </a:lnTo>
                    <a:lnTo>
                      <a:pt x="862623" y="16363"/>
                    </a:lnTo>
                    <a:lnTo>
                      <a:pt x="931144" y="21355"/>
                    </a:lnTo>
                    <a:lnTo>
                      <a:pt x="1398400" y="7668"/>
                    </a:lnTo>
                    <a:lnTo>
                      <a:pt x="1368448" y="4991"/>
                    </a:lnTo>
                    <a:lnTo>
                      <a:pt x="931600" y="16917"/>
                    </a:lnTo>
                    <a:lnTo>
                      <a:pt x="863071" y="11093"/>
                    </a:lnTo>
                    <a:lnTo>
                      <a:pt x="521792" y="10537"/>
                    </a:lnTo>
                    <a:lnTo>
                      <a:pt x="454168" y="15807"/>
                    </a:lnTo>
                    <a:lnTo>
                      <a:pt x="29936" y="0"/>
                    </a:lnTo>
                    <a:lnTo>
                      <a:pt x="0" y="3176"/>
                    </a:lnTo>
                    <a:close/>
                  </a:path>
                </a:pathLst>
              </a:custGeom>
              <a:solidFill>
                <a:srgbClr val="E9E9EB"/>
              </a:solidFill>
              <a:ln w="7600" cap="flat">
                <a:noFill/>
                <a:bevel/>
              </a:ln>
            </p:spPr>
          </p:sp>
          <p:sp>
            <p:nvSpPr>
              <p:cNvPr id="501" name="Freeform 500"/>
              <p:cNvSpPr/>
              <p:nvPr/>
            </p:nvSpPr>
            <p:spPr>
              <a:xfrm flipH="1">
                <a:off x="4500862" y="1196012"/>
                <a:ext cx="136602" cy="190249"/>
              </a:xfrm>
              <a:custGeom>
                <a:avLst/>
                <a:gdLst/>
                <a:ahLst/>
                <a:cxnLst/>
                <a:rect l="0" t="0" r="0" b="0"/>
                <a:pathLst>
                  <a:path w="136602" h="190249">
                    <a:moveTo>
                      <a:pt x="0" y="5547"/>
                    </a:moveTo>
                    <a:lnTo>
                      <a:pt x="135160" y="0"/>
                    </a:lnTo>
                    <a:lnTo>
                      <a:pt x="136602" y="181376"/>
                    </a:lnTo>
                    <a:lnTo>
                      <a:pt x="0" y="190249"/>
                    </a:lnTo>
                    <a:lnTo>
                      <a:pt x="0" y="5547"/>
                    </a:lnTo>
                    <a:close/>
                  </a:path>
                </a:pathLst>
              </a:custGeom>
              <a:solidFill>
                <a:srgbClr val="2E5A81"/>
              </a:solidFill>
              <a:ln w="7600" cap="flat">
                <a:noFill/>
                <a:bevel/>
              </a:ln>
            </p:spPr>
          </p:sp>
          <p:sp>
            <p:nvSpPr>
              <p:cNvPr id="502" name="Freeform 501"/>
              <p:cNvSpPr/>
              <p:nvPr/>
            </p:nvSpPr>
            <p:spPr>
              <a:xfrm flipH="1">
                <a:off x="4364801" y="1190184"/>
                <a:ext cx="108200" cy="185535"/>
              </a:xfrm>
              <a:custGeom>
                <a:avLst/>
                <a:gdLst/>
                <a:ahLst/>
                <a:cxnLst/>
                <a:rect l="0" t="0" r="0" b="0"/>
                <a:pathLst>
                  <a:path w="108200" h="185535">
                    <a:moveTo>
                      <a:pt x="0" y="4160"/>
                    </a:moveTo>
                    <a:lnTo>
                      <a:pt x="108064" y="0"/>
                    </a:lnTo>
                    <a:lnTo>
                      <a:pt x="108200" y="178879"/>
                    </a:lnTo>
                    <a:lnTo>
                      <a:pt x="541" y="185535"/>
                    </a:lnTo>
                    <a:lnTo>
                      <a:pt x="0" y="4160"/>
                    </a:lnTo>
                    <a:close/>
                  </a:path>
                </a:pathLst>
              </a:custGeom>
              <a:solidFill>
                <a:srgbClr val="2E5A81"/>
              </a:solidFill>
              <a:ln w="7600" cap="flat">
                <a:noFill/>
                <a:bevel/>
              </a:ln>
            </p:spPr>
          </p:sp>
          <p:sp>
            <p:nvSpPr>
              <p:cNvPr id="503" name="Freeform 502"/>
              <p:cNvSpPr/>
              <p:nvPr/>
            </p:nvSpPr>
            <p:spPr>
              <a:xfrm flipH="1">
                <a:off x="4242993" y="1184087"/>
                <a:ext cx="92512" cy="182484"/>
              </a:xfrm>
              <a:custGeom>
                <a:avLst/>
                <a:gdLst/>
                <a:ahLst/>
                <a:cxnLst/>
                <a:rect l="0" t="0" r="0" b="0"/>
                <a:pathLst>
                  <a:path w="92512" h="182484">
                    <a:moveTo>
                      <a:pt x="0" y="4715"/>
                    </a:moveTo>
                    <a:lnTo>
                      <a:pt x="91970" y="0"/>
                    </a:lnTo>
                    <a:lnTo>
                      <a:pt x="92512" y="177215"/>
                    </a:lnTo>
                    <a:lnTo>
                      <a:pt x="451" y="182484"/>
                    </a:lnTo>
                    <a:lnTo>
                      <a:pt x="0" y="4715"/>
                    </a:lnTo>
                    <a:close/>
                  </a:path>
                </a:pathLst>
              </a:custGeom>
              <a:solidFill>
                <a:srgbClr val="2E5A81"/>
              </a:solidFill>
              <a:ln w="7600" cap="flat">
                <a:noFill/>
                <a:bevel/>
              </a:ln>
            </p:spPr>
          </p:sp>
          <p:sp>
            <p:nvSpPr>
              <p:cNvPr id="504" name="Freeform 503"/>
              <p:cNvSpPr/>
              <p:nvPr/>
            </p:nvSpPr>
            <p:spPr>
              <a:xfrm flipH="1">
                <a:off x="4249950" y="1189802"/>
                <a:ext cx="79231" cy="171054"/>
              </a:xfrm>
              <a:custGeom>
                <a:avLst/>
                <a:gdLst/>
                <a:ahLst/>
                <a:cxnLst/>
                <a:rect l="0" t="0" r="0" b="0"/>
                <a:pathLst>
                  <a:path w="79231" h="171054">
                    <a:moveTo>
                      <a:pt x="0" y="3379"/>
                    </a:moveTo>
                    <a:lnTo>
                      <a:pt x="78770" y="0"/>
                    </a:lnTo>
                    <a:lnTo>
                      <a:pt x="79231" y="166115"/>
                    </a:lnTo>
                    <a:lnTo>
                      <a:pt x="1016" y="171054"/>
                    </a:lnTo>
                    <a:lnTo>
                      <a:pt x="0" y="3379"/>
                    </a:lnTo>
                    <a:close/>
                  </a:path>
                </a:pathLst>
              </a:custGeom>
              <a:gradFill>
                <a:gsLst>
                  <a:gs pos="0">
                    <a:srgbClr val="5483AD"/>
                  </a:gs>
                  <a:gs pos="100000">
                    <a:srgbClr val="356591"/>
                  </a:gs>
                </a:gsLst>
                <a:lin ang="0" scaled="0"/>
              </a:gradFill>
              <a:ln w="7600" cap="flat">
                <a:noFill/>
                <a:bevel/>
              </a:ln>
            </p:spPr>
          </p:sp>
          <p:sp>
            <p:nvSpPr>
              <p:cNvPr id="505" name="Freeform 504"/>
              <p:cNvSpPr/>
              <p:nvPr/>
            </p:nvSpPr>
            <p:spPr>
              <a:xfrm flipH="1">
                <a:off x="4371809" y="1194825"/>
                <a:ext cx="94767" cy="174656"/>
              </a:xfrm>
              <a:custGeom>
                <a:avLst/>
                <a:gdLst/>
                <a:ahLst/>
                <a:cxnLst/>
                <a:rect l="0" t="0" r="0" b="0"/>
                <a:pathLst>
                  <a:path w="94767" h="174656">
                    <a:moveTo>
                      <a:pt x="0" y="3746"/>
                    </a:moveTo>
                    <a:lnTo>
                      <a:pt x="94767" y="0"/>
                    </a:lnTo>
                    <a:lnTo>
                      <a:pt x="93625" y="169272"/>
                    </a:lnTo>
                    <a:lnTo>
                      <a:pt x="381" y="174656"/>
                    </a:lnTo>
                    <a:lnTo>
                      <a:pt x="0" y="3746"/>
                    </a:lnTo>
                    <a:close/>
                  </a:path>
                </a:pathLst>
              </a:custGeom>
              <a:gradFill>
                <a:gsLst>
                  <a:gs pos="0">
                    <a:srgbClr val="5483AD"/>
                  </a:gs>
                  <a:gs pos="100000">
                    <a:srgbClr val="356591"/>
                  </a:gs>
                </a:gsLst>
                <a:lin ang="0" scaled="0"/>
              </a:gradFill>
              <a:ln w="7600" cap="flat">
                <a:noFill/>
                <a:bevel/>
              </a:ln>
            </p:spPr>
          </p:sp>
          <p:sp>
            <p:nvSpPr>
              <p:cNvPr id="506" name="Freeform 505"/>
              <p:cNvSpPr/>
              <p:nvPr/>
            </p:nvSpPr>
            <p:spPr>
              <a:xfrm flipH="1">
                <a:off x="4508155" y="1201381"/>
                <a:ext cx="122169" cy="178402"/>
              </a:xfrm>
              <a:custGeom>
                <a:avLst/>
                <a:gdLst/>
                <a:ahLst/>
                <a:cxnLst/>
                <a:rect l="0" t="0" r="0" b="0"/>
                <a:pathLst>
                  <a:path w="122169" h="178402">
                    <a:moveTo>
                      <a:pt x="0" y="5151"/>
                    </a:moveTo>
                    <a:lnTo>
                      <a:pt x="122169" y="0"/>
                    </a:lnTo>
                    <a:lnTo>
                      <a:pt x="122169" y="170675"/>
                    </a:lnTo>
                    <a:lnTo>
                      <a:pt x="0" y="178402"/>
                    </a:lnTo>
                    <a:lnTo>
                      <a:pt x="0" y="5151"/>
                    </a:lnTo>
                    <a:close/>
                  </a:path>
                </a:pathLst>
              </a:custGeom>
              <a:gradFill>
                <a:gsLst>
                  <a:gs pos="0">
                    <a:srgbClr val="5483AD"/>
                  </a:gs>
                  <a:gs pos="100000">
                    <a:srgbClr val="356591"/>
                  </a:gs>
                </a:gsLst>
                <a:lin ang="0" scaled="0"/>
              </a:gradFill>
              <a:ln w="7600" cap="flat">
                <a:noFill/>
                <a:bevel/>
              </a:ln>
            </p:spPr>
          </p:sp>
          <p:sp>
            <p:nvSpPr>
              <p:cNvPr id="507" name="Text 395"/>
              <p:cNvSpPr txBox="1"/>
              <p:nvPr/>
            </p:nvSpPr>
            <p:spPr>
              <a:xfrm>
                <a:off x="4080402" y="1427587"/>
                <a:ext cx="1672000" cy="152000"/>
              </a:xfrm>
              <a:prstGeom prst="rect">
                <a:avLst/>
              </a:prstGeom>
              <a:noFill/>
            </p:spPr>
            <p:txBody>
              <a:bodyPr wrap="square" lIns="28000" tIns="18000" rIns="28000" bIns="18000" rtlCol="0" anchor="ctr"/>
              <a:lstStyle/>
              <a:p>
                <a:pPr algn="ctr"/>
                <a:r>
                  <a:rPr sz="760" b="1">
                    <a:solidFill>
                      <a:srgbClr val="303030"/>
                    </a:solidFill>
                    <a:latin typeface="Arial"/>
                  </a:rPr>
                  <a:t>KNOWLEDGE SHARING  CENTER</a:t>
                </a:r>
              </a:p>
            </p:txBody>
          </p:sp>
        </p:grpSp>
        <p:sp>
          <p:nvSpPr>
            <p:cNvPr id="10" name="Arc Rectangle"/>
            <p:cNvSpPr/>
            <p:nvPr/>
          </p:nvSpPr>
          <p:spPr>
            <a:xfrm>
              <a:off x="6649202" y="439588"/>
              <a:ext cx="1824000" cy="334400"/>
            </a:xfrm>
            <a:custGeom>
              <a:avLst/>
              <a:gdLst>
                <a:gd name="connsiteX0" fmla="*/ 912000 w 1824000"/>
                <a:gd name="connsiteY0" fmla="*/ 167200 h 334400"/>
                <a:gd name="connsiteX1" fmla="*/ 0 w 1824000"/>
                <a:gd name="connsiteY1" fmla="*/ 167200 h 334400"/>
                <a:gd name="connsiteX2" fmla="*/ 912000 w 1824000"/>
                <a:gd name="connsiteY2" fmla="*/ 0 h 334400"/>
                <a:gd name="connsiteX3" fmla="*/ 1824000 w 1824000"/>
                <a:gd name="connsiteY3" fmla="*/ 167200 h 334400"/>
                <a:gd name="connsiteX4" fmla="*/ 912000 w 1824000"/>
                <a:gd name="connsiteY4" fmla="*/ 334400 h 334400"/>
                <a:gd name="rtl" fmla="*/ 30400 w 1824000"/>
                <a:gd name="rtt" fmla="*/ 30400 h 334400"/>
                <a:gd name="rtr" fmla="*/ 1793600 w 1824000"/>
                <a:gd name="rtb" fmla="*/ 304000 h 334400"/>
              </a:gdLst>
              <a:ahLst/>
              <a:cxnLst>
                <a:cxn ang="0">
                  <a:pos x="connsiteX0" y="connsiteY0"/>
                </a:cxn>
                <a:cxn ang="0">
                  <a:pos x="connsiteX1" y="connsiteY1"/>
                </a:cxn>
                <a:cxn ang="0">
                  <a:pos x="connsiteX2" y="connsiteY2"/>
                </a:cxn>
                <a:cxn ang="0">
                  <a:pos x="connsiteX3" y="connsiteY3"/>
                </a:cxn>
                <a:cxn ang="0">
                  <a:pos x="connsiteX4" y="connsiteY4"/>
                </a:cxn>
              </a:cxnLst>
              <a:rect l="rtl" t="rtt" r="rtr" b="rtb"/>
              <a:pathLst>
                <a:path w="1824000" h="334400">
                  <a:moveTo>
                    <a:pt x="167200" y="334400"/>
                  </a:moveTo>
                  <a:lnTo>
                    <a:pt x="1656800" y="334400"/>
                  </a:lnTo>
                  <a:cubicBezTo>
                    <a:pt x="1749148" y="334400"/>
                    <a:pt x="1824000" y="259545"/>
                    <a:pt x="1824000" y="167200"/>
                  </a:cubicBezTo>
                  <a:cubicBezTo>
                    <a:pt x="1824000" y="74855"/>
                    <a:pt x="1749148" y="0"/>
                    <a:pt x="1656800" y="0"/>
                  </a:cubicBezTo>
                  <a:lnTo>
                    <a:pt x="167200" y="0"/>
                  </a:lnTo>
                  <a:cubicBezTo>
                    <a:pt x="74855" y="0"/>
                    <a:pt x="0" y="74855"/>
                    <a:pt x="0" y="167200"/>
                  </a:cubicBezTo>
                  <a:cubicBezTo>
                    <a:pt x="0" y="259545"/>
                    <a:pt x="74855" y="334400"/>
                    <a:pt x="167200" y="334400"/>
                  </a:cubicBezTo>
                  <a:close/>
                </a:path>
              </a:pathLst>
            </a:custGeom>
            <a:gradFill>
              <a:gsLst>
                <a:gs pos="0">
                  <a:srgbClr val="4FBB7F"/>
                </a:gs>
                <a:gs pos="100000">
                  <a:srgbClr val="38AB6C"/>
                </a:gs>
              </a:gsLst>
              <a:lin ang="5400000" scaled="0"/>
            </a:gradFill>
            <a:ln w="7600" cap="flat">
              <a:solidFill>
                <a:srgbClr val="308F5A"/>
              </a:solidFill>
              <a:bevel/>
            </a:ln>
            <a:effectLst>
              <a:outerShdw dist="21496" dir="2700000" algn="tl">
                <a:srgbClr val="000000">
                  <a:alpha val="20000"/>
                </a:srgbClr>
              </a:outerShdw>
            </a:effectLst>
          </p:spPr>
          <p:txBody>
            <a:bodyPr wrap="square" lIns="28000" tIns="18000" rIns="28000" bIns="18000" rtlCol="0" anchor="ctr"/>
            <a:lstStyle/>
            <a:p>
              <a:pPr algn="ctr"/>
              <a:r>
                <a:rPr sz="760" b="1" dirty="0">
                  <a:solidFill>
                    <a:srgbClr val="1A3F6D"/>
                  </a:solidFill>
                  <a:latin typeface="Arial"/>
                </a:rPr>
                <a:t>Leadership-level Acquisition Courses</a:t>
              </a:r>
            </a:p>
          </p:txBody>
        </p:sp>
        <p:sp>
          <p:nvSpPr>
            <p:cNvPr id="11" name="Arc Rectangle"/>
            <p:cNvSpPr/>
            <p:nvPr/>
          </p:nvSpPr>
          <p:spPr>
            <a:xfrm>
              <a:off x="6314802" y="895588"/>
              <a:ext cx="1824000" cy="334400"/>
            </a:xfrm>
            <a:custGeom>
              <a:avLst/>
              <a:gdLst>
                <a:gd name="connsiteX0" fmla="*/ 912000 w 1824000"/>
                <a:gd name="connsiteY0" fmla="*/ 167200 h 334400"/>
                <a:gd name="connsiteX1" fmla="*/ 0 w 1824000"/>
                <a:gd name="connsiteY1" fmla="*/ 167200 h 334400"/>
                <a:gd name="connsiteX2" fmla="*/ 912000 w 1824000"/>
                <a:gd name="connsiteY2" fmla="*/ 0 h 334400"/>
                <a:gd name="connsiteX3" fmla="*/ 1824000 w 1824000"/>
                <a:gd name="connsiteY3" fmla="*/ 167200 h 334400"/>
                <a:gd name="connsiteX4" fmla="*/ 912000 w 1824000"/>
                <a:gd name="connsiteY4" fmla="*/ 334400 h 334400"/>
                <a:gd name="rtl" fmla="*/ 30400 w 1824000"/>
                <a:gd name="rtt" fmla="*/ 30400 h 334400"/>
                <a:gd name="rtr" fmla="*/ 1793600 w 1824000"/>
                <a:gd name="rtb" fmla="*/ 304000 h 334400"/>
              </a:gdLst>
              <a:ahLst/>
              <a:cxnLst>
                <a:cxn ang="0">
                  <a:pos x="connsiteX0" y="connsiteY0"/>
                </a:cxn>
                <a:cxn ang="0">
                  <a:pos x="connsiteX1" y="connsiteY1"/>
                </a:cxn>
                <a:cxn ang="0">
                  <a:pos x="connsiteX2" y="connsiteY2"/>
                </a:cxn>
                <a:cxn ang="0">
                  <a:pos x="connsiteX3" y="connsiteY3"/>
                </a:cxn>
                <a:cxn ang="0">
                  <a:pos x="connsiteX4" y="connsiteY4"/>
                </a:cxn>
              </a:cxnLst>
              <a:rect l="rtl" t="rtt" r="rtr" b="rtb"/>
              <a:pathLst>
                <a:path w="1824000" h="334400">
                  <a:moveTo>
                    <a:pt x="167200" y="334400"/>
                  </a:moveTo>
                  <a:lnTo>
                    <a:pt x="1656800" y="334400"/>
                  </a:lnTo>
                  <a:cubicBezTo>
                    <a:pt x="1749148" y="334400"/>
                    <a:pt x="1824000" y="259545"/>
                    <a:pt x="1824000" y="167200"/>
                  </a:cubicBezTo>
                  <a:cubicBezTo>
                    <a:pt x="1824000" y="74855"/>
                    <a:pt x="1749148" y="0"/>
                    <a:pt x="1656800" y="0"/>
                  </a:cubicBezTo>
                  <a:lnTo>
                    <a:pt x="167200" y="0"/>
                  </a:lnTo>
                  <a:cubicBezTo>
                    <a:pt x="74855" y="0"/>
                    <a:pt x="0" y="74855"/>
                    <a:pt x="0" y="167200"/>
                  </a:cubicBezTo>
                  <a:cubicBezTo>
                    <a:pt x="0" y="259545"/>
                    <a:pt x="74855" y="334400"/>
                    <a:pt x="167200" y="334400"/>
                  </a:cubicBezTo>
                  <a:close/>
                </a:path>
              </a:pathLst>
            </a:custGeom>
            <a:gradFill>
              <a:gsLst>
                <a:gs pos="0">
                  <a:srgbClr val="4FBB7F"/>
                </a:gs>
                <a:gs pos="100000">
                  <a:srgbClr val="38AB6C"/>
                </a:gs>
              </a:gsLst>
              <a:lin ang="5400000" scaled="0"/>
            </a:gradFill>
            <a:ln w="7600" cap="flat">
              <a:solidFill>
                <a:srgbClr val="308F5A"/>
              </a:solidFill>
              <a:bevel/>
            </a:ln>
            <a:effectLst>
              <a:outerShdw dist="21496" dir="2700000" algn="tl">
                <a:srgbClr val="000000">
                  <a:alpha val="20000"/>
                </a:srgbClr>
              </a:outerShdw>
            </a:effectLst>
          </p:spPr>
          <p:txBody>
            <a:bodyPr wrap="square" lIns="28000" tIns="18000" rIns="28000" bIns="18000" rtlCol="0" anchor="ctr"/>
            <a:lstStyle/>
            <a:p>
              <a:pPr algn="ctr"/>
              <a:r>
                <a:rPr sz="760" b="1" dirty="0">
                  <a:solidFill>
                    <a:srgbClr val="1A3F6D"/>
                  </a:solidFill>
                  <a:latin typeface="Arial"/>
                </a:rPr>
                <a:t>Requirements Management Training</a:t>
              </a:r>
            </a:p>
          </p:txBody>
        </p:sp>
        <p:sp>
          <p:nvSpPr>
            <p:cNvPr id="12" name="Arc Rectangle"/>
            <p:cNvSpPr/>
            <p:nvPr/>
          </p:nvSpPr>
          <p:spPr>
            <a:xfrm>
              <a:off x="5980402" y="1351587"/>
              <a:ext cx="1824000" cy="334400"/>
            </a:xfrm>
            <a:custGeom>
              <a:avLst/>
              <a:gdLst>
                <a:gd name="connsiteX0" fmla="*/ 912000 w 1824000"/>
                <a:gd name="connsiteY0" fmla="*/ 167200 h 334400"/>
                <a:gd name="connsiteX1" fmla="*/ 0 w 1824000"/>
                <a:gd name="connsiteY1" fmla="*/ 167200 h 334400"/>
                <a:gd name="connsiteX2" fmla="*/ 912000 w 1824000"/>
                <a:gd name="connsiteY2" fmla="*/ 0 h 334400"/>
                <a:gd name="connsiteX3" fmla="*/ 1824000 w 1824000"/>
                <a:gd name="connsiteY3" fmla="*/ 167200 h 334400"/>
                <a:gd name="connsiteX4" fmla="*/ 912000 w 1824000"/>
                <a:gd name="connsiteY4" fmla="*/ 334400 h 334400"/>
                <a:gd name="rtl" fmla="*/ 30400 w 1824000"/>
                <a:gd name="rtt" fmla="*/ 30400 h 334400"/>
                <a:gd name="rtr" fmla="*/ 1793600 w 1824000"/>
                <a:gd name="rtb" fmla="*/ 304000 h 334400"/>
              </a:gdLst>
              <a:ahLst/>
              <a:cxnLst>
                <a:cxn ang="0">
                  <a:pos x="connsiteX0" y="connsiteY0"/>
                </a:cxn>
                <a:cxn ang="0">
                  <a:pos x="connsiteX1" y="connsiteY1"/>
                </a:cxn>
                <a:cxn ang="0">
                  <a:pos x="connsiteX2" y="connsiteY2"/>
                </a:cxn>
                <a:cxn ang="0">
                  <a:pos x="connsiteX3" y="connsiteY3"/>
                </a:cxn>
                <a:cxn ang="0">
                  <a:pos x="connsiteX4" y="connsiteY4"/>
                </a:cxn>
              </a:cxnLst>
              <a:rect l="rtl" t="rtt" r="rtr" b="rtb"/>
              <a:pathLst>
                <a:path w="1824000" h="334400">
                  <a:moveTo>
                    <a:pt x="167200" y="334400"/>
                  </a:moveTo>
                  <a:lnTo>
                    <a:pt x="1656800" y="334400"/>
                  </a:lnTo>
                  <a:cubicBezTo>
                    <a:pt x="1749148" y="334400"/>
                    <a:pt x="1824000" y="259545"/>
                    <a:pt x="1824000" y="167200"/>
                  </a:cubicBezTo>
                  <a:cubicBezTo>
                    <a:pt x="1824000" y="74855"/>
                    <a:pt x="1749148" y="0"/>
                    <a:pt x="1656800" y="0"/>
                  </a:cubicBezTo>
                  <a:lnTo>
                    <a:pt x="167200" y="0"/>
                  </a:lnTo>
                  <a:cubicBezTo>
                    <a:pt x="74855" y="0"/>
                    <a:pt x="0" y="74855"/>
                    <a:pt x="0" y="167200"/>
                  </a:cubicBezTo>
                  <a:cubicBezTo>
                    <a:pt x="0" y="259545"/>
                    <a:pt x="74855" y="334400"/>
                    <a:pt x="167200" y="334400"/>
                  </a:cubicBezTo>
                  <a:close/>
                </a:path>
              </a:pathLst>
            </a:custGeom>
            <a:gradFill>
              <a:gsLst>
                <a:gs pos="0">
                  <a:srgbClr val="4FBB7F"/>
                </a:gs>
                <a:gs pos="100000">
                  <a:srgbClr val="38AB6C"/>
                </a:gs>
              </a:gsLst>
              <a:lin ang="5400000" scaled="0"/>
            </a:gradFill>
            <a:ln w="7600" cap="flat">
              <a:solidFill>
                <a:srgbClr val="308F5A"/>
              </a:solidFill>
              <a:bevel/>
            </a:ln>
            <a:effectLst>
              <a:outerShdw dist="21496" dir="2700000" algn="tl">
                <a:srgbClr val="000000">
                  <a:alpha val="20000"/>
                </a:srgbClr>
              </a:outerShdw>
            </a:effectLst>
          </p:spPr>
          <p:txBody>
            <a:bodyPr wrap="square" lIns="28000" tIns="18000" rIns="28000" bIns="18000" rtlCol="0" anchor="ctr"/>
            <a:lstStyle/>
            <a:p>
              <a:pPr algn="ctr"/>
              <a:r>
                <a:rPr sz="760" b="1" dirty="0">
                  <a:solidFill>
                    <a:srgbClr val="1A3F6D"/>
                  </a:solidFill>
                  <a:latin typeface="Arial"/>
                </a:rPr>
                <a:t>Leadership-level Acquisition Courses</a:t>
              </a:r>
            </a:p>
          </p:txBody>
        </p:sp>
        <p:sp>
          <p:nvSpPr>
            <p:cNvPr id="13" name="Arc Rectangle"/>
            <p:cNvSpPr/>
            <p:nvPr/>
          </p:nvSpPr>
          <p:spPr>
            <a:xfrm>
              <a:off x="1724402" y="439588"/>
              <a:ext cx="1824000" cy="334400"/>
            </a:xfrm>
            <a:custGeom>
              <a:avLst/>
              <a:gdLst>
                <a:gd name="connsiteX0" fmla="*/ 912000 w 1824000"/>
                <a:gd name="connsiteY0" fmla="*/ 167200 h 334400"/>
                <a:gd name="connsiteX1" fmla="*/ 0 w 1824000"/>
                <a:gd name="connsiteY1" fmla="*/ 167200 h 334400"/>
                <a:gd name="connsiteX2" fmla="*/ 912000 w 1824000"/>
                <a:gd name="connsiteY2" fmla="*/ 0 h 334400"/>
                <a:gd name="connsiteX3" fmla="*/ 1824000 w 1824000"/>
                <a:gd name="connsiteY3" fmla="*/ 167200 h 334400"/>
                <a:gd name="connsiteX4" fmla="*/ 912000 w 1824000"/>
                <a:gd name="connsiteY4" fmla="*/ 334400 h 334400"/>
                <a:gd name="rtl" fmla="*/ 30400 w 1824000"/>
                <a:gd name="rtt" fmla="*/ 30400 h 334400"/>
                <a:gd name="rtr" fmla="*/ 1793600 w 1824000"/>
                <a:gd name="rtb" fmla="*/ 304000 h 334400"/>
              </a:gdLst>
              <a:ahLst/>
              <a:cxnLst>
                <a:cxn ang="0">
                  <a:pos x="connsiteX0" y="connsiteY0"/>
                </a:cxn>
                <a:cxn ang="0">
                  <a:pos x="connsiteX1" y="connsiteY1"/>
                </a:cxn>
                <a:cxn ang="0">
                  <a:pos x="connsiteX2" y="connsiteY2"/>
                </a:cxn>
                <a:cxn ang="0">
                  <a:pos x="connsiteX3" y="connsiteY3"/>
                </a:cxn>
                <a:cxn ang="0">
                  <a:pos x="connsiteX4" y="connsiteY4"/>
                </a:cxn>
              </a:cxnLst>
              <a:rect l="rtl" t="rtt" r="rtr" b="rtb"/>
              <a:pathLst>
                <a:path w="1824000" h="334400">
                  <a:moveTo>
                    <a:pt x="167200" y="334400"/>
                  </a:moveTo>
                  <a:lnTo>
                    <a:pt x="1656800" y="334400"/>
                  </a:lnTo>
                  <a:cubicBezTo>
                    <a:pt x="1749148" y="334400"/>
                    <a:pt x="1824000" y="259545"/>
                    <a:pt x="1824000" y="167200"/>
                  </a:cubicBezTo>
                  <a:cubicBezTo>
                    <a:pt x="1824000" y="74855"/>
                    <a:pt x="1749148" y="0"/>
                    <a:pt x="1656800" y="0"/>
                  </a:cubicBezTo>
                  <a:lnTo>
                    <a:pt x="167200" y="0"/>
                  </a:lnTo>
                  <a:cubicBezTo>
                    <a:pt x="74855" y="0"/>
                    <a:pt x="0" y="74855"/>
                    <a:pt x="0" y="167200"/>
                  </a:cubicBezTo>
                  <a:cubicBezTo>
                    <a:pt x="0" y="259545"/>
                    <a:pt x="74855" y="334400"/>
                    <a:pt x="167200" y="334400"/>
                  </a:cubicBezTo>
                  <a:close/>
                </a:path>
              </a:pathLst>
            </a:custGeom>
            <a:gradFill>
              <a:gsLst>
                <a:gs pos="0">
                  <a:srgbClr val="4FBB7F"/>
                </a:gs>
                <a:gs pos="100000">
                  <a:srgbClr val="38AB6C"/>
                </a:gs>
              </a:gsLst>
              <a:lin ang="5400000" scaled="0"/>
            </a:gradFill>
            <a:ln w="7600" cap="flat">
              <a:solidFill>
                <a:srgbClr val="308F5A"/>
              </a:solidFill>
              <a:bevel/>
            </a:ln>
            <a:effectLst>
              <a:outerShdw dist="21496" dir="2700000" algn="tl">
                <a:srgbClr val="000000">
                  <a:alpha val="20000"/>
                </a:srgbClr>
              </a:outerShdw>
            </a:effectLst>
          </p:spPr>
          <p:txBody>
            <a:bodyPr wrap="square" lIns="28000" tIns="18000" rIns="28000" bIns="18000" rtlCol="0" anchor="ctr"/>
            <a:lstStyle/>
            <a:p>
              <a:pPr algn="ctr"/>
              <a:r>
                <a:rPr sz="760" b="1">
                  <a:solidFill>
                    <a:srgbClr val="1A3F6D"/>
                  </a:solidFill>
                  <a:latin typeface="Arial"/>
                </a:rPr>
                <a:t>Leadership Coaching</a:t>
              </a:r>
            </a:p>
            <a:p>
              <a:pPr algn="ctr"/>
              <a:endParaRPr sz="760" b="1">
                <a:solidFill>
                  <a:srgbClr val="1A3F6D"/>
                </a:solidFill>
                <a:latin typeface="Arial"/>
              </a:endParaRPr>
            </a:p>
          </p:txBody>
        </p:sp>
        <p:sp>
          <p:nvSpPr>
            <p:cNvPr id="14" name="Arc Rectangle"/>
            <p:cNvSpPr/>
            <p:nvPr/>
          </p:nvSpPr>
          <p:spPr>
            <a:xfrm>
              <a:off x="2119602" y="925988"/>
              <a:ext cx="1824000" cy="334400"/>
            </a:xfrm>
            <a:custGeom>
              <a:avLst/>
              <a:gdLst>
                <a:gd name="connsiteX0" fmla="*/ 912000 w 1824000"/>
                <a:gd name="connsiteY0" fmla="*/ 167200 h 334400"/>
                <a:gd name="connsiteX1" fmla="*/ 0 w 1824000"/>
                <a:gd name="connsiteY1" fmla="*/ 167200 h 334400"/>
                <a:gd name="connsiteX2" fmla="*/ 912000 w 1824000"/>
                <a:gd name="connsiteY2" fmla="*/ 0 h 334400"/>
                <a:gd name="connsiteX3" fmla="*/ 1824000 w 1824000"/>
                <a:gd name="connsiteY3" fmla="*/ 167200 h 334400"/>
                <a:gd name="connsiteX4" fmla="*/ 912000 w 1824000"/>
                <a:gd name="connsiteY4" fmla="*/ 334400 h 334400"/>
                <a:gd name="rtl" fmla="*/ 30400 w 1824000"/>
                <a:gd name="rtt" fmla="*/ 30400 h 334400"/>
                <a:gd name="rtr" fmla="*/ 1793600 w 1824000"/>
                <a:gd name="rtb" fmla="*/ 304000 h 334400"/>
              </a:gdLst>
              <a:ahLst/>
              <a:cxnLst>
                <a:cxn ang="0">
                  <a:pos x="connsiteX0" y="connsiteY0"/>
                </a:cxn>
                <a:cxn ang="0">
                  <a:pos x="connsiteX1" y="connsiteY1"/>
                </a:cxn>
                <a:cxn ang="0">
                  <a:pos x="connsiteX2" y="connsiteY2"/>
                </a:cxn>
                <a:cxn ang="0">
                  <a:pos x="connsiteX3" y="connsiteY3"/>
                </a:cxn>
                <a:cxn ang="0">
                  <a:pos x="connsiteX4" y="connsiteY4"/>
                </a:cxn>
              </a:cxnLst>
              <a:rect l="rtl" t="rtt" r="rtr" b="rtb"/>
              <a:pathLst>
                <a:path w="1824000" h="334400">
                  <a:moveTo>
                    <a:pt x="167200" y="334400"/>
                  </a:moveTo>
                  <a:lnTo>
                    <a:pt x="1656800" y="334400"/>
                  </a:lnTo>
                  <a:cubicBezTo>
                    <a:pt x="1749148" y="334400"/>
                    <a:pt x="1824000" y="259545"/>
                    <a:pt x="1824000" y="167200"/>
                  </a:cubicBezTo>
                  <a:cubicBezTo>
                    <a:pt x="1824000" y="74855"/>
                    <a:pt x="1749148" y="0"/>
                    <a:pt x="1656800" y="0"/>
                  </a:cubicBezTo>
                  <a:lnTo>
                    <a:pt x="167200" y="0"/>
                  </a:lnTo>
                  <a:cubicBezTo>
                    <a:pt x="74855" y="0"/>
                    <a:pt x="0" y="74855"/>
                    <a:pt x="0" y="167200"/>
                  </a:cubicBezTo>
                  <a:cubicBezTo>
                    <a:pt x="0" y="259545"/>
                    <a:pt x="74855" y="334400"/>
                    <a:pt x="167200" y="334400"/>
                  </a:cubicBezTo>
                  <a:close/>
                </a:path>
              </a:pathLst>
            </a:custGeom>
            <a:gradFill>
              <a:gsLst>
                <a:gs pos="0">
                  <a:srgbClr val="4FBB7F"/>
                </a:gs>
                <a:gs pos="100000">
                  <a:srgbClr val="38AB6C"/>
                </a:gs>
              </a:gsLst>
              <a:lin ang="5400000" scaled="0"/>
            </a:gradFill>
            <a:ln w="7600" cap="flat">
              <a:solidFill>
                <a:srgbClr val="308F5A"/>
              </a:solidFill>
              <a:bevel/>
            </a:ln>
            <a:effectLst>
              <a:outerShdw dist="21496" dir="2700000" algn="tl">
                <a:srgbClr val="000000">
                  <a:alpha val="20000"/>
                </a:srgbClr>
              </a:outerShdw>
            </a:effectLst>
          </p:spPr>
          <p:txBody>
            <a:bodyPr wrap="square" lIns="28000" tIns="18000" rIns="28000" bIns="18000" rtlCol="0" anchor="ctr"/>
            <a:lstStyle/>
            <a:p>
              <a:pPr algn="ctr"/>
              <a:r>
                <a:rPr sz="760" b="1">
                  <a:solidFill>
                    <a:srgbClr val="1A3F6D"/>
                  </a:solidFill>
                  <a:latin typeface="Arial"/>
                </a:rPr>
                <a:t>Mission Assistance</a:t>
              </a:r>
            </a:p>
          </p:txBody>
        </p:sp>
        <p:sp>
          <p:nvSpPr>
            <p:cNvPr id="15" name="Long arc arrow"/>
            <p:cNvSpPr/>
            <p:nvPr/>
          </p:nvSpPr>
          <p:spPr>
            <a:xfrm>
              <a:off x="3031602" y="1229987"/>
              <a:ext cx="1018400" cy="2249600"/>
            </a:xfrm>
            <a:custGeom>
              <a:avLst/>
              <a:gdLst/>
              <a:ahLst/>
              <a:cxnLst/>
              <a:rect l="0" t="0" r="0" b="0"/>
              <a:pathLst>
                <a:path w="1018400" h="2249600">
                  <a:moveTo>
                    <a:pt x="83581" y="1967632"/>
                  </a:moveTo>
                  <a:cubicBezTo>
                    <a:pt x="80771" y="2150800"/>
                    <a:pt x="0" y="2249600"/>
                    <a:pt x="0" y="2249600"/>
                  </a:cubicBezTo>
                  <a:cubicBezTo>
                    <a:pt x="0" y="2249600"/>
                    <a:pt x="128899" y="2181200"/>
                    <a:pt x="275391" y="2166889"/>
                  </a:cubicBezTo>
                  <a:cubicBezTo>
                    <a:pt x="275391" y="2177400"/>
                    <a:pt x="188204" y="2135425"/>
                    <a:pt x="188204" y="2135425"/>
                  </a:cubicBezTo>
                  <a:cubicBezTo>
                    <a:pt x="188204" y="2135425"/>
                    <a:pt x="971690" y="1352800"/>
                    <a:pt x="1018400" y="0"/>
                  </a:cubicBezTo>
                  <a:cubicBezTo>
                    <a:pt x="827625" y="1425000"/>
                    <a:pt x="125430" y="2069009"/>
                    <a:pt x="125430" y="2069009"/>
                  </a:cubicBezTo>
                  <a:cubicBezTo>
                    <a:pt x="125430" y="2069009"/>
                    <a:pt x="83581" y="1976000"/>
                    <a:pt x="83581" y="1967632"/>
                  </a:cubicBezTo>
                  <a:close/>
                </a:path>
              </a:pathLst>
            </a:custGeom>
            <a:gradFill>
              <a:gsLst>
                <a:gs pos="0">
                  <a:srgbClr val="FBFAFB"/>
                </a:gs>
                <a:gs pos="100000">
                  <a:srgbClr val="EDEAF0"/>
                </a:gs>
              </a:gsLst>
              <a:lin ang="5400000" scaled="0"/>
            </a:gradFill>
            <a:ln w="7600" cap="flat">
              <a:solidFill>
                <a:srgbClr val="5C4776"/>
              </a:solidFill>
              <a:bevel/>
            </a:ln>
            <a:effectLst>
              <a:outerShdw dist="21496" dir="2700000" algn="tl">
                <a:srgbClr val="000000">
                  <a:alpha val="8000"/>
                </a:srgbClr>
              </a:outerShdw>
            </a:effectLst>
          </p:spPr>
        </p:sp>
        <p:grpSp>
          <p:nvGrpSpPr>
            <p:cNvPr id="16" name="Woman 4"/>
            <p:cNvGrpSpPr/>
            <p:nvPr/>
          </p:nvGrpSpPr>
          <p:grpSpPr>
            <a:xfrm>
              <a:off x="736402" y="2354787"/>
              <a:ext cx="577600" cy="1185600"/>
              <a:chOff x="736402" y="2354787"/>
              <a:chExt cx="577600" cy="1185600"/>
            </a:xfrm>
          </p:grpSpPr>
          <p:sp>
            <p:nvSpPr>
              <p:cNvPr id="444" name="Freeform 443"/>
              <p:cNvSpPr/>
              <p:nvPr/>
            </p:nvSpPr>
            <p:spPr>
              <a:xfrm>
                <a:off x="736402" y="2520502"/>
                <a:ext cx="577600" cy="462771"/>
              </a:xfrm>
              <a:custGeom>
                <a:avLst/>
                <a:gdLst/>
                <a:ahLst/>
                <a:cxnLst/>
                <a:rect l="0" t="0" r="0" b="0"/>
                <a:pathLst>
                  <a:path w="577600" h="462771">
                    <a:moveTo>
                      <a:pt x="206228" y="0"/>
                    </a:moveTo>
                    <a:lnTo>
                      <a:pt x="197877" y="4167"/>
                    </a:lnTo>
                    <a:cubicBezTo>
                      <a:pt x="197877" y="4167"/>
                      <a:pt x="187557" y="7053"/>
                      <a:pt x="187557" y="8976"/>
                    </a:cubicBezTo>
                    <a:cubicBezTo>
                      <a:pt x="187557" y="10900"/>
                      <a:pt x="172000" y="21053"/>
                      <a:pt x="166105" y="29603"/>
                    </a:cubicBezTo>
                    <a:cubicBezTo>
                      <a:pt x="160208" y="38153"/>
                      <a:pt x="136626" y="39862"/>
                      <a:pt x="120249" y="43710"/>
                    </a:cubicBezTo>
                    <a:cubicBezTo>
                      <a:pt x="103872" y="47558"/>
                      <a:pt x="54740" y="48840"/>
                      <a:pt x="45569" y="64684"/>
                    </a:cubicBezTo>
                    <a:cubicBezTo>
                      <a:pt x="45569" y="64684"/>
                      <a:pt x="42949" y="68077"/>
                      <a:pt x="42949" y="78337"/>
                    </a:cubicBezTo>
                    <a:cubicBezTo>
                      <a:pt x="42949" y="88597"/>
                      <a:pt x="20676" y="133910"/>
                      <a:pt x="14780" y="160415"/>
                    </a:cubicBezTo>
                    <a:cubicBezTo>
                      <a:pt x="8884" y="186918"/>
                      <a:pt x="2334" y="212567"/>
                      <a:pt x="2334" y="239942"/>
                    </a:cubicBezTo>
                    <a:cubicBezTo>
                      <a:pt x="1023" y="239942"/>
                      <a:pt x="-3563" y="262157"/>
                      <a:pt x="4954" y="274555"/>
                    </a:cubicBezTo>
                    <a:cubicBezTo>
                      <a:pt x="13470" y="286952"/>
                      <a:pt x="8229" y="292509"/>
                      <a:pt x="32467" y="297639"/>
                    </a:cubicBezTo>
                    <a:cubicBezTo>
                      <a:pt x="56705" y="302769"/>
                      <a:pt x="107146" y="319441"/>
                      <a:pt x="107146" y="319441"/>
                    </a:cubicBezTo>
                    <a:cubicBezTo>
                      <a:pt x="107146" y="319441"/>
                      <a:pt x="98631" y="327136"/>
                      <a:pt x="107146" y="334003"/>
                    </a:cubicBezTo>
                    <a:cubicBezTo>
                      <a:pt x="107146" y="334003"/>
                      <a:pt x="113042" y="337823"/>
                      <a:pt x="107146" y="355350"/>
                    </a:cubicBezTo>
                    <a:cubicBezTo>
                      <a:pt x="101251" y="372877"/>
                      <a:pt x="92080" y="437856"/>
                      <a:pt x="92080" y="449399"/>
                    </a:cubicBezTo>
                    <a:cubicBezTo>
                      <a:pt x="92080" y="460940"/>
                      <a:pt x="115663" y="460940"/>
                      <a:pt x="134005" y="460940"/>
                    </a:cubicBezTo>
                    <a:cubicBezTo>
                      <a:pt x="152348" y="460940"/>
                      <a:pt x="241440" y="467352"/>
                      <a:pt x="269608" y="456238"/>
                    </a:cubicBezTo>
                    <a:cubicBezTo>
                      <a:pt x="297776" y="445123"/>
                      <a:pt x="304328" y="436574"/>
                      <a:pt x="304328" y="436574"/>
                    </a:cubicBezTo>
                    <a:cubicBezTo>
                      <a:pt x="304328" y="436574"/>
                      <a:pt x="317429" y="451963"/>
                      <a:pt x="345596" y="451963"/>
                    </a:cubicBezTo>
                    <a:cubicBezTo>
                      <a:pt x="373766" y="451963"/>
                      <a:pt x="400625" y="451963"/>
                      <a:pt x="404555" y="451963"/>
                    </a:cubicBezTo>
                    <a:cubicBezTo>
                      <a:pt x="408485" y="451963"/>
                      <a:pt x="563782" y="436574"/>
                      <a:pt x="563782" y="436574"/>
                    </a:cubicBezTo>
                    <a:cubicBezTo>
                      <a:pt x="563782" y="436574"/>
                      <a:pt x="578848" y="437456"/>
                      <a:pt x="577600" y="427824"/>
                    </a:cubicBezTo>
                    <a:cubicBezTo>
                      <a:pt x="577600" y="427824"/>
                      <a:pt x="568982" y="407077"/>
                      <a:pt x="568982" y="400664"/>
                    </a:cubicBezTo>
                    <a:cubicBezTo>
                      <a:pt x="568982" y="394252"/>
                      <a:pt x="550639" y="340816"/>
                      <a:pt x="546708" y="329274"/>
                    </a:cubicBezTo>
                    <a:cubicBezTo>
                      <a:pt x="542778" y="317731"/>
                      <a:pt x="536227" y="287380"/>
                      <a:pt x="528366" y="275410"/>
                    </a:cubicBezTo>
                    <a:cubicBezTo>
                      <a:pt x="528366" y="275410"/>
                      <a:pt x="521160" y="205302"/>
                      <a:pt x="497577" y="140323"/>
                    </a:cubicBezTo>
                    <a:cubicBezTo>
                      <a:pt x="473995" y="75345"/>
                      <a:pt x="457290" y="44780"/>
                      <a:pt x="454997" y="43283"/>
                    </a:cubicBezTo>
                    <a:cubicBezTo>
                      <a:pt x="452704" y="41787"/>
                      <a:pt x="443861" y="38581"/>
                      <a:pt x="426828" y="36443"/>
                    </a:cubicBezTo>
                    <a:cubicBezTo>
                      <a:pt x="409797" y="34306"/>
                      <a:pt x="368526" y="30031"/>
                      <a:pt x="350183" y="26184"/>
                    </a:cubicBezTo>
                    <a:cubicBezTo>
                      <a:pt x="350183" y="26184"/>
                      <a:pt x="335772" y="19771"/>
                      <a:pt x="329221" y="12504"/>
                    </a:cubicBezTo>
                    <a:cubicBezTo>
                      <a:pt x="322670" y="5237"/>
                      <a:pt x="304983" y="2244"/>
                      <a:pt x="304983" y="2244"/>
                    </a:cubicBezTo>
                    <a:lnTo>
                      <a:pt x="206228" y="0"/>
                    </a:lnTo>
                    <a:close/>
                  </a:path>
                </a:pathLst>
              </a:custGeom>
              <a:solidFill>
                <a:srgbClr val="CDCCCA"/>
              </a:solidFill>
              <a:ln w="7600" cap="flat">
                <a:noFill/>
                <a:bevel/>
              </a:ln>
            </p:spPr>
          </p:sp>
          <p:sp>
            <p:nvSpPr>
              <p:cNvPr id="445" name="Freeform 444"/>
              <p:cNvSpPr/>
              <p:nvPr/>
            </p:nvSpPr>
            <p:spPr>
              <a:xfrm>
                <a:off x="829596" y="2354783"/>
                <a:ext cx="329750" cy="183994"/>
              </a:xfrm>
              <a:custGeom>
                <a:avLst/>
                <a:gdLst/>
                <a:ahLst/>
                <a:cxnLst/>
                <a:rect l="0" t="0" r="0" b="0"/>
                <a:pathLst>
                  <a:path w="329750" h="183994">
                    <a:moveTo>
                      <a:pt x="214881" y="152413"/>
                    </a:moveTo>
                    <a:lnTo>
                      <a:pt x="212671" y="170207"/>
                    </a:lnTo>
                    <a:lnTo>
                      <a:pt x="225441" y="176941"/>
                    </a:lnTo>
                    <a:cubicBezTo>
                      <a:pt x="225441" y="176941"/>
                      <a:pt x="222494" y="180788"/>
                      <a:pt x="232809" y="180147"/>
                    </a:cubicBezTo>
                    <a:cubicBezTo>
                      <a:pt x="243122" y="179506"/>
                      <a:pt x="234773" y="183994"/>
                      <a:pt x="241158" y="183994"/>
                    </a:cubicBezTo>
                    <a:cubicBezTo>
                      <a:pt x="247543" y="183994"/>
                      <a:pt x="250982" y="181109"/>
                      <a:pt x="251964" y="176941"/>
                    </a:cubicBezTo>
                    <a:cubicBezTo>
                      <a:pt x="252945" y="172772"/>
                      <a:pt x="258840" y="173094"/>
                      <a:pt x="259822" y="170207"/>
                    </a:cubicBezTo>
                    <a:cubicBezTo>
                      <a:pt x="260805" y="167322"/>
                      <a:pt x="266452" y="171330"/>
                      <a:pt x="270628" y="166681"/>
                    </a:cubicBezTo>
                    <a:cubicBezTo>
                      <a:pt x="274802" y="162032"/>
                      <a:pt x="273575" y="157704"/>
                      <a:pt x="278486" y="157062"/>
                    </a:cubicBezTo>
                    <a:cubicBezTo>
                      <a:pt x="283398" y="156421"/>
                      <a:pt x="279468" y="154497"/>
                      <a:pt x="281924" y="148085"/>
                    </a:cubicBezTo>
                    <a:cubicBezTo>
                      <a:pt x="284380" y="141672"/>
                      <a:pt x="288064" y="149848"/>
                      <a:pt x="292238" y="148085"/>
                    </a:cubicBezTo>
                    <a:cubicBezTo>
                      <a:pt x="296414" y="146321"/>
                      <a:pt x="289783" y="139749"/>
                      <a:pt x="292238" y="138146"/>
                    </a:cubicBezTo>
                    <a:cubicBezTo>
                      <a:pt x="294695" y="136542"/>
                      <a:pt x="307956" y="135260"/>
                      <a:pt x="307956" y="127887"/>
                    </a:cubicBezTo>
                    <a:cubicBezTo>
                      <a:pt x="307956" y="120512"/>
                      <a:pt x="315322" y="123077"/>
                      <a:pt x="315322" y="116665"/>
                    </a:cubicBezTo>
                    <a:cubicBezTo>
                      <a:pt x="315322" y="110252"/>
                      <a:pt x="320726" y="113779"/>
                      <a:pt x="322691" y="106405"/>
                    </a:cubicBezTo>
                    <a:cubicBezTo>
                      <a:pt x="324655" y="99030"/>
                      <a:pt x="336441" y="101916"/>
                      <a:pt x="324655" y="94221"/>
                    </a:cubicBezTo>
                    <a:cubicBezTo>
                      <a:pt x="312867" y="86526"/>
                      <a:pt x="311884" y="80435"/>
                      <a:pt x="315322" y="78190"/>
                    </a:cubicBezTo>
                    <a:cubicBezTo>
                      <a:pt x="318761" y="75946"/>
                      <a:pt x="323182" y="71778"/>
                      <a:pt x="313359" y="67931"/>
                    </a:cubicBezTo>
                    <a:cubicBezTo>
                      <a:pt x="303535" y="64083"/>
                      <a:pt x="318761" y="59595"/>
                      <a:pt x="309429" y="55747"/>
                    </a:cubicBezTo>
                    <a:cubicBezTo>
                      <a:pt x="300097" y="51900"/>
                      <a:pt x="301079" y="44205"/>
                      <a:pt x="283398" y="38755"/>
                    </a:cubicBezTo>
                    <a:cubicBezTo>
                      <a:pt x="283398" y="38755"/>
                      <a:pt x="271610" y="26892"/>
                      <a:pt x="261787" y="24648"/>
                    </a:cubicBezTo>
                    <a:cubicBezTo>
                      <a:pt x="251964" y="22403"/>
                      <a:pt x="256875" y="12464"/>
                      <a:pt x="245088" y="11823"/>
                    </a:cubicBezTo>
                    <a:cubicBezTo>
                      <a:pt x="233299" y="11182"/>
                      <a:pt x="223967" y="5090"/>
                      <a:pt x="217092" y="5090"/>
                    </a:cubicBezTo>
                    <a:cubicBezTo>
                      <a:pt x="210215" y="5090"/>
                      <a:pt x="194498" y="1884"/>
                      <a:pt x="191551" y="3807"/>
                    </a:cubicBezTo>
                    <a:cubicBezTo>
                      <a:pt x="188605" y="5731"/>
                      <a:pt x="178290" y="2525"/>
                      <a:pt x="175343" y="3166"/>
                    </a:cubicBezTo>
                    <a:cubicBezTo>
                      <a:pt x="172396" y="3807"/>
                      <a:pt x="153241" y="-1964"/>
                      <a:pt x="141944" y="601"/>
                    </a:cubicBezTo>
                    <a:cubicBezTo>
                      <a:pt x="130648" y="3166"/>
                      <a:pt x="118860" y="2204"/>
                      <a:pt x="110510" y="4449"/>
                    </a:cubicBezTo>
                    <a:cubicBezTo>
                      <a:pt x="102161" y="6693"/>
                      <a:pt x="90373" y="7334"/>
                      <a:pt x="85461" y="9578"/>
                    </a:cubicBezTo>
                    <a:cubicBezTo>
                      <a:pt x="80550" y="11823"/>
                      <a:pt x="68762" y="11182"/>
                      <a:pt x="64833" y="13747"/>
                    </a:cubicBezTo>
                    <a:cubicBezTo>
                      <a:pt x="60904" y="16311"/>
                      <a:pt x="45186" y="20479"/>
                      <a:pt x="41748" y="25289"/>
                    </a:cubicBezTo>
                    <a:cubicBezTo>
                      <a:pt x="38310" y="30098"/>
                      <a:pt x="28733" y="34426"/>
                      <a:pt x="30452" y="39396"/>
                    </a:cubicBezTo>
                    <a:cubicBezTo>
                      <a:pt x="32171" y="44365"/>
                      <a:pt x="28733" y="53663"/>
                      <a:pt x="25049" y="56068"/>
                    </a:cubicBezTo>
                    <a:cubicBezTo>
                      <a:pt x="21365" y="58473"/>
                      <a:pt x="9332" y="65687"/>
                      <a:pt x="11542" y="69053"/>
                    </a:cubicBezTo>
                    <a:cubicBezTo>
                      <a:pt x="13752" y="72419"/>
                      <a:pt x="-4420" y="81076"/>
                      <a:pt x="982" y="88130"/>
                    </a:cubicBezTo>
                    <a:cubicBezTo>
                      <a:pt x="6385" y="95183"/>
                      <a:pt x="-2456" y="100634"/>
                      <a:pt x="5403" y="106725"/>
                    </a:cubicBezTo>
                    <a:cubicBezTo>
                      <a:pt x="13261" y="112817"/>
                      <a:pt x="5157" y="115703"/>
                      <a:pt x="8350" y="122436"/>
                    </a:cubicBezTo>
                    <a:cubicBezTo>
                      <a:pt x="11542" y="129169"/>
                      <a:pt x="22102" y="125642"/>
                      <a:pt x="23576" y="132375"/>
                    </a:cubicBezTo>
                    <a:cubicBezTo>
                      <a:pt x="25049" y="139108"/>
                      <a:pt x="16454" y="146322"/>
                      <a:pt x="31434" y="143917"/>
                    </a:cubicBezTo>
                    <a:cubicBezTo>
                      <a:pt x="46414" y="141513"/>
                      <a:pt x="51571" y="140390"/>
                      <a:pt x="48133" y="146482"/>
                    </a:cubicBezTo>
                    <a:cubicBezTo>
                      <a:pt x="44695" y="152574"/>
                      <a:pt x="42239" y="161872"/>
                      <a:pt x="49116" y="160910"/>
                    </a:cubicBezTo>
                    <a:cubicBezTo>
                      <a:pt x="55992" y="159948"/>
                      <a:pt x="56974" y="157062"/>
                      <a:pt x="60904" y="155780"/>
                    </a:cubicBezTo>
                    <a:cubicBezTo>
                      <a:pt x="64833" y="154497"/>
                      <a:pt x="65324" y="160590"/>
                      <a:pt x="62131" y="163956"/>
                    </a:cubicBezTo>
                    <a:cubicBezTo>
                      <a:pt x="58939" y="167322"/>
                      <a:pt x="51080" y="176941"/>
                      <a:pt x="55992" y="178864"/>
                    </a:cubicBezTo>
                    <a:cubicBezTo>
                      <a:pt x="60904" y="180788"/>
                      <a:pt x="60658" y="171330"/>
                      <a:pt x="67780" y="167643"/>
                    </a:cubicBezTo>
                    <a:cubicBezTo>
                      <a:pt x="74902" y="163956"/>
                      <a:pt x="70727" y="173734"/>
                      <a:pt x="70727" y="176620"/>
                    </a:cubicBezTo>
                    <a:cubicBezTo>
                      <a:pt x="70727" y="179506"/>
                      <a:pt x="72691" y="181750"/>
                      <a:pt x="81041" y="181750"/>
                    </a:cubicBezTo>
                    <a:cubicBezTo>
                      <a:pt x="89390" y="181750"/>
                      <a:pt x="94302" y="177903"/>
                      <a:pt x="94302" y="174697"/>
                    </a:cubicBezTo>
                    <a:cubicBezTo>
                      <a:pt x="94302" y="171490"/>
                      <a:pt x="98722" y="171490"/>
                      <a:pt x="104616" y="169887"/>
                    </a:cubicBezTo>
                    <a:cubicBezTo>
                      <a:pt x="110510" y="168285"/>
                      <a:pt x="112966" y="165720"/>
                      <a:pt x="112966" y="165720"/>
                    </a:cubicBezTo>
                    <a:lnTo>
                      <a:pt x="111984" y="153857"/>
                    </a:lnTo>
                    <a:lnTo>
                      <a:pt x="214881" y="152413"/>
                    </a:lnTo>
                    <a:close/>
                  </a:path>
                </a:pathLst>
              </a:custGeom>
              <a:solidFill>
                <a:srgbClr val="5C4A3E"/>
              </a:solidFill>
              <a:ln w="7600" cap="flat">
                <a:noFill/>
                <a:bevel/>
              </a:ln>
            </p:spPr>
          </p:sp>
          <p:sp>
            <p:nvSpPr>
              <p:cNvPr id="446" name="Freeform 445"/>
              <p:cNvSpPr/>
              <p:nvPr/>
            </p:nvSpPr>
            <p:spPr>
              <a:xfrm>
                <a:off x="938817" y="2505877"/>
                <a:ext cx="106888" cy="134659"/>
              </a:xfrm>
              <a:custGeom>
                <a:avLst/>
                <a:gdLst/>
                <a:ahLst/>
                <a:cxnLst/>
                <a:rect l="0" t="0" r="0" b="0"/>
                <a:pathLst>
                  <a:path w="106888" h="134659">
                    <a:moveTo>
                      <a:pt x="106397" y="0"/>
                    </a:moveTo>
                    <a:cubicBezTo>
                      <a:pt x="106397" y="0"/>
                      <a:pt x="100830" y="27773"/>
                      <a:pt x="104433" y="39315"/>
                    </a:cubicBezTo>
                    <a:cubicBezTo>
                      <a:pt x="108033" y="50858"/>
                      <a:pt x="107706" y="65179"/>
                      <a:pt x="103450" y="70095"/>
                    </a:cubicBezTo>
                    <a:cubicBezTo>
                      <a:pt x="99194" y="75011"/>
                      <a:pt x="82003" y="82171"/>
                      <a:pt x="79220" y="83988"/>
                    </a:cubicBezTo>
                    <a:cubicBezTo>
                      <a:pt x="76437" y="85805"/>
                      <a:pt x="77583" y="89973"/>
                      <a:pt x="82822" y="93393"/>
                    </a:cubicBezTo>
                    <a:cubicBezTo>
                      <a:pt x="88060" y="96813"/>
                      <a:pt x="78237" y="103225"/>
                      <a:pt x="75290" y="107286"/>
                    </a:cubicBezTo>
                    <a:cubicBezTo>
                      <a:pt x="72343" y="111348"/>
                      <a:pt x="65140" y="128875"/>
                      <a:pt x="66449" y="134659"/>
                    </a:cubicBezTo>
                    <a:cubicBezTo>
                      <a:pt x="66449" y="134659"/>
                      <a:pt x="60556" y="123531"/>
                      <a:pt x="57281" y="120752"/>
                    </a:cubicBezTo>
                    <a:cubicBezTo>
                      <a:pt x="54007" y="117973"/>
                      <a:pt x="54007" y="107073"/>
                      <a:pt x="54007" y="104294"/>
                    </a:cubicBezTo>
                    <a:cubicBezTo>
                      <a:pt x="54007" y="101515"/>
                      <a:pt x="54989" y="93393"/>
                      <a:pt x="40275" y="91683"/>
                    </a:cubicBezTo>
                    <a:cubicBezTo>
                      <a:pt x="40275" y="91683"/>
                      <a:pt x="35343" y="90615"/>
                      <a:pt x="28466" y="81637"/>
                    </a:cubicBezTo>
                    <a:cubicBezTo>
                      <a:pt x="21590" y="72660"/>
                      <a:pt x="16024" y="67530"/>
                      <a:pt x="11768" y="64751"/>
                    </a:cubicBezTo>
                    <a:cubicBezTo>
                      <a:pt x="7510" y="61972"/>
                      <a:pt x="6528" y="51072"/>
                      <a:pt x="4564" y="45086"/>
                    </a:cubicBezTo>
                    <a:cubicBezTo>
                      <a:pt x="2599" y="39102"/>
                      <a:pt x="-1657" y="34613"/>
                      <a:pt x="634" y="23499"/>
                    </a:cubicBezTo>
                    <a:lnTo>
                      <a:pt x="634" y="17514"/>
                    </a:lnTo>
                    <a:lnTo>
                      <a:pt x="3745" y="14628"/>
                    </a:lnTo>
                    <a:lnTo>
                      <a:pt x="2763" y="2765"/>
                    </a:lnTo>
                    <a:cubicBezTo>
                      <a:pt x="2763" y="2765"/>
                      <a:pt x="28428" y="14482"/>
                      <a:pt x="50367" y="13840"/>
                    </a:cubicBezTo>
                    <a:cubicBezTo>
                      <a:pt x="72306" y="13200"/>
                      <a:pt x="69358" y="11490"/>
                      <a:pt x="86385" y="4436"/>
                    </a:cubicBezTo>
                    <a:lnTo>
                      <a:pt x="106397" y="0"/>
                    </a:lnTo>
                    <a:close/>
                  </a:path>
                </a:pathLst>
              </a:custGeom>
              <a:solidFill>
                <a:srgbClr val="A07D65"/>
              </a:solidFill>
              <a:ln w="7600" cap="flat">
                <a:noFill/>
                <a:bevel/>
              </a:ln>
            </p:spPr>
          </p:sp>
          <p:sp>
            <p:nvSpPr>
              <p:cNvPr id="447" name="Freeform 446"/>
              <p:cNvSpPr/>
              <p:nvPr/>
            </p:nvSpPr>
            <p:spPr>
              <a:xfrm>
                <a:off x="825183" y="2957107"/>
                <a:ext cx="390347" cy="294086"/>
              </a:xfrm>
              <a:custGeom>
                <a:avLst/>
                <a:gdLst/>
                <a:ahLst/>
                <a:cxnLst/>
                <a:rect l="0" t="0" r="0" b="0"/>
                <a:pathLst>
                  <a:path w="390347" h="294086">
                    <a:moveTo>
                      <a:pt x="24558" y="23484"/>
                    </a:moveTo>
                    <a:cubicBezTo>
                      <a:pt x="24558" y="23484"/>
                      <a:pt x="41910" y="23484"/>
                      <a:pt x="46495" y="23484"/>
                    </a:cubicBezTo>
                    <a:cubicBezTo>
                      <a:pt x="51079" y="23484"/>
                      <a:pt x="157170" y="30537"/>
                      <a:pt x="180745" y="19637"/>
                    </a:cubicBezTo>
                    <a:cubicBezTo>
                      <a:pt x="180745" y="19637"/>
                      <a:pt x="206285" y="8843"/>
                      <a:pt x="215618" y="0"/>
                    </a:cubicBezTo>
                    <a:cubicBezTo>
                      <a:pt x="215618" y="0"/>
                      <a:pt x="234443" y="15361"/>
                      <a:pt x="256752" y="15361"/>
                    </a:cubicBezTo>
                    <a:lnTo>
                      <a:pt x="320232" y="15361"/>
                    </a:lnTo>
                    <a:cubicBezTo>
                      <a:pt x="320232" y="15361"/>
                      <a:pt x="347762" y="54223"/>
                      <a:pt x="352651" y="64524"/>
                    </a:cubicBezTo>
                    <a:cubicBezTo>
                      <a:pt x="352651" y="64524"/>
                      <a:pt x="353751" y="69293"/>
                      <a:pt x="371315" y="64524"/>
                    </a:cubicBezTo>
                    <a:cubicBezTo>
                      <a:pt x="371315" y="64524"/>
                      <a:pt x="363456" y="210725"/>
                      <a:pt x="388013" y="247276"/>
                    </a:cubicBezTo>
                    <a:cubicBezTo>
                      <a:pt x="388013" y="247276"/>
                      <a:pt x="400784" y="267154"/>
                      <a:pt x="366403" y="276771"/>
                    </a:cubicBezTo>
                    <a:cubicBezTo>
                      <a:pt x="332022" y="286391"/>
                      <a:pt x="294694" y="282542"/>
                      <a:pt x="270137" y="285749"/>
                    </a:cubicBezTo>
                    <a:cubicBezTo>
                      <a:pt x="245579" y="288956"/>
                      <a:pt x="210214" y="284467"/>
                      <a:pt x="149311" y="292162"/>
                    </a:cubicBezTo>
                    <a:cubicBezTo>
                      <a:pt x="88408" y="299856"/>
                      <a:pt x="21120" y="282863"/>
                      <a:pt x="0" y="269076"/>
                    </a:cubicBezTo>
                    <a:cubicBezTo>
                      <a:pt x="0" y="269076"/>
                      <a:pt x="982" y="233168"/>
                      <a:pt x="9823" y="219702"/>
                    </a:cubicBezTo>
                    <a:cubicBezTo>
                      <a:pt x="18664" y="206237"/>
                      <a:pt x="25540" y="114540"/>
                      <a:pt x="23576" y="97227"/>
                    </a:cubicBezTo>
                    <a:cubicBezTo>
                      <a:pt x="21610" y="79913"/>
                      <a:pt x="20628" y="31178"/>
                      <a:pt x="24558" y="23484"/>
                    </a:cubicBezTo>
                    <a:close/>
                  </a:path>
                </a:pathLst>
              </a:custGeom>
              <a:solidFill>
                <a:srgbClr val="BCB8B7"/>
              </a:solidFill>
              <a:ln w="7600" cap="flat">
                <a:noFill/>
                <a:bevel/>
              </a:ln>
            </p:spPr>
          </p:sp>
          <p:sp>
            <p:nvSpPr>
              <p:cNvPr id="448" name="Freeform 447"/>
              <p:cNvSpPr/>
              <p:nvPr/>
            </p:nvSpPr>
            <p:spPr>
              <a:xfrm>
                <a:off x="897867" y="3246059"/>
                <a:ext cx="120518" cy="256492"/>
              </a:xfrm>
              <a:custGeom>
                <a:avLst/>
                <a:gdLst/>
                <a:ahLst/>
                <a:cxnLst/>
                <a:rect l="0" t="0" r="0" b="0"/>
                <a:pathLst>
                  <a:path w="120518" h="256492">
                    <a:moveTo>
                      <a:pt x="0" y="1924"/>
                    </a:moveTo>
                    <a:cubicBezTo>
                      <a:pt x="0" y="1924"/>
                      <a:pt x="28487" y="101314"/>
                      <a:pt x="43222" y="124398"/>
                    </a:cubicBezTo>
                    <a:cubicBezTo>
                      <a:pt x="57957" y="147483"/>
                      <a:pt x="60904" y="166078"/>
                      <a:pt x="58938" y="173132"/>
                    </a:cubicBezTo>
                    <a:cubicBezTo>
                      <a:pt x="56974" y="180186"/>
                      <a:pt x="59921" y="189163"/>
                      <a:pt x="62868" y="195575"/>
                    </a:cubicBezTo>
                    <a:cubicBezTo>
                      <a:pt x="65815" y="201987"/>
                      <a:pt x="52063" y="239821"/>
                      <a:pt x="49116" y="244950"/>
                    </a:cubicBezTo>
                    <a:cubicBezTo>
                      <a:pt x="46168" y="250080"/>
                      <a:pt x="82514" y="256492"/>
                      <a:pt x="82514" y="256492"/>
                    </a:cubicBezTo>
                    <a:lnTo>
                      <a:pt x="119842" y="244950"/>
                    </a:lnTo>
                    <a:cubicBezTo>
                      <a:pt x="119842" y="244950"/>
                      <a:pt x="116896" y="219301"/>
                      <a:pt x="119842" y="210324"/>
                    </a:cubicBezTo>
                    <a:cubicBezTo>
                      <a:pt x="122789" y="201346"/>
                      <a:pt x="115913" y="194293"/>
                      <a:pt x="113949" y="188520"/>
                    </a:cubicBezTo>
                    <a:cubicBezTo>
                      <a:pt x="113949" y="188520"/>
                      <a:pt x="122789" y="176339"/>
                      <a:pt x="106090" y="162873"/>
                    </a:cubicBezTo>
                    <a:cubicBezTo>
                      <a:pt x="106090" y="162873"/>
                      <a:pt x="96267" y="144918"/>
                      <a:pt x="98232" y="103880"/>
                    </a:cubicBezTo>
                    <a:cubicBezTo>
                      <a:pt x="98232" y="103880"/>
                      <a:pt x="99214" y="64764"/>
                      <a:pt x="102161" y="39756"/>
                    </a:cubicBezTo>
                    <a:cubicBezTo>
                      <a:pt x="105108" y="14748"/>
                      <a:pt x="103143" y="7054"/>
                      <a:pt x="98232" y="0"/>
                    </a:cubicBezTo>
                    <a:cubicBezTo>
                      <a:pt x="98232" y="0"/>
                      <a:pt x="52063" y="8336"/>
                      <a:pt x="0" y="1924"/>
                    </a:cubicBezTo>
                    <a:close/>
                  </a:path>
                </a:pathLst>
              </a:custGeom>
              <a:solidFill>
                <a:srgbClr val="A6866F"/>
              </a:solidFill>
              <a:ln w="7600" cap="flat">
                <a:noFill/>
                <a:bevel/>
              </a:ln>
            </p:spPr>
          </p:sp>
          <p:sp>
            <p:nvSpPr>
              <p:cNvPr id="449" name="Freeform 448"/>
              <p:cNvSpPr/>
              <p:nvPr/>
            </p:nvSpPr>
            <p:spPr>
              <a:xfrm>
                <a:off x="1021147" y="3240081"/>
                <a:ext cx="115115" cy="260862"/>
              </a:xfrm>
              <a:custGeom>
                <a:avLst/>
                <a:gdLst/>
                <a:ahLst/>
                <a:cxnLst/>
                <a:rect l="0" t="0" r="0" b="0"/>
                <a:pathLst>
                  <a:path w="115115" h="260862">
                    <a:moveTo>
                      <a:pt x="14734" y="4368"/>
                    </a:moveTo>
                    <a:cubicBezTo>
                      <a:pt x="14734" y="4368"/>
                      <a:pt x="10314" y="37392"/>
                      <a:pt x="17190" y="59515"/>
                    </a:cubicBezTo>
                    <a:cubicBezTo>
                      <a:pt x="24067" y="81637"/>
                      <a:pt x="18664" y="155379"/>
                      <a:pt x="15717" y="161150"/>
                    </a:cubicBezTo>
                    <a:cubicBezTo>
                      <a:pt x="12770" y="166921"/>
                      <a:pt x="-1474" y="185837"/>
                      <a:pt x="0" y="197700"/>
                    </a:cubicBezTo>
                    <a:cubicBezTo>
                      <a:pt x="1473" y="209563"/>
                      <a:pt x="9332" y="219822"/>
                      <a:pt x="9332" y="224311"/>
                    </a:cubicBezTo>
                    <a:cubicBezTo>
                      <a:pt x="9332" y="228800"/>
                      <a:pt x="4911" y="248678"/>
                      <a:pt x="3929" y="249320"/>
                    </a:cubicBezTo>
                    <a:cubicBezTo>
                      <a:pt x="2947" y="249961"/>
                      <a:pt x="35854" y="257334"/>
                      <a:pt x="37328" y="260862"/>
                    </a:cubicBezTo>
                    <a:cubicBezTo>
                      <a:pt x="37328" y="260862"/>
                      <a:pt x="61886" y="253167"/>
                      <a:pt x="70727" y="248357"/>
                    </a:cubicBezTo>
                    <a:cubicBezTo>
                      <a:pt x="70727" y="248357"/>
                      <a:pt x="67288" y="216296"/>
                      <a:pt x="60740" y="203899"/>
                    </a:cubicBezTo>
                    <a:cubicBezTo>
                      <a:pt x="60740" y="203899"/>
                      <a:pt x="65979" y="186799"/>
                      <a:pt x="62049" y="179105"/>
                    </a:cubicBezTo>
                    <a:cubicBezTo>
                      <a:pt x="62049" y="179105"/>
                      <a:pt x="62049" y="157302"/>
                      <a:pt x="72569" y="140203"/>
                    </a:cubicBezTo>
                    <a:cubicBezTo>
                      <a:pt x="72569" y="140203"/>
                      <a:pt x="93484" y="82920"/>
                      <a:pt x="106582" y="44873"/>
                    </a:cubicBezTo>
                    <a:cubicBezTo>
                      <a:pt x="119678" y="6827"/>
                      <a:pt x="113785" y="0"/>
                      <a:pt x="113785" y="0"/>
                    </a:cubicBezTo>
                    <a:cubicBezTo>
                      <a:pt x="113785" y="0"/>
                      <a:pt x="79076" y="1268"/>
                      <a:pt x="74165" y="2765"/>
                    </a:cubicBezTo>
                    <a:cubicBezTo>
                      <a:pt x="69253" y="4262"/>
                      <a:pt x="14734" y="4368"/>
                      <a:pt x="14734" y="4368"/>
                    </a:cubicBezTo>
                    <a:close/>
                  </a:path>
                </a:pathLst>
              </a:custGeom>
              <a:solidFill>
                <a:srgbClr val="A6866F"/>
              </a:solidFill>
              <a:ln w="7600" cap="flat">
                <a:noFill/>
                <a:bevel/>
              </a:ln>
            </p:spPr>
          </p:sp>
          <p:sp>
            <p:nvSpPr>
              <p:cNvPr id="450" name="Freeform 449"/>
              <p:cNvSpPr/>
              <p:nvPr/>
            </p:nvSpPr>
            <p:spPr>
              <a:xfrm>
                <a:off x="939248" y="3490489"/>
                <a:ext cx="83864" cy="49896"/>
              </a:xfrm>
              <a:custGeom>
                <a:avLst/>
                <a:gdLst/>
                <a:ahLst/>
                <a:cxnLst/>
                <a:rect l="0" t="0" r="0" b="0"/>
                <a:pathLst>
                  <a:path w="83864" h="49896">
                    <a:moveTo>
                      <a:pt x="7736" y="521"/>
                    </a:moveTo>
                    <a:cubicBezTo>
                      <a:pt x="7736" y="521"/>
                      <a:pt x="6752" y="6292"/>
                      <a:pt x="41134" y="12063"/>
                    </a:cubicBezTo>
                    <a:cubicBezTo>
                      <a:pt x="41134" y="12063"/>
                      <a:pt x="76496" y="1162"/>
                      <a:pt x="78462" y="521"/>
                    </a:cubicBezTo>
                    <a:cubicBezTo>
                      <a:pt x="78462" y="521"/>
                      <a:pt x="90741" y="17514"/>
                      <a:pt x="78462" y="31621"/>
                    </a:cubicBezTo>
                    <a:cubicBezTo>
                      <a:pt x="66183" y="45728"/>
                      <a:pt x="43099" y="49896"/>
                      <a:pt x="43099" y="49896"/>
                    </a:cubicBezTo>
                    <a:cubicBezTo>
                      <a:pt x="43099" y="49896"/>
                      <a:pt x="33767" y="48934"/>
                      <a:pt x="23453" y="40919"/>
                    </a:cubicBezTo>
                    <a:cubicBezTo>
                      <a:pt x="13138" y="32903"/>
                      <a:pt x="-4052" y="20079"/>
                      <a:pt x="860" y="8536"/>
                    </a:cubicBezTo>
                    <a:cubicBezTo>
                      <a:pt x="5771" y="-3006"/>
                      <a:pt x="7735" y="521"/>
                      <a:pt x="7736" y="521"/>
                    </a:cubicBezTo>
                    <a:close/>
                  </a:path>
                </a:pathLst>
              </a:custGeom>
              <a:solidFill>
                <a:srgbClr val="000000"/>
              </a:solidFill>
              <a:ln w="7600" cap="flat">
                <a:solidFill>
                  <a:srgbClr val="000000"/>
                </a:solidFill>
                <a:bevel/>
              </a:ln>
            </p:spPr>
          </p:sp>
          <p:sp>
            <p:nvSpPr>
              <p:cNvPr id="451" name="Freeform 450"/>
              <p:cNvSpPr/>
              <p:nvPr/>
            </p:nvSpPr>
            <p:spPr>
              <a:xfrm>
                <a:off x="1022991" y="3488448"/>
                <a:ext cx="78953" cy="47531"/>
              </a:xfrm>
              <a:custGeom>
                <a:avLst/>
                <a:gdLst/>
                <a:ahLst/>
                <a:cxnLst/>
                <a:rect l="0" t="0" r="0" b="0"/>
                <a:pathLst>
                  <a:path w="78953" h="47531">
                    <a:moveTo>
                      <a:pt x="2087" y="962"/>
                    </a:moveTo>
                    <a:cubicBezTo>
                      <a:pt x="2087" y="962"/>
                      <a:pt x="29592" y="8977"/>
                      <a:pt x="36959" y="12183"/>
                    </a:cubicBezTo>
                    <a:lnTo>
                      <a:pt x="68884" y="0"/>
                    </a:lnTo>
                    <a:cubicBezTo>
                      <a:pt x="68884" y="0"/>
                      <a:pt x="82146" y="6092"/>
                      <a:pt x="78217" y="20840"/>
                    </a:cubicBezTo>
                    <a:cubicBezTo>
                      <a:pt x="74287" y="35588"/>
                      <a:pt x="58570" y="46489"/>
                      <a:pt x="53168" y="47451"/>
                    </a:cubicBezTo>
                    <a:cubicBezTo>
                      <a:pt x="47765" y="48413"/>
                      <a:pt x="24189" y="42001"/>
                      <a:pt x="14857" y="34306"/>
                    </a:cubicBezTo>
                    <a:cubicBezTo>
                      <a:pt x="5526" y="26611"/>
                      <a:pt x="123" y="23084"/>
                      <a:pt x="123" y="17313"/>
                    </a:cubicBezTo>
                    <a:cubicBezTo>
                      <a:pt x="123" y="11542"/>
                      <a:pt x="-860" y="3847"/>
                      <a:pt x="2087" y="962"/>
                    </a:cubicBezTo>
                    <a:close/>
                  </a:path>
                </a:pathLst>
              </a:custGeom>
              <a:solidFill>
                <a:srgbClr val="000000"/>
              </a:solidFill>
              <a:ln w="7600" cap="flat">
                <a:solidFill>
                  <a:srgbClr val="000000"/>
                </a:solidFill>
                <a:bevel/>
              </a:ln>
            </p:spPr>
          </p:sp>
          <p:sp>
            <p:nvSpPr>
              <p:cNvPr id="452" name="Freeform 451"/>
              <p:cNvSpPr/>
              <p:nvPr/>
            </p:nvSpPr>
            <p:spPr>
              <a:xfrm>
                <a:off x="1031524" y="3404763"/>
                <a:ext cx="53597" cy="14748"/>
              </a:xfrm>
              <a:custGeom>
                <a:avLst/>
                <a:gdLst/>
                <a:ahLst/>
                <a:cxnLst/>
                <a:rect l="0" t="0" r="0" b="0"/>
                <a:pathLst>
                  <a:path w="53597" h="14748">
                    <a:moveTo>
                      <a:pt x="430" y="4489"/>
                    </a:moveTo>
                    <a:cubicBezTo>
                      <a:pt x="430" y="4489"/>
                      <a:pt x="22041" y="12503"/>
                      <a:pt x="52983" y="14748"/>
                    </a:cubicBezTo>
                    <a:cubicBezTo>
                      <a:pt x="52983" y="14748"/>
                      <a:pt x="54948" y="9298"/>
                      <a:pt x="52001" y="9298"/>
                    </a:cubicBezTo>
                    <a:cubicBezTo>
                      <a:pt x="52001" y="9298"/>
                      <a:pt x="7306" y="2564"/>
                      <a:pt x="3377" y="0"/>
                    </a:cubicBezTo>
                    <a:cubicBezTo>
                      <a:pt x="3377" y="0"/>
                      <a:pt x="-1535" y="1282"/>
                      <a:pt x="430" y="4489"/>
                    </a:cubicBezTo>
                    <a:close/>
                  </a:path>
                </a:pathLst>
              </a:custGeom>
              <a:solidFill>
                <a:srgbClr val="000000"/>
              </a:solidFill>
              <a:ln w="7600" cap="flat">
                <a:solidFill>
                  <a:srgbClr val="000000"/>
                </a:solidFill>
                <a:bevel/>
              </a:ln>
            </p:spPr>
          </p:sp>
          <p:sp>
            <p:nvSpPr>
              <p:cNvPr id="453" name="Freeform 452"/>
              <p:cNvSpPr/>
              <p:nvPr/>
            </p:nvSpPr>
            <p:spPr>
              <a:xfrm>
                <a:off x="954846" y="3413023"/>
                <a:ext cx="56974" cy="11422"/>
              </a:xfrm>
              <a:custGeom>
                <a:avLst/>
                <a:gdLst/>
                <a:ahLst/>
                <a:cxnLst/>
                <a:rect l="0" t="0" r="0" b="0"/>
                <a:pathLst>
                  <a:path w="56974" h="11422">
                    <a:moveTo>
                      <a:pt x="1965" y="3285"/>
                    </a:moveTo>
                    <a:cubicBezTo>
                      <a:pt x="1965" y="3285"/>
                      <a:pt x="16208" y="13545"/>
                      <a:pt x="53045" y="1361"/>
                    </a:cubicBezTo>
                    <a:cubicBezTo>
                      <a:pt x="53045" y="1361"/>
                      <a:pt x="56974" y="-3127"/>
                      <a:pt x="56974" y="3927"/>
                    </a:cubicBezTo>
                    <a:cubicBezTo>
                      <a:pt x="56974" y="3927"/>
                      <a:pt x="40275" y="14829"/>
                      <a:pt x="1965" y="10339"/>
                    </a:cubicBezTo>
                    <a:cubicBezTo>
                      <a:pt x="1965" y="10339"/>
                      <a:pt x="-2456" y="4246"/>
                      <a:pt x="1965" y="3285"/>
                    </a:cubicBezTo>
                    <a:close/>
                  </a:path>
                </a:pathLst>
              </a:custGeom>
              <a:solidFill>
                <a:srgbClr val="000000"/>
              </a:solidFill>
              <a:ln w="7600" cap="flat">
                <a:solidFill>
                  <a:srgbClr val="000000"/>
                </a:solidFill>
                <a:bevel/>
              </a:ln>
            </p:spPr>
          </p:sp>
          <p:sp>
            <p:nvSpPr>
              <p:cNvPr id="454" name="Freeform 453"/>
              <p:cNvSpPr/>
              <p:nvPr/>
            </p:nvSpPr>
            <p:spPr>
              <a:xfrm>
                <a:off x="1014650" y="3425287"/>
                <a:ext cx="15226" cy="43924"/>
              </a:xfrm>
              <a:custGeom>
                <a:avLst/>
                <a:gdLst/>
                <a:ahLst/>
                <a:cxnLst/>
                <a:rect l="0" t="0" r="0" b="0"/>
                <a:pathLst>
                  <a:path w="15226" h="43924">
                    <a:moveTo>
                      <a:pt x="9946" y="0"/>
                    </a:moveTo>
                    <a:cubicBezTo>
                      <a:pt x="9946" y="0"/>
                      <a:pt x="-1842" y="10259"/>
                      <a:pt x="123" y="15710"/>
                    </a:cubicBezTo>
                    <a:cubicBezTo>
                      <a:pt x="2087" y="21161"/>
                      <a:pt x="3069" y="28534"/>
                      <a:pt x="3069" y="30458"/>
                    </a:cubicBezTo>
                    <a:cubicBezTo>
                      <a:pt x="3069" y="32382"/>
                      <a:pt x="10437" y="34305"/>
                      <a:pt x="12893" y="40398"/>
                    </a:cubicBezTo>
                    <a:lnTo>
                      <a:pt x="14857" y="43924"/>
                    </a:lnTo>
                    <a:cubicBezTo>
                      <a:pt x="14857" y="43924"/>
                      <a:pt x="16822" y="40398"/>
                      <a:pt x="11910" y="27252"/>
                    </a:cubicBezTo>
                    <a:cubicBezTo>
                      <a:pt x="6999" y="14107"/>
                      <a:pt x="5034" y="9618"/>
                      <a:pt x="9946" y="0"/>
                    </a:cubicBezTo>
                    <a:close/>
                  </a:path>
                </a:pathLst>
              </a:custGeom>
              <a:solidFill>
                <a:srgbClr val="000000"/>
              </a:solidFill>
              <a:ln w="7600" cap="flat">
                <a:solidFill>
                  <a:srgbClr val="000000"/>
                </a:solidFill>
                <a:bevel/>
              </a:ln>
            </p:spPr>
          </p:sp>
          <p:sp>
            <p:nvSpPr>
              <p:cNvPr id="455" name="Freeform 454"/>
              <p:cNvSpPr/>
              <p:nvPr/>
            </p:nvSpPr>
            <p:spPr>
              <a:xfrm>
                <a:off x="1085769" y="2830981"/>
                <a:ext cx="162081" cy="193211"/>
              </a:xfrm>
              <a:custGeom>
                <a:avLst/>
                <a:gdLst/>
                <a:ahLst/>
                <a:cxnLst/>
                <a:rect l="0" t="0" r="0" b="0"/>
                <a:pathLst>
                  <a:path w="162081" h="193211">
                    <a:moveTo>
                      <a:pt x="96694" y="0"/>
                    </a:moveTo>
                    <a:lnTo>
                      <a:pt x="24004" y="19209"/>
                    </a:lnTo>
                    <a:cubicBezTo>
                      <a:pt x="24004" y="19209"/>
                      <a:pt x="-7758" y="23697"/>
                      <a:pt x="1738" y="39729"/>
                    </a:cubicBezTo>
                    <a:cubicBezTo>
                      <a:pt x="11234" y="55761"/>
                      <a:pt x="85562" y="186358"/>
                      <a:pt x="85562" y="186358"/>
                    </a:cubicBezTo>
                    <a:cubicBezTo>
                      <a:pt x="85562" y="186358"/>
                      <a:pt x="92674" y="200550"/>
                      <a:pt x="115053" y="188067"/>
                    </a:cubicBezTo>
                    <a:lnTo>
                      <a:pt x="156618" y="171928"/>
                    </a:lnTo>
                    <a:cubicBezTo>
                      <a:pt x="156618" y="171928"/>
                      <a:pt x="164973" y="161350"/>
                      <a:pt x="161044" y="146602"/>
                    </a:cubicBezTo>
                    <a:lnTo>
                      <a:pt x="115360" y="39516"/>
                    </a:lnTo>
                    <a:lnTo>
                      <a:pt x="96694" y="0"/>
                    </a:lnTo>
                    <a:close/>
                  </a:path>
                </a:pathLst>
              </a:custGeom>
              <a:solidFill>
                <a:srgbClr val="4D505D"/>
              </a:solidFill>
              <a:ln w="7600" cap="flat">
                <a:noFill/>
                <a:bevel/>
              </a:ln>
            </p:spPr>
          </p:sp>
          <p:sp>
            <p:nvSpPr>
              <p:cNvPr id="456" name="Freeform 455"/>
              <p:cNvSpPr/>
              <p:nvPr/>
            </p:nvSpPr>
            <p:spPr>
              <a:xfrm>
                <a:off x="1232347" y="2950129"/>
                <a:ext cx="68823" cy="63161"/>
              </a:xfrm>
              <a:custGeom>
                <a:avLst/>
                <a:gdLst/>
                <a:ahLst/>
                <a:cxnLst/>
                <a:rect l="0" t="0" r="0" b="0"/>
                <a:pathLst>
                  <a:path w="68823" h="63161">
                    <a:moveTo>
                      <a:pt x="7367" y="7052"/>
                    </a:moveTo>
                    <a:cubicBezTo>
                      <a:pt x="7367" y="7052"/>
                      <a:pt x="5402" y="22121"/>
                      <a:pt x="8841" y="28535"/>
                    </a:cubicBezTo>
                    <a:cubicBezTo>
                      <a:pt x="12279" y="34947"/>
                      <a:pt x="13261" y="44244"/>
                      <a:pt x="13261" y="48092"/>
                    </a:cubicBezTo>
                    <a:cubicBezTo>
                      <a:pt x="13261" y="51938"/>
                      <a:pt x="22102" y="58031"/>
                      <a:pt x="30452" y="50335"/>
                    </a:cubicBezTo>
                    <a:cubicBezTo>
                      <a:pt x="38801" y="42641"/>
                      <a:pt x="32907" y="35267"/>
                      <a:pt x="32907" y="35267"/>
                    </a:cubicBezTo>
                    <a:cubicBezTo>
                      <a:pt x="32907" y="34305"/>
                      <a:pt x="37328" y="33985"/>
                      <a:pt x="37328" y="38795"/>
                    </a:cubicBezTo>
                    <a:cubicBezTo>
                      <a:pt x="37328" y="43603"/>
                      <a:pt x="31679" y="51779"/>
                      <a:pt x="30452" y="52581"/>
                    </a:cubicBezTo>
                    <a:cubicBezTo>
                      <a:pt x="29224" y="53382"/>
                      <a:pt x="17191" y="57711"/>
                      <a:pt x="12279" y="51938"/>
                    </a:cubicBezTo>
                    <a:lnTo>
                      <a:pt x="0" y="57069"/>
                    </a:lnTo>
                    <a:cubicBezTo>
                      <a:pt x="0" y="57069"/>
                      <a:pt x="7858" y="61237"/>
                      <a:pt x="12279" y="62841"/>
                    </a:cubicBezTo>
                    <a:cubicBezTo>
                      <a:pt x="16699" y="64444"/>
                      <a:pt x="36346" y="59313"/>
                      <a:pt x="40766" y="58032"/>
                    </a:cubicBezTo>
                    <a:cubicBezTo>
                      <a:pt x="45186" y="56748"/>
                      <a:pt x="58448" y="47451"/>
                      <a:pt x="63850" y="42642"/>
                    </a:cubicBezTo>
                    <a:cubicBezTo>
                      <a:pt x="69253" y="37832"/>
                      <a:pt x="71709" y="28854"/>
                      <a:pt x="63850" y="18274"/>
                    </a:cubicBezTo>
                    <a:cubicBezTo>
                      <a:pt x="55992" y="7694"/>
                      <a:pt x="51571" y="5129"/>
                      <a:pt x="51571" y="0"/>
                    </a:cubicBezTo>
                    <a:cubicBezTo>
                      <a:pt x="51571" y="0"/>
                      <a:pt x="17436" y="481"/>
                      <a:pt x="7367" y="7052"/>
                    </a:cubicBezTo>
                    <a:close/>
                  </a:path>
                </a:pathLst>
              </a:custGeom>
              <a:solidFill>
                <a:srgbClr val="A6866F"/>
              </a:solidFill>
              <a:ln w="7600" cap="flat">
                <a:noFill/>
                <a:bevel/>
              </a:ln>
            </p:spPr>
          </p:sp>
          <p:sp>
            <p:nvSpPr>
              <p:cNvPr id="457" name="Freeform 456"/>
              <p:cNvSpPr/>
              <p:nvPr/>
            </p:nvSpPr>
            <p:spPr>
              <a:xfrm>
                <a:off x="833804" y="2676827"/>
                <a:ext cx="33153" cy="98990"/>
              </a:xfrm>
              <a:custGeom>
                <a:avLst/>
                <a:gdLst/>
                <a:ahLst/>
                <a:cxnLst/>
                <a:rect l="0" t="0" r="0" b="0"/>
                <a:pathLst>
                  <a:path w="33153" h="98990">
                    <a:moveTo>
                      <a:pt x="12193" y="0"/>
                    </a:moveTo>
                    <a:cubicBezTo>
                      <a:pt x="12193" y="0"/>
                      <a:pt x="20837" y="28719"/>
                      <a:pt x="12193" y="43596"/>
                    </a:cubicBezTo>
                    <a:cubicBezTo>
                      <a:pt x="3549" y="58472"/>
                      <a:pt x="13764" y="63089"/>
                      <a:pt x="9049" y="70784"/>
                    </a:cubicBezTo>
                    <a:cubicBezTo>
                      <a:pt x="4335" y="78479"/>
                      <a:pt x="5906" y="87713"/>
                      <a:pt x="1191" y="87713"/>
                    </a:cubicBezTo>
                    <a:cubicBezTo>
                      <a:pt x="-3524" y="87713"/>
                      <a:pt x="5906" y="90790"/>
                      <a:pt x="7477" y="91816"/>
                    </a:cubicBezTo>
                    <a:cubicBezTo>
                      <a:pt x="9049" y="92842"/>
                      <a:pt x="18480" y="101050"/>
                      <a:pt x="31066" y="98485"/>
                    </a:cubicBezTo>
                    <a:cubicBezTo>
                      <a:pt x="31066" y="98485"/>
                      <a:pt x="35793" y="82582"/>
                      <a:pt x="31066" y="74375"/>
                    </a:cubicBezTo>
                    <a:cubicBezTo>
                      <a:pt x="26338" y="66167"/>
                      <a:pt x="17694" y="47186"/>
                      <a:pt x="20052" y="43596"/>
                    </a:cubicBezTo>
                    <a:cubicBezTo>
                      <a:pt x="22409" y="40005"/>
                      <a:pt x="15336" y="4112"/>
                      <a:pt x="12193" y="0"/>
                    </a:cubicBezTo>
                    <a:close/>
                  </a:path>
                </a:pathLst>
              </a:custGeom>
              <a:solidFill>
                <a:srgbClr val="FFFFFF"/>
              </a:solidFill>
              <a:ln w="7600" cap="flat">
                <a:noFill/>
                <a:bevel/>
              </a:ln>
            </p:spPr>
          </p:sp>
          <p:sp>
            <p:nvSpPr>
              <p:cNvPr id="458" name="Freeform 457"/>
              <p:cNvSpPr/>
              <p:nvPr/>
            </p:nvSpPr>
            <p:spPr>
              <a:xfrm>
                <a:off x="967645" y="2798423"/>
                <a:ext cx="42485" cy="62160"/>
              </a:xfrm>
              <a:custGeom>
                <a:avLst/>
                <a:gdLst/>
                <a:ahLst/>
                <a:cxnLst/>
                <a:rect l="0" t="0" r="0" b="0"/>
                <a:pathLst>
                  <a:path w="42485" h="62160">
                    <a:moveTo>
                      <a:pt x="35522" y="0"/>
                    </a:moveTo>
                    <a:cubicBezTo>
                      <a:pt x="35522" y="0"/>
                      <a:pt x="44953" y="2540"/>
                      <a:pt x="41809" y="6643"/>
                    </a:cubicBezTo>
                    <a:lnTo>
                      <a:pt x="31990" y="4450"/>
                    </a:lnTo>
                    <a:cubicBezTo>
                      <a:pt x="31990" y="4450"/>
                      <a:pt x="13871" y="20326"/>
                      <a:pt x="9765" y="34786"/>
                    </a:cubicBezTo>
                    <a:lnTo>
                      <a:pt x="21378" y="38962"/>
                    </a:lnTo>
                    <a:cubicBezTo>
                      <a:pt x="21378" y="38962"/>
                      <a:pt x="26879" y="44093"/>
                      <a:pt x="35523" y="46689"/>
                    </a:cubicBezTo>
                    <a:cubicBezTo>
                      <a:pt x="35523" y="46689"/>
                      <a:pt x="30783" y="59980"/>
                      <a:pt x="20591" y="61558"/>
                    </a:cubicBezTo>
                    <a:cubicBezTo>
                      <a:pt x="20591" y="61558"/>
                      <a:pt x="9216" y="65369"/>
                      <a:pt x="184" y="53840"/>
                    </a:cubicBezTo>
                    <a:cubicBezTo>
                      <a:pt x="184" y="53840"/>
                      <a:pt x="-1412" y="45632"/>
                      <a:pt x="4089" y="31781"/>
                    </a:cubicBezTo>
                    <a:cubicBezTo>
                      <a:pt x="9590" y="17930"/>
                      <a:pt x="24520" y="0"/>
                      <a:pt x="35522" y="0"/>
                    </a:cubicBezTo>
                    <a:close/>
                  </a:path>
                </a:pathLst>
              </a:custGeom>
              <a:solidFill>
                <a:srgbClr val="9C9A96"/>
              </a:solidFill>
              <a:ln w="7600" cap="flat">
                <a:noFill/>
                <a:bevel/>
              </a:ln>
            </p:spPr>
          </p:sp>
          <p:sp>
            <p:nvSpPr>
              <p:cNvPr id="459" name="Freeform 458"/>
              <p:cNvSpPr/>
              <p:nvPr/>
            </p:nvSpPr>
            <p:spPr>
              <a:xfrm>
                <a:off x="960342" y="2587414"/>
                <a:ext cx="65262" cy="139348"/>
              </a:xfrm>
              <a:custGeom>
                <a:avLst/>
                <a:gdLst/>
                <a:ahLst/>
                <a:cxnLst/>
                <a:rect l="0" t="0" r="0" b="0"/>
                <a:pathLst>
                  <a:path w="65262" h="139348">
                    <a:moveTo>
                      <a:pt x="15103" y="15390"/>
                    </a:moveTo>
                    <a:cubicBezTo>
                      <a:pt x="15103" y="15390"/>
                      <a:pt x="24885" y="16216"/>
                      <a:pt x="32743" y="17073"/>
                    </a:cubicBezTo>
                    <a:cubicBezTo>
                      <a:pt x="32743" y="17073"/>
                      <a:pt x="33402" y="30751"/>
                      <a:pt x="35363" y="34172"/>
                    </a:cubicBezTo>
                    <a:cubicBezTo>
                      <a:pt x="37324" y="37593"/>
                      <a:pt x="45178" y="48309"/>
                      <a:pt x="46492" y="51501"/>
                    </a:cubicBezTo>
                    <a:cubicBezTo>
                      <a:pt x="46492" y="51501"/>
                      <a:pt x="53700" y="77777"/>
                      <a:pt x="60903" y="87181"/>
                    </a:cubicBezTo>
                    <a:cubicBezTo>
                      <a:pt x="68107" y="96586"/>
                      <a:pt x="64178" y="139348"/>
                      <a:pt x="64178" y="139348"/>
                    </a:cubicBezTo>
                    <a:cubicBezTo>
                      <a:pt x="64178" y="139348"/>
                      <a:pt x="47806" y="93594"/>
                      <a:pt x="43222" y="83761"/>
                    </a:cubicBezTo>
                    <a:cubicBezTo>
                      <a:pt x="38638" y="73929"/>
                      <a:pt x="24230" y="44860"/>
                      <a:pt x="19646" y="39302"/>
                    </a:cubicBezTo>
                    <a:cubicBezTo>
                      <a:pt x="15062" y="33745"/>
                      <a:pt x="3275" y="4676"/>
                      <a:pt x="655" y="2111"/>
                    </a:cubicBezTo>
                    <a:cubicBezTo>
                      <a:pt x="-1965" y="-454"/>
                      <a:pt x="2620" y="-4301"/>
                      <a:pt x="15103" y="15390"/>
                    </a:cubicBezTo>
                    <a:close/>
                  </a:path>
                </a:pathLst>
              </a:custGeom>
              <a:solidFill>
                <a:srgbClr val="B6BACB"/>
              </a:solidFill>
              <a:ln w="7600" cap="flat">
                <a:noFill/>
                <a:bevel/>
              </a:ln>
            </p:spPr>
          </p:sp>
          <p:sp>
            <p:nvSpPr>
              <p:cNvPr id="460" name="Freeform 459"/>
              <p:cNvSpPr/>
              <p:nvPr/>
            </p:nvSpPr>
            <p:spPr>
              <a:xfrm>
                <a:off x="1006880" y="2584406"/>
                <a:ext cx="39906" cy="140631"/>
              </a:xfrm>
              <a:custGeom>
                <a:avLst/>
                <a:gdLst/>
                <a:ahLst/>
                <a:cxnLst/>
                <a:rect l="0" t="0" r="0" b="0"/>
                <a:pathLst>
                  <a:path w="39906" h="140631">
                    <a:moveTo>
                      <a:pt x="-46" y="54545"/>
                    </a:moveTo>
                    <a:cubicBezTo>
                      <a:pt x="-46" y="54545"/>
                      <a:pt x="7817" y="82920"/>
                      <a:pt x="14366" y="91496"/>
                    </a:cubicBezTo>
                    <a:cubicBezTo>
                      <a:pt x="14366" y="91496"/>
                      <a:pt x="20915" y="103012"/>
                      <a:pt x="17640" y="140631"/>
                    </a:cubicBezTo>
                    <a:cubicBezTo>
                      <a:pt x="17640" y="140631"/>
                      <a:pt x="34013" y="69668"/>
                      <a:pt x="34013" y="58553"/>
                    </a:cubicBezTo>
                    <a:cubicBezTo>
                      <a:pt x="34013" y="47437"/>
                      <a:pt x="39906" y="17941"/>
                      <a:pt x="39906" y="0"/>
                    </a:cubicBezTo>
                    <a:cubicBezTo>
                      <a:pt x="39906" y="0"/>
                      <a:pt x="28118" y="4688"/>
                      <a:pt x="18296" y="4688"/>
                    </a:cubicBezTo>
                    <a:lnTo>
                      <a:pt x="12724" y="3835"/>
                    </a:lnTo>
                    <a:cubicBezTo>
                      <a:pt x="12724" y="3835"/>
                      <a:pt x="7162" y="7681"/>
                      <a:pt x="18296" y="14949"/>
                    </a:cubicBezTo>
                    <a:cubicBezTo>
                      <a:pt x="18296" y="14949"/>
                      <a:pt x="19598" y="15806"/>
                      <a:pt x="8796" y="27133"/>
                    </a:cubicBezTo>
                    <a:cubicBezTo>
                      <a:pt x="8796" y="27133"/>
                      <a:pt x="-45" y="38918"/>
                      <a:pt x="-46" y="54545"/>
                    </a:cubicBezTo>
                    <a:close/>
                  </a:path>
                </a:pathLst>
              </a:custGeom>
              <a:solidFill>
                <a:srgbClr val="B6BACB"/>
              </a:solidFill>
              <a:ln w="7600" cap="flat">
                <a:noFill/>
                <a:bevel/>
              </a:ln>
            </p:spPr>
          </p:sp>
          <p:sp>
            <p:nvSpPr>
              <p:cNvPr id="461" name="Freeform 460"/>
              <p:cNvSpPr/>
              <p:nvPr/>
            </p:nvSpPr>
            <p:spPr>
              <a:xfrm>
                <a:off x="1035975" y="2866432"/>
                <a:ext cx="22286" cy="93941"/>
              </a:xfrm>
              <a:custGeom>
                <a:avLst/>
                <a:gdLst/>
                <a:ahLst/>
                <a:cxnLst/>
                <a:rect l="0" t="0" r="0" b="0"/>
                <a:pathLst>
                  <a:path w="22286" h="93941">
                    <a:moveTo>
                      <a:pt x="13752" y="0"/>
                    </a:moveTo>
                    <a:cubicBezTo>
                      <a:pt x="13752" y="0"/>
                      <a:pt x="20628" y="71818"/>
                      <a:pt x="4420" y="89131"/>
                    </a:cubicBezTo>
                    <a:lnTo>
                      <a:pt x="0" y="93941"/>
                    </a:lnTo>
                    <a:cubicBezTo>
                      <a:pt x="0" y="93941"/>
                      <a:pt x="12770" y="89452"/>
                      <a:pt x="16699" y="80154"/>
                    </a:cubicBezTo>
                    <a:cubicBezTo>
                      <a:pt x="20629" y="70856"/>
                      <a:pt x="23084" y="22764"/>
                      <a:pt x="22102" y="2244"/>
                    </a:cubicBezTo>
                    <a:lnTo>
                      <a:pt x="13752" y="0"/>
                    </a:lnTo>
                    <a:close/>
                  </a:path>
                </a:pathLst>
              </a:custGeom>
              <a:solidFill>
                <a:srgbClr val="A4A29E"/>
              </a:solidFill>
              <a:ln w="7600" cap="flat">
                <a:noFill/>
                <a:bevel/>
              </a:ln>
            </p:spPr>
          </p:sp>
          <p:sp>
            <p:nvSpPr>
              <p:cNvPr id="462" name="Freeform 461"/>
              <p:cNvSpPr/>
              <p:nvPr/>
            </p:nvSpPr>
            <p:spPr>
              <a:xfrm>
                <a:off x="1142469" y="2590742"/>
                <a:ext cx="41257" cy="248278"/>
              </a:xfrm>
              <a:custGeom>
                <a:avLst/>
                <a:gdLst/>
                <a:ahLst/>
                <a:cxnLst/>
                <a:rect l="0" t="0" r="0" b="0"/>
                <a:pathLst>
                  <a:path w="41257" h="248278">
                    <a:moveTo>
                      <a:pt x="26731" y="0"/>
                    </a:moveTo>
                    <a:cubicBezTo>
                      <a:pt x="26731" y="0"/>
                      <a:pt x="17301" y="81028"/>
                      <a:pt x="18873" y="95391"/>
                    </a:cubicBezTo>
                    <a:cubicBezTo>
                      <a:pt x="20444" y="109755"/>
                      <a:pt x="9443" y="161566"/>
                      <a:pt x="14158" y="169285"/>
                    </a:cubicBezTo>
                    <a:cubicBezTo>
                      <a:pt x="14158" y="169285"/>
                      <a:pt x="14157" y="207735"/>
                      <a:pt x="39305" y="233409"/>
                    </a:cubicBezTo>
                    <a:cubicBezTo>
                      <a:pt x="39305" y="233409"/>
                      <a:pt x="45966" y="238246"/>
                      <a:pt x="34590" y="241080"/>
                    </a:cubicBezTo>
                    <a:cubicBezTo>
                      <a:pt x="23213" y="243913"/>
                      <a:pt x="14943" y="248278"/>
                      <a:pt x="14943" y="248278"/>
                    </a:cubicBezTo>
                    <a:cubicBezTo>
                      <a:pt x="14943" y="248278"/>
                      <a:pt x="-5489" y="247236"/>
                      <a:pt x="4727" y="241593"/>
                    </a:cubicBezTo>
                    <a:cubicBezTo>
                      <a:pt x="14943" y="235950"/>
                      <a:pt x="18087" y="230820"/>
                      <a:pt x="19658" y="224664"/>
                    </a:cubicBezTo>
                    <a:cubicBezTo>
                      <a:pt x="21230" y="218508"/>
                      <a:pt x="17301" y="221073"/>
                      <a:pt x="12586" y="207222"/>
                    </a:cubicBezTo>
                    <a:cubicBezTo>
                      <a:pt x="7871" y="193372"/>
                      <a:pt x="-3131" y="190807"/>
                      <a:pt x="798" y="182086"/>
                    </a:cubicBezTo>
                    <a:cubicBezTo>
                      <a:pt x="4727" y="173365"/>
                      <a:pt x="11014" y="158489"/>
                      <a:pt x="7871" y="152846"/>
                    </a:cubicBezTo>
                    <a:cubicBezTo>
                      <a:pt x="4727" y="147203"/>
                      <a:pt x="12586" y="133353"/>
                      <a:pt x="12586" y="115398"/>
                    </a:cubicBezTo>
                    <a:cubicBezTo>
                      <a:pt x="12586" y="97443"/>
                      <a:pt x="14157" y="25673"/>
                      <a:pt x="26731" y="0"/>
                    </a:cubicBezTo>
                    <a:close/>
                  </a:path>
                </a:pathLst>
              </a:custGeom>
              <a:solidFill>
                <a:srgbClr val="AFAEAB"/>
              </a:solidFill>
              <a:ln w="7600" cap="flat">
                <a:noFill/>
                <a:bevel/>
              </a:ln>
            </p:spPr>
          </p:sp>
          <p:sp>
            <p:nvSpPr>
              <p:cNvPr id="463" name="Freeform 462"/>
              <p:cNvSpPr/>
              <p:nvPr/>
            </p:nvSpPr>
            <p:spPr>
              <a:xfrm>
                <a:off x="1089360" y="2860599"/>
                <a:ext cx="103327" cy="160909"/>
              </a:xfrm>
              <a:custGeom>
                <a:avLst/>
                <a:gdLst/>
                <a:ahLst/>
                <a:cxnLst/>
                <a:rect l="0" t="0" r="0" b="0"/>
                <a:pathLst>
                  <a:path w="103327" h="160909">
                    <a:moveTo>
                      <a:pt x="184" y="6452"/>
                    </a:moveTo>
                    <a:lnTo>
                      <a:pt x="88592" y="159707"/>
                    </a:lnTo>
                    <a:cubicBezTo>
                      <a:pt x="88592" y="159707"/>
                      <a:pt x="100626" y="164036"/>
                      <a:pt x="103327" y="156181"/>
                    </a:cubicBezTo>
                    <a:lnTo>
                      <a:pt x="13264" y="0"/>
                    </a:lnTo>
                    <a:cubicBezTo>
                      <a:pt x="13264" y="0"/>
                      <a:pt x="-1780" y="-1563"/>
                      <a:pt x="184" y="6452"/>
                    </a:cubicBezTo>
                    <a:close/>
                  </a:path>
                </a:pathLst>
              </a:custGeom>
              <a:solidFill>
                <a:srgbClr val="3A3C46"/>
              </a:solidFill>
              <a:ln w="7600" cap="flat">
                <a:noFill/>
                <a:bevel/>
              </a:ln>
            </p:spPr>
          </p:sp>
          <p:sp>
            <p:nvSpPr>
              <p:cNvPr id="464" name="Freeform 463"/>
              <p:cNvSpPr/>
              <p:nvPr/>
            </p:nvSpPr>
            <p:spPr>
              <a:xfrm>
                <a:off x="975845" y="2804492"/>
                <a:ext cx="173931" cy="66448"/>
              </a:xfrm>
              <a:custGeom>
                <a:avLst/>
                <a:gdLst/>
                <a:ahLst/>
                <a:cxnLst/>
                <a:rect l="0" t="0" r="0" b="0"/>
                <a:pathLst>
                  <a:path w="173931" h="66448">
                    <a:moveTo>
                      <a:pt x="22225" y="0"/>
                    </a:moveTo>
                    <a:cubicBezTo>
                      <a:pt x="22225" y="0"/>
                      <a:pt x="36632" y="6811"/>
                      <a:pt x="81839" y="6811"/>
                    </a:cubicBezTo>
                    <a:cubicBezTo>
                      <a:pt x="81839" y="6811"/>
                      <a:pt x="98846" y="7239"/>
                      <a:pt x="118492" y="15361"/>
                    </a:cubicBezTo>
                    <a:cubicBezTo>
                      <a:pt x="138138" y="23483"/>
                      <a:pt x="157129" y="29897"/>
                      <a:pt x="158440" y="30752"/>
                    </a:cubicBezTo>
                    <a:cubicBezTo>
                      <a:pt x="159749" y="31606"/>
                      <a:pt x="171537" y="39301"/>
                      <a:pt x="173502" y="41865"/>
                    </a:cubicBezTo>
                    <a:cubicBezTo>
                      <a:pt x="175467" y="44431"/>
                      <a:pt x="170228" y="49134"/>
                      <a:pt x="162369" y="47424"/>
                    </a:cubicBezTo>
                    <a:lnTo>
                      <a:pt x="150581" y="40583"/>
                    </a:lnTo>
                    <a:lnTo>
                      <a:pt x="115218" y="30324"/>
                    </a:lnTo>
                    <a:lnTo>
                      <a:pt x="136174" y="44004"/>
                    </a:lnTo>
                    <a:cubicBezTo>
                      <a:pt x="136174" y="44004"/>
                      <a:pt x="142723" y="50843"/>
                      <a:pt x="128314" y="57269"/>
                    </a:cubicBezTo>
                    <a:cubicBezTo>
                      <a:pt x="128314" y="57269"/>
                      <a:pt x="119429" y="58606"/>
                      <a:pt x="118120" y="57750"/>
                    </a:cubicBezTo>
                    <a:cubicBezTo>
                      <a:pt x="118120" y="57750"/>
                      <a:pt x="117836" y="64095"/>
                      <a:pt x="104084" y="59820"/>
                    </a:cubicBezTo>
                    <a:cubicBezTo>
                      <a:pt x="104084" y="59820"/>
                      <a:pt x="96227" y="51698"/>
                      <a:pt x="89023" y="49988"/>
                    </a:cubicBezTo>
                    <a:cubicBezTo>
                      <a:pt x="89023" y="49988"/>
                      <a:pt x="81164" y="50416"/>
                      <a:pt x="95572" y="59821"/>
                    </a:cubicBezTo>
                    <a:cubicBezTo>
                      <a:pt x="95572" y="59821"/>
                      <a:pt x="100155" y="65807"/>
                      <a:pt x="90987" y="65807"/>
                    </a:cubicBezTo>
                    <a:cubicBezTo>
                      <a:pt x="90987" y="65807"/>
                      <a:pt x="81819" y="68798"/>
                      <a:pt x="75269" y="61959"/>
                    </a:cubicBezTo>
                    <a:cubicBezTo>
                      <a:pt x="75269" y="61959"/>
                      <a:pt x="66756" y="55119"/>
                      <a:pt x="51040" y="52126"/>
                    </a:cubicBezTo>
                    <a:cubicBezTo>
                      <a:pt x="51040" y="52126"/>
                      <a:pt x="25827" y="43791"/>
                      <a:pt x="16331" y="37592"/>
                    </a:cubicBezTo>
                    <a:cubicBezTo>
                      <a:pt x="6835" y="31393"/>
                      <a:pt x="0" y="30325"/>
                      <a:pt x="0" y="30325"/>
                    </a:cubicBezTo>
                    <a:cubicBezTo>
                      <a:pt x="0" y="30325"/>
                      <a:pt x="9127" y="5584"/>
                      <a:pt x="22225" y="0"/>
                    </a:cubicBezTo>
                    <a:close/>
                  </a:path>
                </a:pathLst>
              </a:custGeom>
              <a:solidFill>
                <a:srgbClr val="A6866F"/>
              </a:solidFill>
              <a:ln w="7600" cap="flat">
                <a:noFill/>
                <a:bevel/>
              </a:ln>
            </p:spPr>
          </p:sp>
          <p:sp>
            <p:nvSpPr>
              <p:cNvPr id="465" name="Freeform 464"/>
              <p:cNvSpPr/>
              <p:nvPr/>
            </p:nvSpPr>
            <p:spPr>
              <a:xfrm>
                <a:off x="913098" y="2389574"/>
                <a:ext cx="163985" cy="134459"/>
              </a:xfrm>
              <a:custGeom>
                <a:avLst/>
                <a:gdLst/>
                <a:ahLst/>
                <a:cxnLst/>
                <a:rect l="0" t="0" r="0" b="0"/>
                <a:pathLst>
                  <a:path w="163985" h="134459">
                    <a:moveTo>
                      <a:pt x="87918" y="0"/>
                    </a:moveTo>
                    <a:cubicBezTo>
                      <a:pt x="87918" y="0"/>
                      <a:pt x="85461" y="-201"/>
                      <a:pt x="74165" y="761"/>
                    </a:cubicBezTo>
                    <a:cubicBezTo>
                      <a:pt x="62868" y="1723"/>
                      <a:pt x="44695" y="7494"/>
                      <a:pt x="34872" y="13907"/>
                    </a:cubicBezTo>
                    <a:cubicBezTo>
                      <a:pt x="25049" y="20319"/>
                      <a:pt x="14243" y="34105"/>
                      <a:pt x="14243" y="41159"/>
                    </a:cubicBezTo>
                    <a:cubicBezTo>
                      <a:pt x="14243" y="48213"/>
                      <a:pt x="9823" y="66488"/>
                      <a:pt x="8350" y="70335"/>
                    </a:cubicBezTo>
                    <a:cubicBezTo>
                      <a:pt x="6876" y="74182"/>
                      <a:pt x="0" y="77389"/>
                      <a:pt x="0" y="81236"/>
                    </a:cubicBezTo>
                    <a:cubicBezTo>
                      <a:pt x="0" y="85083"/>
                      <a:pt x="4420" y="87328"/>
                      <a:pt x="13507" y="90052"/>
                    </a:cubicBezTo>
                    <a:cubicBezTo>
                      <a:pt x="13507" y="90052"/>
                      <a:pt x="13752" y="105604"/>
                      <a:pt x="27505" y="118748"/>
                    </a:cubicBezTo>
                    <a:cubicBezTo>
                      <a:pt x="27505" y="118748"/>
                      <a:pt x="53536" y="134459"/>
                      <a:pt x="78094" y="134459"/>
                    </a:cubicBezTo>
                    <a:cubicBezTo>
                      <a:pt x="102652" y="134459"/>
                      <a:pt x="108545" y="129329"/>
                      <a:pt x="113457" y="127406"/>
                    </a:cubicBezTo>
                    <a:cubicBezTo>
                      <a:pt x="118368" y="125481"/>
                      <a:pt x="135559" y="117787"/>
                      <a:pt x="141453" y="105282"/>
                    </a:cubicBezTo>
                    <a:cubicBezTo>
                      <a:pt x="147347" y="92779"/>
                      <a:pt x="147593" y="91656"/>
                      <a:pt x="148821" y="90855"/>
                    </a:cubicBezTo>
                    <a:cubicBezTo>
                      <a:pt x="150048" y="90053"/>
                      <a:pt x="155451" y="92297"/>
                      <a:pt x="159626" y="89573"/>
                    </a:cubicBezTo>
                    <a:cubicBezTo>
                      <a:pt x="163985" y="86847"/>
                      <a:pt x="165028" y="78992"/>
                      <a:pt x="163064" y="78992"/>
                    </a:cubicBezTo>
                    <a:cubicBezTo>
                      <a:pt x="161099" y="78992"/>
                      <a:pt x="151767" y="78992"/>
                      <a:pt x="151767" y="70656"/>
                    </a:cubicBezTo>
                    <a:cubicBezTo>
                      <a:pt x="151767" y="62320"/>
                      <a:pt x="153241" y="36670"/>
                      <a:pt x="149803" y="29938"/>
                    </a:cubicBezTo>
                    <a:cubicBezTo>
                      <a:pt x="146365" y="23204"/>
                      <a:pt x="137524" y="7815"/>
                      <a:pt x="113457" y="4288"/>
                    </a:cubicBezTo>
                    <a:cubicBezTo>
                      <a:pt x="113457" y="4288"/>
                      <a:pt x="107564" y="842"/>
                      <a:pt x="87918" y="0"/>
                    </a:cubicBezTo>
                    <a:close/>
                  </a:path>
                </a:pathLst>
              </a:custGeom>
              <a:solidFill>
                <a:srgbClr val="A6866F"/>
              </a:solidFill>
              <a:ln w="7600" cap="flat">
                <a:noFill/>
                <a:bevel/>
              </a:ln>
            </p:spPr>
          </p:sp>
          <p:sp>
            <p:nvSpPr>
              <p:cNvPr id="466" name="Freeform 465"/>
              <p:cNvSpPr/>
              <p:nvPr/>
            </p:nvSpPr>
            <p:spPr>
              <a:xfrm>
                <a:off x="1145474" y="3006203"/>
                <a:ext cx="69314" cy="234451"/>
              </a:xfrm>
              <a:custGeom>
                <a:avLst/>
                <a:gdLst/>
                <a:ahLst/>
                <a:cxnLst/>
                <a:rect l="0" t="0" r="0" b="0"/>
                <a:pathLst>
                  <a:path w="69314" h="234451">
                    <a:moveTo>
                      <a:pt x="51023" y="14387"/>
                    </a:moveTo>
                    <a:cubicBezTo>
                      <a:pt x="51023" y="14387"/>
                      <a:pt x="45542" y="162103"/>
                      <a:pt x="64402" y="190847"/>
                    </a:cubicBezTo>
                    <a:cubicBezTo>
                      <a:pt x="64402" y="190847"/>
                      <a:pt x="83615" y="218354"/>
                      <a:pt x="46112" y="227677"/>
                    </a:cubicBezTo>
                    <a:cubicBezTo>
                      <a:pt x="46112" y="227677"/>
                      <a:pt x="18038" y="234451"/>
                      <a:pt x="0" y="234451"/>
                    </a:cubicBezTo>
                    <a:cubicBezTo>
                      <a:pt x="0" y="234451"/>
                      <a:pt x="5464" y="211351"/>
                      <a:pt x="5464" y="196987"/>
                    </a:cubicBezTo>
                    <a:cubicBezTo>
                      <a:pt x="5464" y="182623"/>
                      <a:pt x="7036" y="134402"/>
                      <a:pt x="10179" y="115422"/>
                    </a:cubicBezTo>
                    <a:cubicBezTo>
                      <a:pt x="13323" y="96441"/>
                      <a:pt x="18038" y="64636"/>
                      <a:pt x="14894" y="49247"/>
                    </a:cubicBezTo>
                    <a:cubicBezTo>
                      <a:pt x="11752" y="33857"/>
                      <a:pt x="16423" y="9596"/>
                      <a:pt x="18038" y="0"/>
                    </a:cubicBezTo>
                    <a:cubicBezTo>
                      <a:pt x="18038" y="0"/>
                      <a:pt x="25895" y="22571"/>
                      <a:pt x="42791" y="17633"/>
                    </a:cubicBezTo>
                    <a:lnTo>
                      <a:pt x="51023" y="14387"/>
                    </a:lnTo>
                    <a:close/>
                  </a:path>
                </a:pathLst>
              </a:custGeom>
              <a:solidFill>
                <a:srgbClr val="CFCCCB"/>
              </a:solidFill>
              <a:ln w="7600" cap="flat">
                <a:noFill/>
                <a:bevel/>
              </a:ln>
            </p:spPr>
          </p:sp>
          <p:sp>
            <p:nvSpPr>
              <p:cNvPr id="467" name="Freeform 466"/>
              <p:cNvSpPr/>
              <p:nvPr/>
            </p:nvSpPr>
            <p:spPr>
              <a:xfrm>
                <a:off x="737077" y="2578316"/>
                <a:ext cx="242324" cy="283184"/>
              </a:xfrm>
              <a:custGeom>
                <a:avLst/>
                <a:gdLst/>
                <a:ahLst/>
                <a:cxnLst/>
                <a:rect l="0" t="0" r="0" b="0"/>
                <a:pathLst>
                  <a:path w="242324" h="283184">
                    <a:moveTo>
                      <a:pt x="52909" y="0"/>
                    </a:moveTo>
                    <a:cubicBezTo>
                      <a:pt x="52909" y="0"/>
                      <a:pt x="65483" y="-1555"/>
                      <a:pt x="63912" y="25633"/>
                    </a:cubicBezTo>
                    <a:cubicBezTo>
                      <a:pt x="62339" y="52821"/>
                      <a:pt x="62339" y="71800"/>
                      <a:pt x="51338" y="81548"/>
                    </a:cubicBezTo>
                    <a:cubicBezTo>
                      <a:pt x="40336" y="91296"/>
                      <a:pt x="35621" y="100530"/>
                      <a:pt x="38764" y="107711"/>
                    </a:cubicBezTo>
                    <a:cubicBezTo>
                      <a:pt x="41908" y="114892"/>
                      <a:pt x="25417" y="132846"/>
                      <a:pt x="25417" y="139514"/>
                    </a:cubicBezTo>
                    <a:cubicBezTo>
                      <a:pt x="25417" y="146185"/>
                      <a:pt x="35621" y="154905"/>
                      <a:pt x="46623" y="162087"/>
                    </a:cubicBezTo>
                    <a:cubicBezTo>
                      <a:pt x="57624" y="169269"/>
                      <a:pt x="89844" y="174399"/>
                      <a:pt x="67054" y="177476"/>
                    </a:cubicBezTo>
                    <a:cubicBezTo>
                      <a:pt x="44265" y="180555"/>
                      <a:pt x="42693" y="164652"/>
                      <a:pt x="32871" y="171065"/>
                    </a:cubicBezTo>
                    <a:cubicBezTo>
                      <a:pt x="23047" y="177476"/>
                      <a:pt x="35621" y="190299"/>
                      <a:pt x="51338" y="186711"/>
                    </a:cubicBezTo>
                    <a:cubicBezTo>
                      <a:pt x="67054" y="183119"/>
                      <a:pt x="88272" y="183632"/>
                      <a:pt x="74913" y="186711"/>
                    </a:cubicBezTo>
                    <a:cubicBezTo>
                      <a:pt x="61553" y="189787"/>
                      <a:pt x="37192" y="193892"/>
                      <a:pt x="38764" y="198509"/>
                    </a:cubicBezTo>
                    <a:cubicBezTo>
                      <a:pt x="40336" y="203126"/>
                      <a:pt x="82772" y="188762"/>
                      <a:pt x="76485" y="194404"/>
                    </a:cubicBezTo>
                    <a:cubicBezTo>
                      <a:pt x="70198" y="200047"/>
                      <a:pt x="46623" y="206717"/>
                      <a:pt x="46623" y="207743"/>
                    </a:cubicBezTo>
                    <a:cubicBezTo>
                      <a:pt x="46623" y="208769"/>
                      <a:pt x="73342" y="199535"/>
                      <a:pt x="87094" y="206460"/>
                    </a:cubicBezTo>
                    <a:cubicBezTo>
                      <a:pt x="100846" y="213386"/>
                      <a:pt x="89058" y="233904"/>
                      <a:pt x="101633" y="236983"/>
                    </a:cubicBezTo>
                    <a:cubicBezTo>
                      <a:pt x="114205" y="240060"/>
                      <a:pt x="136995" y="227236"/>
                      <a:pt x="157428" y="236983"/>
                    </a:cubicBezTo>
                    <a:cubicBezTo>
                      <a:pt x="177859" y="246730"/>
                      <a:pt x="181003" y="254937"/>
                      <a:pt x="196720" y="254937"/>
                    </a:cubicBezTo>
                    <a:cubicBezTo>
                      <a:pt x="212437" y="254937"/>
                      <a:pt x="231334" y="252886"/>
                      <a:pt x="231334" y="254937"/>
                    </a:cubicBezTo>
                    <a:cubicBezTo>
                      <a:pt x="231334" y="256990"/>
                      <a:pt x="226189" y="274175"/>
                      <a:pt x="229725" y="276491"/>
                    </a:cubicBezTo>
                    <a:cubicBezTo>
                      <a:pt x="229725" y="276491"/>
                      <a:pt x="236799" y="283184"/>
                      <a:pt x="242324" y="283184"/>
                    </a:cubicBezTo>
                    <a:cubicBezTo>
                      <a:pt x="242324" y="283184"/>
                      <a:pt x="152447" y="272201"/>
                      <a:pt x="107786" y="261004"/>
                    </a:cubicBezTo>
                    <a:cubicBezTo>
                      <a:pt x="107786" y="261004"/>
                      <a:pt x="32085" y="240830"/>
                      <a:pt x="27763" y="238009"/>
                    </a:cubicBezTo>
                    <a:cubicBezTo>
                      <a:pt x="23440" y="235187"/>
                      <a:pt x="15188" y="240060"/>
                      <a:pt x="8166" y="221080"/>
                    </a:cubicBezTo>
                    <a:cubicBezTo>
                      <a:pt x="8166" y="221080"/>
                      <a:pt x="-6031" y="206055"/>
                      <a:pt x="3007" y="181506"/>
                    </a:cubicBezTo>
                    <a:cubicBezTo>
                      <a:pt x="3007" y="181506"/>
                      <a:pt x="8376" y="86678"/>
                      <a:pt x="43610" y="21016"/>
                    </a:cubicBezTo>
                    <a:cubicBezTo>
                      <a:pt x="43610" y="21016"/>
                      <a:pt x="42692" y="3607"/>
                      <a:pt x="52909" y="0"/>
                    </a:cubicBezTo>
                    <a:close/>
                  </a:path>
                </a:pathLst>
              </a:custGeom>
              <a:solidFill>
                <a:srgbClr val="C3C2C0"/>
              </a:solidFill>
              <a:ln w="7600" cap="flat">
                <a:noFill/>
                <a:bevel/>
              </a:ln>
            </p:spPr>
          </p:sp>
          <p:sp>
            <p:nvSpPr>
              <p:cNvPr id="468" name="Freeform 467"/>
              <p:cNvSpPr/>
              <p:nvPr/>
            </p:nvSpPr>
            <p:spPr>
              <a:xfrm>
                <a:off x="1027625" y="2584290"/>
                <a:ext cx="100195" cy="165038"/>
              </a:xfrm>
              <a:custGeom>
                <a:avLst/>
                <a:gdLst/>
                <a:ahLst/>
                <a:cxnLst/>
                <a:rect l="0" t="0" r="0" b="0"/>
                <a:pathLst>
                  <a:path w="100195" h="165038">
                    <a:moveTo>
                      <a:pt x="22225" y="6853"/>
                    </a:moveTo>
                    <a:cubicBezTo>
                      <a:pt x="22225" y="6853"/>
                      <a:pt x="11746" y="101314"/>
                      <a:pt x="0" y="148366"/>
                    </a:cubicBezTo>
                    <a:cubicBezTo>
                      <a:pt x="0" y="148366"/>
                      <a:pt x="7163" y="163728"/>
                      <a:pt x="7163" y="165038"/>
                    </a:cubicBezTo>
                    <a:cubicBezTo>
                      <a:pt x="7163" y="165038"/>
                      <a:pt x="58898" y="91055"/>
                      <a:pt x="78544" y="59421"/>
                    </a:cubicBezTo>
                    <a:cubicBezTo>
                      <a:pt x="98190" y="27787"/>
                      <a:pt x="100195" y="21375"/>
                      <a:pt x="100195" y="21375"/>
                    </a:cubicBezTo>
                    <a:lnTo>
                      <a:pt x="73305" y="6412"/>
                    </a:lnTo>
                    <a:cubicBezTo>
                      <a:pt x="73305" y="6412"/>
                      <a:pt x="41216" y="0"/>
                      <a:pt x="35322" y="0"/>
                    </a:cubicBezTo>
                    <a:cubicBezTo>
                      <a:pt x="29428" y="0"/>
                      <a:pt x="22225" y="6853"/>
                      <a:pt x="22225" y="6853"/>
                    </a:cubicBezTo>
                    <a:close/>
                  </a:path>
                </a:pathLst>
              </a:custGeom>
              <a:solidFill>
                <a:srgbClr val="BBB5B4"/>
              </a:solidFill>
              <a:ln w="7600" cap="flat">
                <a:noFill/>
                <a:bevel/>
              </a:ln>
            </p:spPr>
          </p:sp>
          <p:sp>
            <p:nvSpPr>
              <p:cNvPr id="469" name="Freeform 468"/>
              <p:cNvSpPr/>
              <p:nvPr/>
            </p:nvSpPr>
            <p:spPr>
              <a:xfrm>
                <a:off x="1024564" y="2577556"/>
                <a:ext cx="100195" cy="165038"/>
              </a:xfrm>
              <a:custGeom>
                <a:avLst/>
                <a:gdLst/>
                <a:ahLst/>
                <a:cxnLst/>
                <a:rect l="0" t="0" r="0" b="0"/>
                <a:pathLst>
                  <a:path w="100195" h="165038">
                    <a:moveTo>
                      <a:pt x="22225" y="6853"/>
                    </a:moveTo>
                    <a:cubicBezTo>
                      <a:pt x="22225" y="6853"/>
                      <a:pt x="11746" y="101314"/>
                      <a:pt x="0" y="148366"/>
                    </a:cubicBezTo>
                    <a:cubicBezTo>
                      <a:pt x="0" y="148366"/>
                      <a:pt x="7163" y="163728"/>
                      <a:pt x="7163" y="165038"/>
                    </a:cubicBezTo>
                    <a:cubicBezTo>
                      <a:pt x="7163" y="165038"/>
                      <a:pt x="58898" y="91055"/>
                      <a:pt x="78544" y="59421"/>
                    </a:cubicBezTo>
                    <a:cubicBezTo>
                      <a:pt x="98190" y="27787"/>
                      <a:pt x="100195" y="21375"/>
                      <a:pt x="100195" y="21375"/>
                    </a:cubicBezTo>
                    <a:lnTo>
                      <a:pt x="73305" y="6412"/>
                    </a:lnTo>
                    <a:cubicBezTo>
                      <a:pt x="73305" y="6412"/>
                      <a:pt x="41216" y="0"/>
                      <a:pt x="35322" y="0"/>
                    </a:cubicBezTo>
                    <a:cubicBezTo>
                      <a:pt x="29428" y="0"/>
                      <a:pt x="22225" y="6853"/>
                      <a:pt x="22225" y="6853"/>
                    </a:cubicBezTo>
                    <a:close/>
                  </a:path>
                </a:pathLst>
              </a:custGeom>
              <a:solidFill>
                <a:srgbClr val="E5E4E3"/>
              </a:solidFill>
              <a:ln w="7600" cap="flat">
                <a:noFill/>
                <a:bevel/>
              </a:ln>
            </p:spPr>
          </p:sp>
          <p:sp>
            <p:nvSpPr>
              <p:cNvPr id="470" name="Freeform 469"/>
              <p:cNvSpPr/>
              <p:nvPr/>
            </p:nvSpPr>
            <p:spPr>
              <a:xfrm>
                <a:off x="1019648" y="2521124"/>
                <a:ext cx="113211" cy="68412"/>
              </a:xfrm>
              <a:custGeom>
                <a:avLst/>
                <a:gdLst/>
                <a:ahLst/>
                <a:cxnLst/>
                <a:rect l="0" t="0" r="0" b="0"/>
                <a:pathLst>
                  <a:path w="113211" h="68412">
                    <a:moveTo>
                      <a:pt x="24185" y="0"/>
                    </a:moveTo>
                    <a:cubicBezTo>
                      <a:pt x="24185" y="0"/>
                      <a:pt x="21242" y="11113"/>
                      <a:pt x="27136" y="26090"/>
                    </a:cubicBezTo>
                    <a:cubicBezTo>
                      <a:pt x="27136" y="26090"/>
                      <a:pt x="29091" y="46600"/>
                      <a:pt x="24185" y="53224"/>
                    </a:cubicBezTo>
                    <a:cubicBezTo>
                      <a:pt x="19278" y="59849"/>
                      <a:pt x="1916" y="63913"/>
                      <a:pt x="0" y="67129"/>
                    </a:cubicBezTo>
                    <a:cubicBezTo>
                      <a:pt x="0" y="67129"/>
                      <a:pt x="8800" y="71845"/>
                      <a:pt x="27136" y="63282"/>
                    </a:cubicBezTo>
                    <a:cubicBezTo>
                      <a:pt x="27136" y="63282"/>
                      <a:pt x="35650" y="55574"/>
                      <a:pt x="42198" y="56429"/>
                    </a:cubicBezTo>
                    <a:cubicBezTo>
                      <a:pt x="48747" y="57284"/>
                      <a:pt x="110632" y="69040"/>
                      <a:pt x="112925" y="67544"/>
                    </a:cubicBezTo>
                    <a:cubicBezTo>
                      <a:pt x="115218" y="66047"/>
                      <a:pt x="103102" y="54719"/>
                      <a:pt x="98517" y="46169"/>
                    </a:cubicBezTo>
                    <a:cubicBezTo>
                      <a:pt x="93934" y="37619"/>
                      <a:pt x="84764" y="29064"/>
                      <a:pt x="68392" y="23937"/>
                    </a:cubicBezTo>
                    <a:cubicBezTo>
                      <a:pt x="68392" y="23937"/>
                      <a:pt x="50714" y="14533"/>
                      <a:pt x="45474" y="8976"/>
                    </a:cubicBezTo>
                    <a:cubicBezTo>
                      <a:pt x="40234" y="3420"/>
                      <a:pt x="24185" y="0"/>
                      <a:pt x="24185" y="0"/>
                    </a:cubicBezTo>
                    <a:close/>
                  </a:path>
                </a:pathLst>
              </a:custGeom>
              <a:solidFill>
                <a:srgbClr val="D8DAE3"/>
              </a:solidFill>
              <a:ln w="7600" cap="flat">
                <a:noFill/>
                <a:bevel/>
              </a:ln>
            </p:spPr>
          </p:sp>
          <p:sp>
            <p:nvSpPr>
              <p:cNvPr id="471" name="Freeform 470"/>
              <p:cNvSpPr/>
              <p:nvPr/>
            </p:nvSpPr>
            <p:spPr>
              <a:xfrm>
                <a:off x="897684" y="2577033"/>
                <a:ext cx="147163" cy="233809"/>
              </a:xfrm>
              <a:custGeom>
                <a:avLst/>
                <a:gdLst/>
                <a:ahLst/>
                <a:cxnLst/>
                <a:rect l="0" t="0" r="0" b="0"/>
                <a:pathLst>
                  <a:path w="147163" h="233809">
                    <a:moveTo>
                      <a:pt x="18541" y="17553"/>
                    </a:moveTo>
                    <a:cubicBezTo>
                      <a:pt x="18541" y="17553"/>
                      <a:pt x="10027" y="32061"/>
                      <a:pt x="4134" y="35908"/>
                    </a:cubicBezTo>
                    <a:cubicBezTo>
                      <a:pt x="-1761" y="39757"/>
                      <a:pt x="204" y="39328"/>
                      <a:pt x="204" y="39328"/>
                    </a:cubicBezTo>
                    <a:cubicBezTo>
                      <a:pt x="204" y="39328"/>
                      <a:pt x="118428" y="170448"/>
                      <a:pt x="129154" y="192339"/>
                    </a:cubicBezTo>
                    <a:cubicBezTo>
                      <a:pt x="140554" y="215604"/>
                      <a:pt x="147163" y="233809"/>
                      <a:pt x="147163" y="233809"/>
                    </a:cubicBezTo>
                    <a:cubicBezTo>
                      <a:pt x="147163" y="233809"/>
                      <a:pt x="143562" y="196400"/>
                      <a:pt x="118080" y="150903"/>
                    </a:cubicBezTo>
                    <a:cubicBezTo>
                      <a:pt x="118080" y="150903"/>
                      <a:pt x="94505" y="70961"/>
                      <a:pt x="54559" y="14548"/>
                    </a:cubicBezTo>
                    <a:lnTo>
                      <a:pt x="54559" y="10260"/>
                    </a:lnTo>
                    <a:lnTo>
                      <a:pt x="36877" y="0"/>
                    </a:lnTo>
                    <a:cubicBezTo>
                      <a:pt x="36877" y="0"/>
                      <a:pt x="23125" y="7267"/>
                      <a:pt x="21815" y="7694"/>
                    </a:cubicBezTo>
                    <a:cubicBezTo>
                      <a:pt x="20506" y="8122"/>
                      <a:pt x="18541" y="17553"/>
                      <a:pt x="18541" y="17553"/>
                    </a:cubicBezTo>
                    <a:close/>
                  </a:path>
                </a:pathLst>
              </a:custGeom>
              <a:solidFill>
                <a:srgbClr val="B5B0AD"/>
              </a:solidFill>
              <a:ln w="7600" cap="flat">
                <a:noFill/>
                <a:bevel/>
              </a:ln>
            </p:spPr>
          </p:sp>
          <p:sp>
            <p:nvSpPr>
              <p:cNvPr id="472" name="Freeform 471"/>
              <p:cNvSpPr/>
              <p:nvPr/>
            </p:nvSpPr>
            <p:spPr>
              <a:xfrm>
                <a:off x="906433" y="2574989"/>
                <a:ext cx="138077" cy="232568"/>
              </a:xfrm>
              <a:custGeom>
                <a:avLst/>
                <a:gdLst/>
                <a:ahLst/>
                <a:cxnLst/>
                <a:rect l="0" t="0" r="0" b="0"/>
                <a:pathLst>
                  <a:path w="138077" h="232568">
                    <a:moveTo>
                      <a:pt x="18540" y="17554"/>
                    </a:moveTo>
                    <a:cubicBezTo>
                      <a:pt x="18540" y="17554"/>
                      <a:pt x="10027" y="32062"/>
                      <a:pt x="4133" y="35908"/>
                    </a:cubicBezTo>
                    <a:cubicBezTo>
                      <a:pt x="-1761" y="39756"/>
                      <a:pt x="237" y="41341"/>
                      <a:pt x="237" y="41341"/>
                    </a:cubicBezTo>
                    <a:cubicBezTo>
                      <a:pt x="237" y="41341"/>
                      <a:pt x="120233" y="171103"/>
                      <a:pt x="127938" y="193528"/>
                    </a:cubicBezTo>
                    <a:cubicBezTo>
                      <a:pt x="135797" y="216399"/>
                      <a:pt x="138077" y="232568"/>
                      <a:pt x="138077" y="232568"/>
                    </a:cubicBezTo>
                    <a:cubicBezTo>
                      <a:pt x="138077" y="232568"/>
                      <a:pt x="140346" y="193225"/>
                      <a:pt x="118081" y="150903"/>
                    </a:cubicBezTo>
                    <a:cubicBezTo>
                      <a:pt x="118081" y="150903"/>
                      <a:pt x="94505" y="70962"/>
                      <a:pt x="54559" y="14548"/>
                    </a:cubicBezTo>
                    <a:lnTo>
                      <a:pt x="54559" y="10259"/>
                    </a:lnTo>
                    <a:lnTo>
                      <a:pt x="36877" y="0"/>
                    </a:lnTo>
                    <a:cubicBezTo>
                      <a:pt x="36877" y="0"/>
                      <a:pt x="23125" y="7267"/>
                      <a:pt x="21815" y="7694"/>
                    </a:cubicBezTo>
                    <a:cubicBezTo>
                      <a:pt x="20506" y="8122"/>
                      <a:pt x="18540" y="17554"/>
                      <a:pt x="18540" y="17554"/>
                    </a:cubicBezTo>
                    <a:close/>
                  </a:path>
                </a:pathLst>
              </a:custGeom>
              <a:solidFill>
                <a:srgbClr val="E5E4E3"/>
              </a:solidFill>
              <a:ln w="7600" cap="flat">
                <a:noFill/>
                <a:bevel/>
              </a:ln>
            </p:spPr>
          </p:sp>
          <p:sp>
            <p:nvSpPr>
              <p:cNvPr id="473" name="Freeform 472"/>
              <p:cNvSpPr/>
              <p:nvPr/>
            </p:nvSpPr>
            <p:spPr>
              <a:xfrm>
                <a:off x="889610" y="2521810"/>
                <a:ext cx="104801" cy="82880"/>
              </a:xfrm>
              <a:custGeom>
                <a:avLst/>
                <a:gdLst/>
                <a:ahLst/>
                <a:cxnLst/>
                <a:rect l="0" t="0" r="0" b="0"/>
                <a:pathLst>
                  <a:path w="104801" h="82880">
                    <a:moveTo>
                      <a:pt x="51449" y="0"/>
                    </a:moveTo>
                    <a:lnTo>
                      <a:pt x="51449" y="5946"/>
                    </a:lnTo>
                    <a:cubicBezTo>
                      <a:pt x="51449" y="5946"/>
                      <a:pt x="52221" y="25502"/>
                      <a:pt x="55333" y="27532"/>
                    </a:cubicBezTo>
                    <a:cubicBezTo>
                      <a:pt x="55333" y="27532"/>
                      <a:pt x="56974" y="40785"/>
                      <a:pt x="61558" y="45487"/>
                    </a:cubicBezTo>
                    <a:cubicBezTo>
                      <a:pt x="66143" y="50190"/>
                      <a:pt x="82515" y="66434"/>
                      <a:pt x="85789" y="71136"/>
                    </a:cubicBezTo>
                    <a:cubicBezTo>
                      <a:pt x="89063" y="75838"/>
                      <a:pt x="102816" y="71992"/>
                      <a:pt x="104801" y="82678"/>
                    </a:cubicBezTo>
                    <a:cubicBezTo>
                      <a:pt x="104801" y="82678"/>
                      <a:pt x="90046" y="83748"/>
                      <a:pt x="85789" y="80969"/>
                    </a:cubicBezTo>
                    <a:cubicBezTo>
                      <a:pt x="81532" y="78190"/>
                      <a:pt x="77276" y="63869"/>
                      <a:pt x="68762" y="65152"/>
                    </a:cubicBezTo>
                    <a:cubicBezTo>
                      <a:pt x="60249" y="66434"/>
                      <a:pt x="62213" y="58739"/>
                      <a:pt x="62213" y="58739"/>
                    </a:cubicBezTo>
                    <a:cubicBezTo>
                      <a:pt x="62213" y="58739"/>
                      <a:pt x="35363" y="76694"/>
                      <a:pt x="0" y="77549"/>
                    </a:cubicBezTo>
                    <a:cubicBezTo>
                      <a:pt x="0" y="77549"/>
                      <a:pt x="4584" y="54037"/>
                      <a:pt x="6549" y="47625"/>
                    </a:cubicBezTo>
                    <a:cubicBezTo>
                      <a:pt x="8514" y="41212"/>
                      <a:pt x="9168" y="33084"/>
                      <a:pt x="15717" y="26674"/>
                    </a:cubicBezTo>
                    <a:cubicBezTo>
                      <a:pt x="15717" y="26674"/>
                      <a:pt x="37654" y="1239"/>
                      <a:pt x="46168" y="1239"/>
                    </a:cubicBezTo>
                    <a:lnTo>
                      <a:pt x="51449" y="0"/>
                    </a:lnTo>
                    <a:close/>
                  </a:path>
                </a:pathLst>
              </a:custGeom>
              <a:solidFill>
                <a:srgbClr val="D8DAE3"/>
              </a:solidFill>
              <a:ln w="7600" cap="flat">
                <a:noFill/>
                <a:bevel/>
              </a:ln>
            </p:spPr>
          </p:sp>
          <p:sp>
            <p:nvSpPr>
              <p:cNvPr id="474" name="Freeform 473"/>
              <p:cNvSpPr/>
              <p:nvPr/>
            </p:nvSpPr>
            <p:spPr>
              <a:xfrm>
                <a:off x="864901" y="2737964"/>
                <a:ext cx="169510" cy="72459"/>
              </a:xfrm>
              <a:custGeom>
                <a:avLst/>
                <a:gdLst/>
                <a:ahLst/>
                <a:cxnLst/>
                <a:rect l="0" t="0" r="0" b="0"/>
                <a:pathLst>
                  <a:path w="169510" h="72459">
                    <a:moveTo>
                      <a:pt x="144552" y="67102"/>
                    </a:moveTo>
                    <a:cubicBezTo>
                      <a:pt x="144552" y="67102"/>
                      <a:pt x="140655" y="68171"/>
                      <a:pt x="152443" y="70309"/>
                    </a:cubicBezTo>
                    <a:cubicBezTo>
                      <a:pt x="164231" y="72459"/>
                      <a:pt x="169510" y="72459"/>
                      <a:pt x="169510" y="72459"/>
                    </a:cubicBezTo>
                    <a:cubicBezTo>
                      <a:pt x="169510" y="72459"/>
                      <a:pt x="159646" y="66034"/>
                      <a:pt x="149823" y="56629"/>
                    </a:cubicBezTo>
                    <a:cubicBezTo>
                      <a:pt x="140000" y="47224"/>
                      <a:pt x="117734" y="46797"/>
                      <a:pt x="102017" y="43804"/>
                    </a:cubicBezTo>
                    <a:cubicBezTo>
                      <a:pt x="86300" y="40812"/>
                      <a:pt x="74512" y="41239"/>
                      <a:pt x="67964" y="33544"/>
                    </a:cubicBezTo>
                    <a:cubicBezTo>
                      <a:pt x="61415" y="25850"/>
                      <a:pt x="42424" y="10888"/>
                      <a:pt x="24087" y="4047"/>
                    </a:cubicBezTo>
                    <a:cubicBezTo>
                      <a:pt x="5750" y="-2792"/>
                      <a:pt x="14918" y="-1510"/>
                      <a:pt x="29326" y="11315"/>
                    </a:cubicBezTo>
                    <a:cubicBezTo>
                      <a:pt x="43733" y="24140"/>
                      <a:pt x="46353" y="28842"/>
                      <a:pt x="32601" y="27559"/>
                    </a:cubicBezTo>
                    <a:cubicBezTo>
                      <a:pt x="18848" y="26277"/>
                      <a:pt x="13282" y="19223"/>
                      <a:pt x="10335" y="22430"/>
                    </a:cubicBezTo>
                    <a:cubicBezTo>
                      <a:pt x="7388" y="25636"/>
                      <a:pt x="0" y="32600"/>
                      <a:pt x="0" y="37347"/>
                    </a:cubicBezTo>
                    <a:cubicBezTo>
                      <a:pt x="0" y="37347"/>
                      <a:pt x="52902" y="40813"/>
                      <a:pt x="62070" y="48507"/>
                    </a:cubicBezTo>
                    <a:cubicBezTo>
                      <a:pt x="71238" y="56202"/>
                      <a:pt x="110531" y="55774"/>
                      <a:pt x="115769" y="57056"/>
                    </a:cubicBezTo>
                    <a:cubicBezTo>
                      <a:pt x="121009" y="58339"/>
                      <a:pt x="144552" y="59621"/>
                      <a:pt x="144552" y="67102"/>
                    </a:cubicBezTo>
                    <a:close/>
                  </a:path>
                </a:pathLst>
              </a:custGeom>
              <a:solidFill>
                <a:srgbClr val="BAB9B6"/>
              </a:solidFill>
              <a:ln w="7600" cap="flat">
                <a:noFill/>
                <a:bevel/>
              </a:ln>
            </p:spPr>
          </p:sp>
          <p:sp>
            <p:nvSpPr>
              <p:cNvPr id="475" name="Text 396"/>
              <p:cNvSpPr txBox="1"/>
              <p:nvPr/>
            </p:nvSpPr>
            <p:spPr>
              <a:xfrm>
                <a:off x="288002" y="3555587"/>
                <a:ext cx="1474400" cy="152000"/>
              </a:xfrm>
              <a:prstGeom prst="rect">
                <a:avLst/>
              </a:prstGeom>
              <a:noFill/>
            </p:spPr>
            <p:txBody>
              <a:bodyPr wrap="square" lIns="28000" tIns="18000" rIns="28000" bIns="18000" rtlCol="0" anchor="ctr"/>
              <a:lstStyle/>
              <a:p>
                <a:pPr algn="ctr"/>
                <a:r>
                  <a:rPr sz="760" b="1">
                    <a:solidFill>
                      <a:srgbClr val="303030"/>
                    </a:solidFill>
                    <a:latin typeface="Arial"/>
                  </a:rPr>
                  <a:t>Senior Leaders in academia</a:t>
                </a:r>
              </a:p>
            </p:txBody>
          </p:sp>
        </p:grpSp>
        <p:grpSp>
          <p:nvGrpSpPr>
            <p:cNvPr id="17" name="Working"/>
            <p:cNvGrpSpPr/>
            <p:nvPr/>
          </p:nvGrpSpPr>
          <p:grpSpPr>
            <a:xfrm>
              <a:off x="1998033" y="3061587"/>
              <a:ext cx="1150731" cy="668800"/>
              <a:chOff x="1998033" y="3061587"/>
              <a:chExt cx="1150731" cy="668800"/>
            </a:xfrm>
          </p:grpSpPr>
          <p:sp>
            <p:nvSpPr>
              <p:cNvPr id="409" name="Freeform 408"/>
              <p:cNvSpPr/>
              <p:nvPr/>
            </p:nvSpPr>
            <p:spPr>
              <a:xfrm>
                <a:off x="2641533" y="3095459"/>
                <a:ext cx="402844" cy="497115"/>
              </a:xfrm>
              <a:custGeom>
                <a:avLst/>
                <a:gdLst/>
                <a:ahLst/>
                <a:cxnLst/>
                <a:rect l="0" t="0" r="0" b="0"/>
                <a:pathLst>
                  <a:path w="402844" h="497115">
                    <a:moveTo>
                      <a:pt x="0" y="39750"/>
                    </a:moveTo>
                    <a:cubicBezTo>
                      <a:pt x="0" y="39750"/>
                      <a:pt x="28024" y="-2127"/>
                      <a:pt x="186863" y="0"/>
                    </a:cubicBezTo>
                    <a:cubicBezTo>
                      <a:pt x="186863" y="0"/>
                      <a:pt x="321108" y="-963"/>
                      <a:pt x="351467" y="6016"/>
                    </a:cubicBezTo>
                    <a:cubicBezTo>
                      <a:pt x="381826" y="12995"/>
                      <a:pt x="402844" y="38586"/>
                      <a:pt x="402844" y="87442"/>
                    </a:cubicBezTo>
                    <a:cubicBezTo>
                      <a:pt x="402844" y="136297"/>
                      <a:pt x="402844" y="495734"/>
                      <a:pt x="402844" y="497115"/>
                    </a:cubicBezTo>
                    <a:lnTo>
                      <a:pt x="358255" y="497115"/>
                    </a:lnTo>
                    <a:cubicBezTo>
                      <a:pt x="358255" y="497115"/>
                      <a:pt x="357305" y="79299"/>
                      <a:pt x="357305" y="73483"/>
                    </a:cubicBezTo>
                    <a:cubicBezTo>
                      <a:pt x="357305" y="67667"/>
                      <a:pt x="0" y="39750"/>
                      <a:pt x="0" y="39750"/>
                    </a:cubicBezTo>
                    <a:close/>
                  </a:path>
                </a:pathLst>
              </a:custGeom>
              <a:solidFill>
                <a:srgbClr val="202020"/>
              </a:solidFill>
              <a:ln w="7600" cap="flat">
                <a:noFill/>
                <a:bevel/>
              </a:ln>
            </p:spPr>
          </p:sp>
          <p:sp>
            <p:nvSpPr>
              <p:cNvPr id="410" name="Freeform 409"/>
              <p:cNvSpPr/>
              <p:nvPr/>
            </p:nvSpPr>
            <p:spPr>
              <a:xfrm>
                <a:off x="2626321" y="3114483"/>
                <a:ext cx="383685" cy="476504"/>
              </a:xfrm>
              <a:custGeom>
                <a:avLst/>
                <a:gdLst/>
                <a:ahLst/>
                <a:cxnLst/>
                <a:rect l="0" t="0" r="0" b="0"/>
                <a:pathLst>
                  <a:path w="383685" h="476504">
                    <a:moveTo>
                      <a:pt x="41138" y="4667"/>
                    </a:moveTo>
                    <a:cubicBezTo>
                      <a:pt x="41138" y="4667"/>
                      <a:pt x="237732" y="-6151"/>
                      <a:pt x="335738" y="5016"/>
                    </a:cubicBezTo>
                    <a:cubicBezTo>
                      <a:pt x="335738" y="5016"/>
                      <a:pt x="373931" y="3854"/>
                      <a:pt x="382153" y="53000"/>
                    </a:cubicBezTo>
                    <a:cubicBezTo>
                      <a:pt x="383685" y="63468"/>
                      <a:pt x="383685" y="171944"/>
                      <a:pt x="383685" y="259271"/>
                    </a:cubicBezTo>
                    <a:cubicBezTo>
                      <a:pt x="383685" y="366370"/>
                      <a:pt x="382054" y="476504"/>
                      <a:pt x="382054" y="476504"/>
                    </a:cubicBezTo>
                    <a:lnTo>
                      <a:pt x="1916" y="476504"/>
                    </a:lnTo>
                    <a:lnTo>
                      <a:pt x="547" y="63294"/>
                    </a:lnTo>
                    <a:cubicBezTo>
                      <a:pt x="547" y="63294"/>
                      <a:pt x="-7904" y="21418"/>
                      <a:pt x="41138" y="4667"/>
                    </a:cubicBezTo>
                    <a:close/>
                  </a:path>
                </a:pathLst>
              </a:custGeom>
              <a:solidFill>
                <a:srgbClr val="404040"/>
              </a:solidFill>
              <a:ln w="7600" cap="flat">
                <a:noFill/>
                <a:bevel/>
              </a:ln>
            </p:spPr>
          </p:sp>
          <p:sp>
            <p:nvSpPr>
              <p:cNvPr id="411" name="Freeform 410"/>
              <p:cNvSpPr/>
              <p:nvPr/>
            </p:nvSpPr>
            <p:spPr>
              <a:xfrm>
                <a:off x="1998033" y="3558853"/>
                <a:ext cx="1150731" cy="171534"/>
              </a:xfrm>
              <a:custGeom>
                <a:avLst/>
                <a:gdLst/>
                <a:ahLst/>
                <a:cxnLst/>
                <a:rect l="0" t="0" r="0" b="0"/>
                <a:pathLst>
                  <a:path w="1150731" h="171534">
                    <a:moveTo>
                      <a:pt x="1150731" y="32989"/>
                    </a:moveTo>
                    <a:lnTo>
                      <a:pt x="233457" y="0"/>
                    </a:lnTo>
                    <a:lnTo>
                      <a:pt x="0" y="141859"/>
                    </a:lnTo>
                    <a:lnTo>
                      <a:pt x="978956" y="171534"/>
                    </a:lnTo>
                    <a:lnTo>
                      <a:pt x="1150731" y="32989"/>
                    </a:lnTo>
                    <a:close/>
                  </a:path>
                </a:pathLst>
              </a:custGeom>
              <a:solidFill>
                <a:srgbClr val="662B13"/>
              </a:solidFill>
              <a:ln w="7600" cap="flat">
                <a:solidFill>
                  <a:srgbClr val="662B13"/>
                </a:solidFill>
                <a:bevel/>
              </a:ln>
            </p:spPr>
          </p:sp>
          <p:sp>
            <p:nvSpPr>
              <p:cNvPr id="412" name="Freeform 411"/>
              <p:cNvSpPr/>
              <p:nvPr/>
            </p:nvSpPr>
            <p:spPr>
              <a:xfrm>
                <a:off x="2363856" y="3601329"/>
                <a:ext cx="309426" cy="90366"/>
              </a:xfrm>
              <a:custGeom>
                <a:avLst/>
                <a:gdLst/>
                <a:ahLst/>
                <a:cxnLst/>
                <a:rect l="0" t="0" r="0" b="0"/>
                <a:pathLst>
                  <a:path w="309426" h="90366">
                    <a:moveTo>
                      <a:pt x="119748" y="0"/>
                    </a:moveTo>
                    <a:lnTo>
                      <a:pt x="0" y="90366"/>
                    </a:lnTo>
                    <a:lnTo>
                      <a:pt x="208711" y="90366"/>
                    </a:lnTo>
                    <a:lnTo>
                      <a:pt x="309426" y="4538"/>
                    </a:lnTo>
                    <a:lnTo>
                      <a:pt x="119748" y="0"/>
                    </a:lnTo>
                    <a:close/>
                  </a:path>
                </a:pathLst>
              </a:custGeom>
              <a:solidFill>
                <a:srgbClr val="FFFFFF"/>
              </a:solidFill>
              <a:ln w="7600" cap="flat">
                <a:noFill/>
                <a:bevel/>
              </a:ln>
            </p:spPr>
          </p:sp>
          <p:sp>
            <p:nvSpPr>
              <p:cNvPr id="413" name="Freeform 412"/>
              <p:cNvSpPr/>
              <p:nvPr/>
            </p:nvSpPr>
            <p:spPr>
              <a:xfrm>
                <a:off x="2706124" y="3240797"/>
                <a:ext cx="118197" cy="141432"/>
              </a:xfrm>
              <a:custGeom>
                <a:avLst/>
                <a:gdLst/>
                <a:ahLst/>
                <a:cxnLst/>
                <a:rect l="0" t="0" r="0" b="0"/>
                <a:pathLst>
                  <a:path w="118197" h="141432">
                    <a:moveTo>
                      <a:pt x="0" y="46521"/>
                    </a:moveTo>
                    <a:cubicBezTo>
                      <a:pt x="0" y="46521"/>
                      <a:pt x="13651" y="101503"/>
                      <a:pt x="13651" y="104828"/>
                    </a:cubicBezTo>
                    <a:cubicBezTo>
                      <a:pt x="13651" y="104828"/>
                      <a:pt x="18808" y="117219"/>
                      <a:pt x="19737" y="126304"/>
                    </a:cubicBezTo>
                    <a:cubicBezTo>
                      <a:pt x="19737" y="127795"/>
                      <a:pt x="24268" y="132328"/>
                      <a:pt x="24268" y="132328"/>
                    </a:cubicBezTo>
                    <a:cubicBezTo>
                      <a:pt x="24268" y="132328"/>
                      <a:pt x="37313" y="139279"/>
                      <a:pt x="38224" y="141432"/>
                    </a:cubicBezTo>
                    <a:cubicBezTo>
                      <a:pt x="38224" y="141432"/>
                      <a:pt x="42167" y="142301"/>
                      <a:pt x="44025" y="130515"/>
                    </a:cubicBezTo>
                    <a:cubicBezTo>
                      <a:pt x="44025" y="130515"/>
                      <a:pt x="52178" y="113592"/>
                      <a:pt x="66777" y="107246"/>
                    </a:cubicBezTo>
                    <a:cubicBezTo>
                      <a:pt x="66777" y="107246"/>
                      <a:pt x="99806" y="62519"/>
                      <a:pt x="113761" y="26859"/>
                    </a:cubicBezTo>
                    <a:cubicBezTo>
                      <a:pt x="113761" y="26859"/>
                      <a:pt x="119828" y="15677"/>
                      <a:pt x="117703" y="0"/>
                    </a:cubicBezTo>
                    <a:cubicBezTo>
                      <a:pt x="117703" y="0"/>
                      <a:pt x="92871" y="37436"/>
                      <a:pt x="88018" y="43783"/>
                    </a:cubicBezTo>
                    <a:cubicBezTo>
                      <a:pt x="88018" y="43783"/>
                      <a:pt x="66237" y="59951"/>
                      <a:pt x="46519" y="61915"/>
                    </a:cubicBezTo>
                    <a:cubicBezTo>
                      <a:pt x="46519" y="61915"/>
                      <a:pt x="0" y="47144"/>
                      <a:pt x="0" y="46521"/>
                    </a:cubicBezTo>
                    <a:close/>
                  </a:path>
                </a:pathLst>
              </a:custGeom>
              <a:solidFill>
                <a:srgbClr val="FEC9A9"/>
              </a:solidFill>
              <a:ln w="7600" cap="flat">
                <a:noFill/>
                <a:bevel/>
              </a:ln>
            </p:spPr>
          </p:sp>
          <p:sp>
            <p:nvSpPr>
              <p:cNvPr id="414" name="Freeform 413"/>
              <p:cNvSpPr/>
              <p:nvPr/>
            </p:nvSpPr>
            <p:spPr>
              <a:xfrm>
                <a:off x="2697249" y="3287297"/>
                <a:ext cx="28611" cy="79782"/>
              </a:xfrm>
              <a:custGeom>
                <a:avLst/>
                <a:gdLst/>
                <a:ahLst/>
                <a:cxnLst/>
                <a:rect l="0" t="0" r="0" b="0"/>
                <a:pathLst>
                  <a:path w="28611" h="79782">
                    <a:moveTo>
                      <a:pt x="8873" y="0"/>
                    </a:moveTo>
                    <a:lnTo>
                      <a:pt x="22707" y="58971"/>
                    </a:lnTo>
                    <a:cubicBezTo>
                      <a:pt x="22707" y="58971"/>
                      <a:pt x="28611" y="73998"/>
                      <a:pt x="28611" y="79782"/>
                    </a:cubicBezTo>
                    <a:cubicBezTo>
                      <a:pt x="28611" y="79782"/>
                      <a:pt x="13120" y="60724"/>
                      <a:pt x="11603" y="58306"/>
                    </a:cubicBezTo>
                    <a:cubicBezTo>
                      <a:pt x="10087" y="55889"/>
                      <a:pt x="3413" y="55889"/>
                      <a:pt x="3413" y="61933"/>
                    </a:cubicBezTo>
                    <a:cubicBezTo>
                      <a:pt x="3413" y="67977"/>
                      <a:pt x="3413" y="75230"/>
                      <a:pt x="3413" y="75230"/>
                    </a:cubicBezTo>
                    <a:cubicBezTo>
                      <a:pt x="3413" y="75230"/>
                      <a:pt x="-1441" y="67675"/>
                      <a:pt x="379" y="54076"/>
                    </a:cubicBezTo>
                    <a:cubicBezTo>
                      <a:pt x="2199" y="40476"/>
                      <a:pt x="4930" y="1473"/>
                      <a:pt x="8873" y="0"/>
                    </a:cubicBezTo>
                    <a:close/>
                  </a:path>
                </a:pathLst>
              </a:custGeom>
              <a:solidFill>
                <a:srgbClr val="FEFFFF"/>
              </a:solidFill>
              <a:ln w="7600" cap="flat">
                <a:noFill/>
                <a:bevel/>
              </a:ln>
            </p:spPr>
          </p:sp>
          <p:sp>
            <p:nvSpPr>
              <p:cNvPr id="415" name="Freeform 414"/>
              <p:cNvSpPr/>
              <p:nvPr/>
            </p:nvSpPr>
            <p:spPr>
              <a:xfrm>
                <a:off x="2694626" y="3237717"/>
                <a:ext cx="131450" cy="301903"/>
              </a:xfrm>
              <a:custGeom>
                <a:avLst/>
                <a:gdLst/>
                <a:ahLst/>
                <a:cxnLst/>
                <a:rect l="0" t="0" r="0" b="0"/>
                <a:pathLst>
                  <a:path w="131450" h="301903">
                    <a:moveTo>
                      <a:pt x="6029" y="124830"/>
                    </a:moveTo>
                    <a:cubicBezTo>
                      <a:pt x="6029" y="124830"/>
                      <a:pt x="14524" y="139619"/>
                      <a:pt x="14524" y="150196"/>
                    </a:cubicBezTo>
                    <a:cubicBezTo>
                      <a:pt x="14524" y="160773"/>
                      <a:pt x="13917" y="184043"/>
                      <a:pt x="13917" y="184647"/>
                    </a:cubicBezTo>
                    <a:cubicBezTo>
                      <a:pt x="13917" y="185252"/>
                      <a:pt x="8456" y="217286"/>
                      <a:pt x="8456" y="248129"/>
                    </a:cubicBezTo>
                    <a:cubicBezTo>
                      <a:pt x="8456" y="248129"/>
                      <a:pt x="0" y="293441"/>
                      <a:pt x="0" y="301903"/>
                    </a:cubicBezTo>
                    <a:cubicBezTo>
                      <a:pt x="0" y="301903"/>
                      <a:pt x="34241" y="299787"/>
                      <a:pt x="36972" y="299787"/>
                    </a:cubicBezTo>
                    <a:cubicBezTo>
                      <a:pt x="39702" y="299787"/>
                      <a:pt x="42130" y="289210"/>
                      <a:pt x="48955" y="287850"/>
                    </a:cubicBezTo>
                    <a:cubicBezTo>
                      <a:pt x="55780" y="286490"/>
                      <a:pt x="61241" y="286793"/>
                      <a:pt x="61241" y="286793"/>
                    </a:cubicBezTo>
                    <a:cubicBezTo>
                      <a:pt x="61241" y="286793"/>
                      <a:pt x="59118" y="285886"/>
                      <a:pt x="70039" y="284979"/>
                    </a:cubicBezTo>
                    <a:cubicBezTo>
                      <a:pt x="80960" y="284073"/>
                      <a:pt x="91274" y="284979"/>
                      <a:pt x="93397" y="284979"/>
                    </a:cubicBezTo>
                    <a:cubicBezTo>
                      <a:pt x="95521" y="284979"/>
                      <a:pt x="97341" y="286188"/>
                      <a:pt x="94611" y="275913"/>
                    </a:cubicBezTo>
                    <a:lnTo>
                      <a:pt x="90970" y="252644"/>
                    </a:lnTo>
                    <a:cubicBezTo>
                      <a:pt x="90970" y="252644"/>
                      <a:pt x="90061" y="239044"/>
                      <a:pt x="90970" y="230885"/>
                    </a:cubicBezTo>
                    <a:cubicBezTo>
                      <a:pt x="91881" y="222725"/>
                      <a:pt x="90364" y="168933"/>
                      <a:pt x="94611" y="155032"/>
                    </a:cubicBezTo>
                    <a:cubicBezTo>
                      <a:pt x="94611" y="155032"/>
                      <a:pt x="116453" y="62557"/>
                      <a:pt x="123733" y="51073"/>
                    </a:cubicBezTo>
                    <a:cubicBezTo>
                      <a:pt x="131014" y="39589"/>
                      <a:pt x="133138" y="3022"/>
                      <a:pt x="130104" y="0"/>
                    </a:cubicBezTo>
                    <a:lnTo>
                      <a:pt x="128302" y="3948"/>
                    </a:lnTo>
                    <a:cubicBezTo>
                      <a:pt x="128302" y="3948"/>
                      <a:pt x="137081" y="16017"/>
                      <a:pt x="106139" y="67392"/>
                    </a:cubicBezTo>
                    <a:lnTo>
                      <a:pt x="78267" y="110305"/>
                    </a:lnTo>
                    <a:cubicBezTo>
                      <a:pt x="78267" y="110305"/>
                      <a:pt x="65223" y="111853"/>
                      <a:pt x="55648" y="132838"/>
                    </a:cubicBezTo>
                    <a:cubicBezTo>
                      <a:pt x="55648" y="132838"/>
                      <a:pt x="53354" y="143623"/>
                      <a:pt x="49713" y="144492"/>
                    </a:cubicBezTo>
                    <a:cubicBezTo>
                      <a:pt x="49713" y="144492"/>
                      <a:pt x="40309" y="136295"/>
                      <a:pt x="35759" y="135388"/>
                    </a:cubicBezTo>
                    <a:cubicBezTo>
                      <a:pt x="35759" y="135388"/>
                      <a:pt x="29084" y="128134"/>
                      <a:pt x="29388" y="127530"/>
                    </a:cubicBezTo>
                    <a:cubicBezTo>
                      <a:pt x="29691" y="126926"/>
                      <a:pt x="16040" y="108794"/>
                      <a:pt x="14220" y="107887"/>
                    </a:cubicBezTo>
                    <a:cubicBezTo>
                      <a:pt x="12400" y="106981"/>
                      <a:pt x="2995" y="100672"/>
                      <a:pt x="6029" y="124830"/>
                    </a:cubicBezTo>
                    <a:close/>
                  </a:path>
                </a:pathLst>
              </a:custGeom>
              <a:solidFill>
                <a:srgbClr val="E6F9FB"/>
              </a:solidFill>
              <a:ln w="7600" cap="flat">
                <a:noFill/>
                <a:bevel/>
              </a:ln>
            </p:spPr>
          </p:sp>
          <p:sp>
            <p:nvSpPr>
              <p:cNvPr id="416" name="Freeform 415"/>
              <p:cNvSpPr/>
              <p:nvPr/>
            </p:nvSpPr>
            <p:spPr>
              <a:xfrm>
                <a:off x="2772264" y="3238074"/>
                <a:ext cx="53922" cy="155599"/>
              </a:xfrm>
              <a:custGeom>
                <a:avLst/>
                <a:gdLst/>
                <a:ahLst/>
                <a:cxnLst/>
                <a:rect l="0" t="0" r="0" b="0"/>
                <a:pathLst>
                  <a:path w="53922" h="155599">
                    <a:moveTo>
                      <a:pt x="0" y="109965"/>
                    </a:moveTo>
                    <a:cubicBezTo>
                      <a:pt x="0" y="109965"/>
                      <a:pt x="15149" y="106037"/>
                      <a:pt x="16059" y="122054"/>
                    </a:cubicBezTo>
                    <a:cubicBezTo>
                      <a:pt x="16969" y="138070"/>
                      <a:pt x="13936" y="147741"/>
                      <a:pt x="16969" y="155599"/>
                    </a:cubicBezTo>
                    <a:cubicBezTo>
                      <a:pt x="16969" y="155599"/>
                      <a:pt x="40934" y="59497"/>
                      <a:pt x="45485" y="51639"/>
                    </a:cubicBezTo>
                    <a:cubicBezTo>
                      <a:pt x="50035" y="43782"/>
                      <a:pt x="55648" y="2229"/>
                      <a:pt x="53372" y="0"/>
                    </a:cubicBezTo>
                    <a:lnTo>
                      <a:pt x="50661" y="3608"/>
                    </a:lnTo>
                    <a:cubicBezTo>
                      <a:pt x="50661" y="3608"/>
                      <a:pt x="57620" y="16886"/>
                      <a:pt x="32137" y="61310"/>
                    </a:cubicBezTo>
                    <a:lnTo>
                      <a:pt x="0" y="109965"/>
                    </a:lnTo>
                    <a:close/>
                  </a:path>
                </a:pathLst>
              </a:custGeom>
              <a:solidFill>
                <a:srgbClr val="FEFFFF"/>
              </a:solidFill>
              <a:ln w="7600" cap="flat">
                <a:noFill/>
                <a:bevel/>
              </a:ln>
            </p:spPr>
          </p:sp>
          <p:sp>
            <p:nvSpPr>
              <p:cNvPr id="417" name="Freeform 416"/>
              <p:cNvSpPr/>
              <p:nvPr/>
            </p:nvSpPr>
            <p:spPr>
              <a:xfrm>
                <a:off x="2725854" y="3347205"/>
                <a:ext cx="62170" cy="187614"/>
              </a:xfrm>
              <a:custGeom>
                <a:avLst/>
                <a:gdLst/>
                <a:ahLst/>
                <a:cxnLst/>
                <a:rect l="0" t="0" r="0" b="0"/>
                <a:pathLst>
                  <a:path w="62170" h="187614">
                    <a:moveTo>
                      <a:pt x="19092" y="34395"/>
                    </a:moveTo>
                    <a:cubicBezTo>
                      <a:pt x="19092" y="34395"/>
                      <a:pt x="-929" y="58855"/>
                      <a:pt x="0" y="81822"/>
                    </a:cubicBezTo>
                    <a:cubicBezTo>
                      <a:pt x="891" y="104790"/>
                      <a:pt x="8475" y="187614"/>
                      <a:pt x="8475" y="187614"/>
                    </a:cubicBezTo>
                    <a:cubicBezTo>
                      <a:pt x="8475" y="187614"/>
                      <a:pt x="10902" y="175204"/>
                      <a:pt x="30032" y="177320"/>
                    </a:cubicBezTo>
                    <a:lnTo>
                      <a:pt x="36991" y="175204"/>
                    </a:lnTo>
                    <a:cubicBezTo>
                      <a:pt x="36991" y="175204"/>
                      <a:pt x="32744" y="132291"/>
                      <a:pt x="31834" y="118691"/>
                    </a:cubicBezTo>
                    <a:cubicBezTo>
                      <a:pt x="30923" y="105093"/>
                      <a:pt x="28193" y="69130"/>
                      <a:pt x="35777" y="43744"/>
                    </a:cubicBezTo>
                    <a:cubicBezTo>
                      <a:pt x="43361" y="18359"/>
                      <a:pt x="62170" y="8991"/>
                      <a:pt x="62170" y="8991"/>
                    </a:cubicBezTo>
                    <a:cubicBezTo>
                      <a:pt x="62170" y="8991"/>
                      <a:pt x="59117" y="-4004"/>
                      <a:pt x="44575" y="1133"/>
                    </a:cubicBezTo>
                    <a:cubicBezTo>
                      <a:pt x="44575" y="1133"/>
                      <a:pt x="28800" y="7480"/>
                      <a:pt x="23643" y="23497"/>
                    </a:cubicBezTo>
                    <a:cubicBezTo>
                      <a:pt x="23643" y="23497"/>
                      <a:pt x="21520" y="33847"/>
                      <a:pt x="19092" y="34395"/>
                    </a:cubicBezTo>
                    <a:close/>
                  </a:path>
                </a:pathLst>
              </a:custGeom>
              <a:solidFill>
                <a:srgbClr val="FEFFFF"/>
              </a:solidFill>
              <a:ln w="7600" cap="flat">
                <a:noFill/>
                <a:bevel/>
              </a:ln>
            </p:spPr>
          </p:sp>
          <p:sp>
            <p:nvSpPr>
              <p:cNvPr id="418" name="Freeform 417"/>
              <p:cNvSpPr/>
              <p:nvPr/>
            </p:nvSpPr>
            <p:spPr>
              <a:xfrm>
                <a:off x="2448112" y="3272624"/>
                <a:ext cx="262670" cy="327289"/>
              </a:xfrm>
              <a:custGeom>
                <a:avLst/>
                <a:gdLst/>
                <a:ahLst/>
                <a:cxnLst/>
                <a:rect l="0" t="0" r="0" b="0"/>
                <a:pathLst>
                  <a:path w="262670" h="327289">
                    <a:moveTo>
                      <a:pt x="257096" y="13146"/>
                    </a:moveTo>
                    <a:cubicBezTo>
                      <a:pt x="257096" y="13146"/>
                      <a:pt x="249815" y="58477"/>
                      <a:pt x="248450" y="75703"/>
                    </a:cubicBezTo>
                    <a:cubicBezTo>
                      <a:pt x="248450" y="75703"/>
                      <a:pt x="250726" y="86884"/>
                      <a:pt x="252546" y="89906"/>
                    </a:cubicBezTo>
                    <a:cubicBezTo>
                      <a:pt x="254366" y="92928"/>
                      <a:pt x="267561" y="111967"/>
                      <a:pt x="260736" y="141885"/>
                    </a:cubicBezTo>
                    <a:cubicBezTo>
                      <a:pt x="260736" y="141885"/>
                      <a:pt x="257399" y="185403"/>
                      <a:pt x="256186" y="202629"/>
                    </a:cubicBezTo>
                    <a:cubicBezTo>
                      <a:pt x="254972" y="219854"/>
                      <a:pt x="246517" y="262919"/>
                      <a:pt x="246517" y="266999"/>
                    </a:cubicBezTo>
                    <a:cubicBezTo>
                      <a:pt x="246517" y="266999"/>
                      <a:pt x="210227" y="265638"/>
                      <a:pt x="207041" y="264732"/>
                    </a:cubicBezTo>
                    <a:cubicBezTo>
                      <a:pt x="203856" y="263826"/>
                      <a:pt x="192480" y="256119"/>
                      <a:pt x="170639" y="275158"/>
                    </a:cubicBezTo>
                    <a:cubicBezTo>
                      <a:pt x="170639" y="275158"/>
                      <a:pt x="163813" y="247053"/>
                      <a:pt x="163813" y="244786"/>
                    </a:cubicBezTo>
                    <a:cubicBezTo>
                      <a:pt x="163813" y="242520"/>
                      <a:pt x="151072" y="261559"/>
                      <a:pt x="142882" y="265638"/>
                    </a:cubicBezTo>
                    <a:cubicBezTo>
                      <a:pt x="134691" y="269719"/>
                      <a:pt x="135601" y="271532"/>
                      <a:pt x="135601" y="271532"/>
                    </a:cubicBezTo>
                    <a:cubicBezTo>
                      <a:pt x="135601" y="271532"/>
                      <a:pt x="116490" y="301450"/>
                      <a:pt x="106934" y="298900"/>
                    </a:cubicBezTo>
                    <a:cubicBezTo>
                      <a:pt x="106934" y="298900"/>
                      <a:pt x="100108" y="300997"/>
                      <a:pt x="96923" y="310063"/>
                    </a:cubicBezTo>
                    <a:cubicBezTo>
                      <a:pt x="93738" y="319129"/>
                      <a:pt x="77357" y="320942"/>
                      <a:pt x="66890" y="321849"/>
                    </a:cubicBezTo>
                    <a:cubicBezTo>
                      <a:pt x="56425" y="322756"/>
                      <a:pt x="55059" y="329102"/>
                      <a:pt x="45504" y="326836"/>
                    </a:cubicBezTo>
                    <a:lnTo>
                      <a:pt x="35493" y="323662"/>
                    </a:lnTo>
                    <a:cubicBezTo>
                      <a:pt x="35493" y="323662"/>
                      <a:pt x="48006" y="321622"/>
                      <a:pt x="49599" y="320035"/>
                    </a:cubicBezTo>
                    <a:cubicBezTo>
                      <a:pt x="51192" y="318449"/>
                      <a:pt x="55742" y="308929"/>
                      <a:pt x="56880" y="307796"/>
                    </a:cubicBezTo>
                    <a:cubicBezTo>
                      <a:pt x="58017" y="306663"/>
                      <a:pt x="56880" y="288304"/>
                      <a:pt x="56880" y="288304"/>
                    </a:cubicBezTo>
                    <a:cubicBezTo>
                      <a:pt x="56880" y="288304"/>
                      <a:pt x="65070" y="278332"/>
                      <a:pt x="65070" y="257480"/>
                    </a:cubicBezTo>
                    <a:cubicBezTo>
                      <a:pt x="65070" y="257480"/>
                      <a:pt x="0" y="239347"/>
                      <a:pt x="0" y="237080"/>
                    </a:cubicBezTo>
                    <a:cubicBezTo>
                      <a:pt x="0" y="234814"/>
                      <a:pt x="22752" y="219401"/>
                      <a:pt x="22752" y="219401"/>
                    </a:cubicBezTo>
                    <a:cubicBezTo>
                      <a:pt x="22752" y="219401"/>
                      <a:pt x="30488" y="209882"/>
                      <a:pt x="40043" y="207162"/>
                    </a:cubicBezTo>
                    <a:cubicBezTo>
                      <a:pt x="49599" y="204442"/>
                      <a:pt x="48689" y="188577"/>
                      <a:pt x="57335" y="184950"/>
                    </a:cubicBezTo>
                    <a:cubicBezTo>
                      <a:pt x="65980" y="181324"/>
                      <a:pt x="66663" y="175657"/>
                      <a:pt x="73716" y="168630"/>
                    </a:cubicBezTo>
                    <a:cubicBezTo>
                      <a:pt x="80769" y="161604"/>
                      <a:pt x="83272" y="148232"/>
                      <a:pt x="94647" y="145512"/>
                    </a:cubicBezTo>
                    <a:cubicBezTo>
                      <a:pt x="106024" y="142792"/>
                      <a:pt x="105569" y="135539"/>
                      <a:pt x="109664" y="126473"/>
                    </a:cubicBezTo>
                    <a:cubicBezTo>
                      <a:pt x="113759" y="117407"/>
                      <a:pt x="125590" y="93835"/>
                      <a:pt x="127410" y="87942"/>
                    </a:cubicBezTo>
                    <a:cubicBezTo>
                      <a:pt x="129230" y="82049"/>
                      <a:pt x="124680" y="48051"/>
                      <a:pt x="134691" y="38078"/>
                    </a:cubicBezTo>
                    <a:cubicBezTo>
                      <a:pt x="144702" y="28105"/>
                      <a:pt x="182470" y="19946"/>
                      <a:pt x="198396" y="14959"/>
                    </a:cubicBezTo>
                    <a:cubicBezTo>
                      <a:pt x="214322" y="9973"/>
                      <a:pt x="229338" y="7253"/>
                      <a:pt x="232069" y="8613"/>
                    </a:cubicBezTo>
                    <a:lnTo>
                      <a:pt x="247085" y="0"/>
                    </a:lnTo>
                    <a:lnTo>
                      <a:pt x="257096" y="13146"/>
                    </a:lnTo>
                    <a:close/>
                  </a:path>
                </a:pathLst>
              </a:custGeom>
              <a:solidFill>
                <a:srgbClr val="1F2532"/>
              </a:solidFill>
              <a:ln w="7600" cap="flat">
                <a:noFill/>
                <a:bevel/>
              </a:ln>
            </p:spPr>
          </p:sp>
          <p:sp>
            <p:nvSpPr>
              <p:cNvPr id="419" name="Freeform 418"/>
              <p:cNvSpPr/>
              <p:nvPr/>
            </p:nvSpPr>
            <p:spPr>
              <a:xfrm>
                <a:off x="2749750" y="3242705"/>
                <a:ext cx="265799" cy="361289"/>
              </a:xfrm>
              <a:custGeom>
                <a:avLst/>
                <a:gdLst/>
                <a:ahLst/>
                <a:cxnLst/>
                <a:rect l="0" t="0" r="0" b="0"/>
                <a:pathLst>
                  <a:path w="265799" h="361289">
                    <a:moveTo>
                      <a:pt x="82873" y="0"/>
                    </a:moveTo>
                    <a:lnTo>
                      <a:pt x="104261" y="1360"/>
                    </a:lnTo>
                    <a:cubicBezTo>
                      <a:pt x="104261" y="1360"/>
                      <a:pt x="133610" y="19719"/>
                      <a:pt x="134748" y="20852"/>
                    </a:cubicBezTo>
                    <a:cubicBezTo>
                      <a:pt x="135886" y="21985"/>
                      <a:pt x="152949" y="22212"/>
                      <a:pt x="162961" y="29465"/>
                    </a:cubicBezTo>
                    <a:cubicBezTo>
                      <a:pt x="162961" y="29465"/>
                      <a:pt x="210740" y="33092"/>
                      <a:pt x="225300" y="53491"/>
                    </a:cubicBezTo>
                    <a:cubicBezTo>
                      <a:pt x="239862" y="73890"/>
                      <a:pt x="233491" y="81596"/>
                      <a:pt x="233491" y="85676"/>
                    </a:cubicBezTo>
                    <a:cubicBezTo>
                      <a:pt x="233491" y="89755"/>
                      <a:pt x="237587" y="100635"/>
                      <a:pt x="234401" y="111061"/>
                    </a:cubicBezTo>
                    <a:cubicBezTo>
                      <a:pt x="231216" y="121488"/>
                      <a:pt x="245323" y="116500"/>
                      <a:pt x="245323" y="132367"/>
                    </a:cubicBezTo>
                    <a:cubicBezTo>
                      <a:pt x="245323" y="148233"/>
                      <a:pt x="240317" y="147326"/>
                      <a:pt x="244412" y="155032"/>
                    </a:cubicBezTo>
                    <a:cubicBezTo>
                      <a:pt x="248507" y="162738"/>
                      <a:pt x="253512" y="169085"/>
                      <a:pt x="250783" y="177698"/>
                    </a:cubicBezTo>
                    <a:cubicBezTo>
                      <a:pt x="250783" y="177698"/>
                      <a:pt x="258519" y="176791"/>
                      <a:pt x="259428" y="194923"/>
                    </a:cubicBezTo>
                    <a:cubicBezTo>
                      <a:pt x="260338" y="213056"/>
                      <a:pt x="271713" y="290119"/>
                      <a:pt x="261704" y="324570"/>
                    </a:cubicBezTo>
                    <a:cubicBezTo>
                      <a:pt x="251693" y="359022"/>
                      <a:pt x="251693" y="351372"/>
                      <a:pt x="220295" y="349049"/>
                    </a:cubicBezTo>
                    <a:cubicBezTo>
                      <a:pt x="220295" y="349049"/>
                      <a:pt x="13253" y="361289"/>
                      <a:pt x="7337" y="361289"/>
                    </a:cubicBezTo>
                    <a:cubicBezTo>
                      <a:pt x="1422" y="361289"/>
                      <a:pt x="-1763" y="357662"/>
                      <a:pt x="967" y="357662"/>
                    </a:cubicBezTo>
                    <a:cubicBezTo>
                      <a:pt x="3697" y="357662"/>
                      <a:pt x="21671" y="360609"/>
                      <a:pt x="28269" y="354035"/>
                    </a:cubicBezTo>
                    <a:cubicBezTo>
                      <a:pt x="34867" y="347462"/>
                      <a:pt x="46016" y="334997"/>
                      <a:pt x="42375" y="323663"/>
                    </a:cubicBezTo>
                    <a:cubicBezTo>
                      <a:pt x="38735" y="312331"/>
                      <a:pt x="22657" y="283470"/>
                      <a:pt x="12798" y="281053"/>
                    </a:cubicBezTo>
                    <a:cubicBezTo>
                      <a:pt x="12798" y="281053"/>
                      <a:pt x="49201" y="279239"/>
                      <a:pt x="68768" y="280146"/>
                    </a:cubicBezTo>
                    <a:cubicBezTo>
                      <a:pt x="68768" y="280146"/>
                      <a:pt x="77868" y="275160"/>
                      <a:pt x="85149" y="276519"/>
                    </a:cubicBezTo>
                    <a:lnTo>
                      <a:pt x="68768" y="252494"/>
                    </a:lnTo>
                    <a:cubicBezTo>
                      <a:pt x="68768" y="252494"/>
                      <a:pt x="59212" y="169539"/>
                      <a:pt x="67857" y="135540"/>
                    </a:cubicBezTo>
                    <a:cubicBezTo>
                      <a:pt x="76503" y="101541"/>
                      <a:pt x="91974" y="73890"/>
                      <a:pt x="94704" y="58477"/>
                    </a:cubicBezTo>
                    <a:cubicBezTo>
                      <a:pt x="97435" y="43064"/>
                      <a:pt x="83784" y="0"/>
                      <a:pt x="82873" y="0"/>
                    </a:cubicBezTo>
                    <a:close/>
                  </a:path>
                </a:pathLst>
              </a:custGeom>
              <a:solidFill>
                <a:srgbClr val="1F2532"/>
              </a:solidFill>
              <a:ln w="7600" cap="flat">
                <a:noFill/>
                <a:bevel/>
              </a:ln>
            </p:spPr>
          </p:sp>
          <p:sp>
            <p:nvSpPr>
              <p:cNvPr id="420" name="Freeform 419"/>
              <p:cNvSpPr/>
              <p:nvPr/>
            </p:nvSpPr>
            <p:spPr>
              <a:xfrm>
                <a:off x="2732345" y="3522394"/>
                <a:ext cx="61089" cy="78988"/>
              </a:xfrm>
              <a:custGeom>
                <a:avLst/>
                <a:gdLst/>
                <a:ahLst/>
                <a:cxnLst/>
                <a:rect l="0" t="0" r="0" b="0"/>
                <a:pathLst>
                  <a:path w="61089" h="78988">
                    <a:moveTo>
                      <a:pt x="0" y="14392"/>
                    </a:moveTo>
                    <a:cubicBezTo>
                      <a:pt x="0" y="14392"/>
                      <a:pt x="4842" y="3989"/>
                      <a:pt x="11759" y="2659"/>
                    </a:cubicBezTo>
                    <a:cubicBezTo>
                      <a:pt x="18676" y="1330"/>
                      <a:pt x="24622" y="1572"/>
                      <a:pt x="30545" y="0"/>
                    </a:cubicBezTo>
                    <a:cubicBezTo>
                      <a:pt x="30545" y="0"/>
                      <a:pt x="52894" y="17286"/>
                      <a:pt x="59952" y="42671"/>
                    </a:cubicBezTo>
                    <a:cubicBezTo>
                      <a:pt x="59952" y="42671"/>
                      <a:pt x="66970" y="57419"/>
                      <a:pt x="46585" y="73379"/>
                    </a:cubicBezTo>
                    <a:cubicBezTo>
                      <a:pt x="46585" y="73379"/>
                      <a:pt x="43308" y="81837"/>
                      <a:pt x="18372" y="77968"/>
                    </a:cubicBezTo>
                    <a:lnTo>
                      <a:pt x="8968" y="73134"/>
                    </a:lnTo>
                    <a:cubicBezTo>
                      <a:pt x="8968" y="73134"/>
                      <a:pt x="16006" y="71199"/>
                      <a:pt x="19161" y="71199"/>
                    </a:cubicBezTo>
                    <a:cubicBezTo>
                      <a:pt x="22316" y="71199"/>
                      <a:pt x="23529" y="62979"/>
                      <a:pt x="23529" y="62496"/>
                    </a:cubicBezTo>
                    <a:cubicBezTo>
                      <a:pt x="23529" y="62012"/>
                      <a:pt x="26684" y="17044"/>
                      <a:pt x="26684" y="17044"/>
                    </a:cubicBezTo>
                    <a:cubicBezTo>
                      <a:pt x="26684" y="17044"/>
                      <a:pt x="14550" y="15835"/>
                      <a:pt x="14064" y="15835"/>
                    </a:cubicBezTo>
                    <a:cubicBezTo>
                      <a:pt x="13579" y="15835"/>
                      <a:pt x="-739" y="14627"/>
                      <a:pt x="0" y="14392"/>
                    </a:cubicBezTo>
                    <a:close/>
                  </a:path>
                </a:pathLst>
              </a:custGeom>
              <a:solidFill>
                <a:srgbClr val="E6F9FB"/>
              </a:solidFill>
              <a:ln w="7600" cap="flat">
                <a:noFill/>
                <a:bevel/>
              </a:ln>
            </p:spPr>
          </p:sp>
          <p:sp>
            <p:nvSpPr>
              <p:cNvPr id="421" name="Freeform 420"/>
              <p:cNvSpPr/>
              <p:nvPr/>
            </p:nvSpPr>
            <p:spPr>
              <a:xfrm>
                <a:off x="2652023" y="3285771"/>
                <a:ext cx="59155" cy="254193"/>
              </a:xfrm>
              <a:custGeom>
                <a:avLst/>
                <a:gdLst/>
                <a:ahLst/>
                <a:cxnLst/>
                <a:rect l="0" t="0" r="0" b="0"/>
                <a:pathLst>
                  <a:path w="59155" h="254193">
                    <a:moveTo>
                      <a:pt x="53183" y="0"/>
                    </a:moveTo>
                    <a:cubicBezTo>
                      <a:pt x="53183" y="0"/>
                      <a:pt x="20602" y="32457"/>
                      <a:pt x="19146" y="36809"/>
                    </a:cubicBezTo>
                    <a:cubicBezTo>
                      <a:pt x="17690" y="41161"/>
                      <a:pt x="31523" y="52040"/>
                      <a:pt x="31523" y="52040"/>
                    </a:cubicBezTo>
                    <a:lnTo>
                      <a:pt x="6041" y="57359"/>
                    </a:lnTo>
                    <a:cubicBezTo>
                      <a:pt x="6041" y="57359"/>
                      <a:pt x="1673" y="59051"/>
                      <a:pt x="2643" y="67271"/>
                    </a:cubicBezTo>
                    <a:cubicBezTo>
                      <a:pt x="3614" y="75491"/>
                      <a:pt x="0" y="140768"/>
                      <a:pt x="0" y="166153"/>
                    </a:cubicBezTo>
                    <a:cubicBezTo>
                      <a:pt x="0" y="191538"/>
                      <a:pt x="0" y="250288"/>
                      <a:pt x="0" y="250288"/>
                    </a:cubicBezTo>
                    <a:cubicBezTo>
                      <a:pt x="0" y="250288"/>
                      <a:pt x="9271" y="255485"/>
                      <a:pt x="42603" y="253854"/>
                    </a:cubicBezTo>
                    <a:cubicBezTo>
                      <a:pt x="42603" y="253854"/>
                      <a:pt x="53638" y="196857"/>
                      <a:pt x="53638" y="173406"/>
                    </a:cubicBezTo>
                    <a:cubicBezTo>
                      <a:pt x="53638" y="173406"/>
                      <a:pt x="57006" y="126504"/>
                      <a:pt x="58704" y="120459"/>
                    </a:cubicBezTo>
                    <a:cubicBezTo>
                      <a:pt x="60403" y="114415"/>
                      <a:pt x="57005" y="85162"/>
                      <a:pt x="48632" y="75975"/>
                    </a:cubicBezTo>
                    <a:cubicBezTo>
                      <a:pt x="48632" y="75975"/>
                      <a:pt x="42930" y="64370"/>
                      <a:pt x="47783" y="40435"/>
                    </a:cubicBezTo>
                    <a:cubicBezTo>
                      <a:pt x="52636" y="16500"/>
                      <a:pt x="53183" y="0"/>
                      <a:pt x="53183" y="0"/>
                    </a:cubicBezTo>
                    <a:close/>
                  </a:path>
                </a:pathLst>
              </a:custGeom>
              <a:solidFill>
                <a:srgbClr val="3A404B"/>
              </a:solidFill>
              <a:ln w="7600" cap="flat">
                <a:noFill/>
                <a:bevel/>
              </a:ln>
            </p:spPr>
          </p:sp>
          <p:sp>
            <p:nvSpPr>
              <p:cNvPr id="422" name="Freeform 421"/>
              <p:cNvSpPr/>
              <p:nvPr/>
            </p:nvSpPr>
            <p:spPr>
              <a:xfrm>
                <a:off x="2485431" y="3313439"/>
                <a:ext cx="126728" cy="286944"/>
              </a:xfrm>
              <a:custGeom>
                <a:avLst/>
                <a:gdLst/>
                <a:ahLst/>
                <a:cxnLst/>
                <a:rect l="0" t="0" r="0" b="0"/>
                <a:pathLst>
                  <a:path w="126728" h="286944">
                    <a:moveTo>
                      <a:pt x="102991" y="0"/>
                    </a:moveTo>
                    <a:cubicBezTo>
                      <a:pt x="102991" y="0"/>
                      <a:pt x="106389" y="49289"/>
                      <a:pt x="114397" y="65004"/>
                    </a:cubicBezTo>
                    <a:cubicBezTo>
                      <a:pt x="122406" y="80719"/>
                      <a:pt x="123619" y="140435"/>
                      <a:pt x="125318" y="165095"/>
                    </a:cubicBezTo>
                    <a:cubicBezTo>
                      <a:pt x="127017" y="189755"/>
                      <a:pt x="127501" y="199667"/>
                      <a:pt x="124832" y="204502"/>
                    </a:cubicBezTo>
                    <a:cubicBezTo>
                      <a:pt x="122163" y="209337"/>
                      <a:pt x="106449" y="228679"/>
                      <a:pt x="98289" y="230734"/>
                    </a:cubicBezTo>
                    <a:cubicBezTo>
                      <a:pt x="98289" y="230734"/>
                      <a:pt x="83818" y="258416"/>
                      <a:pt x="67801" y="260142"/>
                    </a:cubicBezTo>
                    <a:cubicBezTo>
                      <a:pt x="67801" y="260142"/>
                      <a:pt x="61764" y="263765"/>
                      <a:pt x="58594" y="270277"/>
                    </a:cubicBezTo>
                    <a:cubicBezTo>
                      <a:pt x="55424" y="276790"/>
                      <a:pt x="47931" y="279963"/>
                      <a:pt x="28668" y="282014"/>
                    </a:cubicBezTo>
                    <a:lnTo>
                      <a:pt x="10011" y="286944"/>
                    </a:lnTo>
                    <a:lnTo>
                      <a:pt x="0" y="282014"/>
                    </a:lnTo>
                    <a:cubicBezTo>
                      <a:pt x="0" y="282014"/>
                      <a:pt x="23480" y="290026"/>
                      <a:pt x="19021" y="246327"/>
                    </a:cubicBezTo>
                    <a:cubicBezTo>
                      <a:pt x="19021" y="246327"/>
                      <a:pt x="30821" y="219915"/>
                      <a:pt x="26787" y="204019"/>
                    </a:cubicBezTo>
                    <a:cubicBezTo>
                      <a:pt x="26787" y="204019"/>
                      <a:pt x="19021" y="184194"/>
                      <a:pt x="12954" y="184194"/>
                    </a:cubicBezTo>
                    <a:cubicBezTo>
                      <a:pt x="12954" y="184194"/>
                      <a:pt x="37313" y="177243"/>
                      <a:pt x="62341" y="190389"/>
                    </a:cubicBezTo>
                    <a:cubicBezTo>
                      <a:pt x="87368" y="203536"/>
                      <a:pt x="73717" y="180870"/>
                      <a:pt x="50964" y="171803"/>
                    </a:cubicBezTo>
                    <a:cubicBezTo>
                      <a:pt x="28212" y="162738"/>
                      <a:pt x="35493" y="154578"/>
                      <a:pt x="75082" y="166818"/>
                    </a:cubicBezTo>
                    <a:cubicBezTo>
                      <a:pt x="114670" y="179057"/>
                      <a:pt x="98289" y="176337"/>
                      <a:pt x="68711" y="162284"/>
                    </a:cubicBezTo>
                    <a:cubicBezTo>
                      <a:pt x="39133" y="148232"/>
                      <a:pt x="33445" y="136672"/>
                      <a:pt x="39133" y="131006"/>
                    </a:cubicBezTo>
                    <a:cubicBezTo>
                      <a:pt x="44821" y="125340"/>
                      <a:pt x="40043" y="131006"/>
                      <a:pt x="46414" y="140073"/>
                    </a:cubicBezTo>
                    <a:cubicBezTo>
                      <a:pt x="52785" y="149139"/>
                      <a:pt x="88733" y="160471"/>
                      <a:pt x="90553" y="160471"/>
                    </a:cubicBezTo>
                    <a:cubicBezTo>
                      <a:pt x="92373" y="160471"/>
                      <a:pt x="65981" y="144152"/>
                      <a:pt x="57335" y="133726"/>
                    </a:cubicBezTo>
                    <a:cubicBezTo>
                      <a:pt x="48689" y="123300"/>
                      <a:pt x="54832" y="115367"/>
                      <a:pt x="54377" y="115820"/>
                    </a:cubicBezTo>
                    <a:cubicBezTo>
                      <a:pt x="54377" y="115820"/>
                      <a:pt x="69166" y="132819"/>
                      <a:pt x="87368" y="140073"/>
                    </a:cubicBezTo>
                    <a:cubicBezTo>
                      <a:pt x="105569" y="147325"/>
                      <a:pt x="97833" y="140299"/>
                      <a:pt x="87368" y="127833"/>
                    </a:cubicBezTo>
                    <a:cubicBezTo>
                      <a:pt x="76902" y="115367"/>
                      <a:pt x="78267" y="108794"/>
                      <a:pt x="89643" y="115367"/>
                    </a:cubicBezTo>
                    <a:cubicBezTo>
                      <a:pt x="101019" y="121940"/>
                      <a:pt x="87823" y="104261"/>
                      <a:pt x="83728" y="97461"/>
                    </a:cubicBezTo>
                    <a:cubicBezTo>
                      <a:pt x="79632" y="90662"/>
                      <a:pt x="89643" y="93835"/>
                      <a:pt x="100450" y="104601"/>
                    </a:cubicBezTo>
                    <a:cubicBezTo>
                      <a:pt x="111257" y="115367"/>
                      <a:pt x="125364" y="121940"/>
                      <a:pt x="112395" y="104601"/>
                    </a:cubicBezTo>
                    <a:cubicBezTo>
                      <a:pt x="99426" y="87262"/>
                      <a:pt x="95103" y="76156"/>
                      <a:pt x="95103" y="65730"/>
                    </a:cubicBezTo>
                    <a:cubicBezTo>
                      <a:pt x="95103" y="55304"/>
                      <a:pt x="93586" y="14506"/>
                      <a:pt x="102991" y="0"/>
                    </a:cubicBezTo>
                    <a:close/>
                  </a:path>
                </a:pathLst>
              </a:custGeom>
              <a:solidFill>
                <a:srgbClr val="141921"/>
              </a:solidFill>
              <a:ln w="7600" cap="flat">
                <a:noFill/>
                <a:bevel/>
              </a:ln>
            </p:spPr>
          </p:sp>
          <p:sp>
            <p:nvSpPr>
              <p:cNvPr id="423" name="Freeform 422"/>
              <p:cNvSpPr/>
              <p:nvPr/>
            </p:nvSpPr>
            <p:spPr>
              <a:xfrm>
                <a:off x="2838827" y="3291676"/>
                <a:ext cx="94365" cy="227447"/>
              </a:xfrm>
              <a:custGeom>
                <a:avLst/>
                <a:gdLst/>
                <a:ahLst/>
                <a:cxnLst/>
                <a:rect l="0" t="0" r="0" b="0"/>
                <a:pathLst>
                  <a:path w="94365" h="227447">
                    <a:moveTo>
                      <a:pt x="94365" y="0"/>
                    </a:moveTo>
                    <a:cubicBezTo>
                      <a:pt x="94365" y="0"/>
                      <a:pt x="41125" y="83409"/>
                      <a:pt x="42035" y="111967"/>
                    </a:cubicBezTo>
                    <a:cubicBezTo>
                      <a:pt x="42945" y="140526"/>
                      <a:pt x="44310" y="140073"/>
                      <a:pt x="45675" y="140073"/>
                    </a:cubicBezTo>
                    <a:cubicBezTo>
                      <a:pt x="47040" y="140073"/>
                      <a:pt x="76163" y="112874"/>
                      <a:pt x="70702" y="126926"/>
                    </a:cubicBezTo>
                    <a:cubicBezTo>
                      <a:pt x="65242" y="140979"/>
                      <a:pt x="52956" y="151405"/>
                      <a:pt x="53866" y="157752"/>
                    </a:cubicBezTo>
                    <a:cubicBezTo>
                      <a:pt x="54776" y="164098"/>
                      <a:pt x="51590" y="168631"/>
                      <a:pt x="61601" y="161831"/>
                    </a:cubicBezTo>
                    <a:cubicBezTo>
                      <a:pt x="71612" y="155032"/>
                      <a:pt x="56596" y="163191"/>
                      <a:pt x="56596" y="170897"/>
                    </a:cubicBezTo>
                    <a:cubicBezTo>
                      <a:pt x="56596" y="178604"/>
                      <a:pt x="57051" y="188577"/>
                      <a:pt x="61601" y="190843"/>
                    </a:cubicBezTo>
                    <a:cubicBezTo>
                      <a:pt x="66152" y="193109"/>
                      <a:pt x="50225" y="201722"/>
                      <a:pt x="53866" y="207162"/>
                    </a:cubicBezTo>
                    <a:cubicBezTo>
                      <a:pt x="57506" y="212602"/>
                      <a:pt x="64787" y="215322"/>
                      <a:pt x="52045" y="219401"/>
                    </a:cubicBezTo>
                    <a:cubicBezTo>
                      <a:pt x="39304" y="223481"/>
                      <a:pt x="37484" y="227108"/>
                      <a:pt x="30203" y="227108"/>
                    </a:cubicBezTo>
                    <a:cubicBezTo>
                      <a:pt x="22923" y="227108"/>
                      <a:pt x="17917" y="225747"/>
                      <a:pt x="11547" y="225747"/>
                    </a:cubicBezTo>
                    <a:cubicBezTo>
                      <a:pt x="5176" y="225747"/>
                      <a:pt x="-1194" y="228467"/>
                      <a:pt x="171" y="227108"/>
                    </a:cubicBezTo>
                    <a:cubicBezTo>
                      <a:pt x="1536" y="225747"/>
                      <a:pt x="6541" y="221215"/>
                      <a:pt x="13822" y="200816"/>
                    </a:cubicBezTo>
                    <a:cubicBezTo>
                      <a:pt x="21103" y="180417"/>
                      <a:pt x="19737" y="172711"/>
                      <a:pt x="16325" y="145738"/>
                    </a:cubicBezTo>
                    <a:cubicBezTo>
                      <a:pt x="12912" y="118767"/>
                      <a:pt x="16552" y="72076"/>
                      <a:pt x="26563" y="67543"/>
                    </a:cubicBezTo>
                    <a:cubicBezTo>
                      <a:pt x="36574" y="63010"/>
                      <a:pt x="31569" y="101088"/>
                      <a:pt x="33844" y="106528"/>
                    </a:cubicBezTo>
                    <a:cubicBezTo>
                      <a:pt x="36119" y="111967"/>
                      <a:pt x="46585" y="41704"/>
                      <a:pt x="94365" y="0"/>
                    </a:cubicBezTo>
                    <a:close/>
                  </a:path>
                </a:pathLst>
              </a:custGeom>
              <a:solidFill>
                <a:srgbClr val="141921"/>
              </a:solidFill>
              <a:ln w="7600" cap="flat">
                <a:noFill/>
                <a:bevel/>
              </a:ln>
            </p:spPr>
          </p:sp>
          <p:sp>
            <p:nvSpPr>
              <p:cNvPr id="424" name="Freeform 423"/>
              <p:cNvSpPr/>
              <p:nvPr/>
            </p:nvSpPr>
            <p:spPr>
              <a:xfrm>
                <a:off x="2886938" y="3331883"/>
                <a:ext cx="100848" cy="109531"/>
              </a:xfrm>
              <a:custGeom>
                <a:avLst/>
                <a:gdLst/>
                <a:ahLst/>
                <a:cxnLst/>
                <a:rect l="0" t="0" r="0" b="0"/>
                <a:pathLst>
                  <a:path w="100848" h="109531">
                    <a:moveTo>
                      <a:pt x="30317" y="20512"/>
                    </a:moveTo>
                    <a:cubicBezTo>
                      <a:pt x="30317" y="18246"/>
                      <a:pt x="70361" y="-1700"/>
                      <a:pt x="83101" y="113"/>
                    </a:cubicBezTo>
                    <a:cubicBezTo>
                      <a:pt x="95843" y="1927"/>
                      <a:pt x="107674" y="7366"/>
                      <a:pt x="96298" y="9180"/>
                    </a:cubicBezTo>
                    <a:cubicBezTo>
                      <a:pt x="84922" y="10993"/>
                      <a:pt x="86742" y="4193"/>
                      <a:pt x="69450" y="9180"/>
                    </a:cubicBezTo>
                    <a:cubicBezTo>
                      <a:pt x="52159" y="14166"/>
                      <a:pt x="25767" y="20059"/>
                      <a:pt x="33047" y="24592"/>
                    </a:cubicBezTo>
                    <a:cubicBezTo>
                      <a:pt x="40328" y="29125"/>
                      <a:pt x="63535" y="26859"/>
                      <a:pt x="52614" y="33205"/>
                    </a:cubicBezTo>
                    <a:cubicBezTo>
                      <a:pt x="41693" y="39551"/>
                      <a:pt x="-22468" y="71736"/>
                      <a:pt x="30317" y="59044"/>
                    </a:cubicBezTo>
                    <a:cubicBezTo>
                      <a:pt x="83101" y="46351"/>
                      <a:pt x="103578" y="36378"/>
                      <a:pt x="89473" y="43631"/>
                    </a:cubicBezTo>
                    <a:cubicBezTo>
                      <a:pt x="75366" y="50884"/>
                      <a:pt x="51704" y="61310"/>
                      <a:pt x="47154" y="70377"/>
                    </a:cubicBezTo>
                    <a:cubicBezTo>
                      <a:pt x="42603" y="79443"/>
                      <a:pt x="74911" y="74456"/>
                      <a:pt x="84467" y="74456"/>
                    </a:cubicBezTo>
                    <a:cubicBezTo>
                      <a:pt x="94023" y="74456"/>
                      <a:pt x="74001" y="79443"/>
                      <a:pt x="48974" y="92589"/>
                    </a:cubicBezTo>
                    <a:cubicBezTo>
                      <a:pt x="23947" y="105735"/>
                      <a:pt x="6655" y="116161"/>
                      <a:pt x="22126" y="104375"/>
                    </a:cubicBezTo>
                    <a:cubicBezTo>
                      <a:pt x="37598" y="92589"/>
                      <a:pt x="51249" y="86243"/>
                      <a:pt x="44878" y="81709"/>
                    </a:cubicBezTo>
                    <a:cubicBezTo>
                      <a:pt x="38508" y="77176"/>
                      <a:pt x="37598" y="69017"/>
                      <a:pt x="25767" y="72190"/>
                    </a:cubicBezTo>
                    <a:cubicBezTo>
                      <a:pt x="13935" y="75363"/>
                      <a:pt x="-3811" y="89869"/>
                      <a:pt x="739" y="73550"/>
                    </a:cubicBezTo>
                    <a:cubicBezTo>
                      <a:pt x="5290" y="57231"/>
                      <a:pt x="-3811" y="39098"/>
                      <a:pt x="12570" y="33205"/>
                    </a:cubicBezTo>
                    <a:lnTo>
                      <a:pt x="30317" y="20512"/>
                    </a:lnTo>
                    <a:close/>
                  </a:path>
                </a:pathLst>
              </a:custGeom>
              <a:solidFill>
                <a:srgbClr val="141921"/>
              </a:solidFill>
              <a:ln w="7600" cap="flat">
                <a:noFill/>
                <a:bevel/>
              </a:ln>
            </p:spPr>
          </p:sp>
          <p:sp>
            <p:nvSpPr>
              <p:cNvPr id="425" name="Freeform 424"/>
              <p:cNvSpPr/>
              <p:nvPr/>
            </p:nvSpPr>
            <p:spPr>
              <a:xfrm>
                <a:off x="2749345" y="3497772"/>
                <a:ext cx="265742" cy="106245"/>
              </a:xfrm>
              <a:custGeom>
                <a:avLst/>
                <a:gdLst/>
                <a:ahLst/>
                <a:cxnLst/>
                <a:rect l="0" t="0" r="0" b="0"/>
                <a:pathLst>
                  <a:path w="265742" h="106245">
                    <a:moveTo>
                      <a:pt x="40043" y="58647"/>
                    </a:moveTo>
                    <a:cubicBezTo>
                      <a:pt x="40043" y="58647"/>
                      <a:pt x="80542" y="68620"/>
                      <a:pt x="89188" y="69527"/>
                    </a:cubicBezTo>
                    <a:cubicBezTo>
                      <a:pt x="97833" y="70433"/>
                      <a:pt x="73716" y="50034"/>
                      <a:pt x="72806" y="39155"/>
                    </a:cubicBezTo>
                    <a:cubicBezTo>
                      <a:pt x="71896" y="28275"/>
                      <a:pt x="68711" y="31902"/>
                      <a:pt x="87823" y="41875"/>
                    </a:cubicBezTo>
                    <a:cubicBezTo>
                      <a:pt x="106934" y="51848"/>
                      <a:pt x="135146" y="76780"/>
                      <a:pt x="143338" y="81766"/>
                    </a:cubicBezTo>
                    <a:cubicBezTo>
                      <a:pt x="151528" y="86752"/>
                      <a:pt x="119220" y="55927"/>
                      <a:pt x="117400" y="48221"/>
                    </a:cubicBezTo>
                    <a:cubicBezTo>
                      <a:pt x="115580" y="40515"/>
                      <a:pt x="125136" y="42781"/>
                      <a:pt x="134691" y="50034"/>
                    </a:cubicBezTo>
                    <a:cubicBezTo>
                      <a:pt x="144247" y="57287"/>
                      <a:pt x="161994" y="70887"/>
                      <a:pt x="174280" y="78139"/>
                    </a:cubicBezTo>
                    <a:cubicBezTo>
                      <a:pt x="186566" y="85393"/>
                      <a:pt x="184745" y="79500"/>
                      <a:pt x="189751" y="73153"/>
                    </a:cubicBezTo>
                    <a:cubicBezTo>
                      <a:pt x="194757" y="66807"/>
                      <a:pt x="184745" y="39155"/>
                      <a:pt x="177465" y="35075"/>
                    </a:cubicBezTo>
                    <a:cubicBezTo>
                      <a:pt x="170185" y="30995"/>
                      <a:pt x="181560" y="22382"/>
                      <a:pt x="188386" y="33715"/>
                    </a:cubicBezTo>
                    <a:cubicBezTo>
                      <a:pt x="195211" y="45048"/>
                      <a:pt x="200217" y="66807"/>
                      <a:pt x="209773" y="68620"/>
                    </a:cubicBezTo>
                    <a:cubicBezTo>
                      <a:pt x="219328" y="70433"/>
                      <a:pt x="228429" y="70433"/>
                      <a:pt x="222969" y="62727"/>
                    </a:cubicBezTo>
                    <a:cubicBezTo>
                      <a:pt x="217508" y="55021"/>
                      <a:pt x="210228" y="29635"/>
                      <a:pt x="198852" y="24649"/>
                    </a:cubicBezTo>
                    <a:cubicBezTo>
                      <a:pt x="187476" y="19662"/>
                      <a:pt x="167909" y="-283"/>
                      <a:pt x="202947" y="17396"/>
                    </a:cubicBezTo>
                    <a:cubicBezTo>
                      <a:pt x="202947" y="17396"/>
                      <a:pt x="226609" y="40968"/>
                      <a:pt x="230705" y="50034"/>
                    </a:cubicBezTo>
                    <a:cubicBezTo>
                      <a:pt x="234800" y="59101"/>
                      <a:pt x="236165" y="40968"/>
                      <a:pt x="229340" y="32355"/>
                    </a:cubicBezTo>
                    <a:cubicBezTo>
                      <a:pt x="222514" y="23742"/>
                      <a:pt x="228885" y="9690"/>
                      <a:pt x="238440" y="23289"/>
                    </a:cubicBezTo>
                    <a:cubicBezTo>
                      <a:pt x="247996" y="36888"/>
                      <a:pt x="238440" y="9690"/>
                      <a:pt x="223879" y="6063"/>
                    </a:cubicBezTo>
                    <a:cubicBezTo>
                      <a:pt x="209318" y="2437"/>
                      <a:pt x="229340" y="-6630"/>
                      <a:pt x="244356" y="8330"/>
                    </a:cubicBezTo>
                    <a:cubicBezTo>
                      <a:pt x="259372" y="23289"/>
                      <a:pt x="268549" y="37568"/>
                      <a:pt x="264984" y="50941"/>
                    </a:cubicBezTo>
                    <a:cubicBezTo>
                      <a:pt x="261419" y="64314"/>
                      <a:pt x="255618" y="91965"/>
                      <a:pt x="250442" y="94799"/>
                    </a:cubicBezTo>
                    <a:cubicBezTo>
                      <a:pt x="245266" y="97632"/>
                      <a:pt x="227974" y="94005"/>
                      <a:pt x="216143" y="94005"/>
                    </a:cubicBezTo>
                    <a:cubicBezTo>
                      <a:pt x="204312" y="94005"/>
                      <a:pt x="7736" y="106245"/>
                      <a:pt x="7736" y="106245"/>
                    </a:cubicBezTo>
                    <a:cubicBezTo>
                      <a:pt x="7736" y="106245"/>
                      <a:pt x="0" y="105338"/>
                      <a:pt x="0" y="103525"/>
                    </a:cubicBezTo>
                    <a:cubicBezTo>
                      <a:pt x="0" y="101712"/>
                      <a:pt x="24572" y="103979"/>
                      <a:pt x="32763" y="95819"/>
                    </a:cubicBezTo>
                    <a:cubicBezTo>
                      <a:pt x="40954" y="87659"/>
                      <a:pt x="44594" y="74060"/>
                      <a:pt x="40043" y="58647"/>
                    </a:cubicBezTo>
                    <a:close/>
                  </a:path>
                </a:pathLst>
              </a:custGeom>
              <a:solidFill>
                <a:srgbClr val="141921"/>
              </a:solidFill>
              <a:ln w="7600" cap="flat">
                <a:noFill/>
                <a:bevel/>
              </a:ln>
            </p:spPr>
          </p:sp>
          <p:sp>
            <p:nvSpPr>
              <p:cNvPr id="426" name="Freeform 425"/>
              <p:cNvSpPr/>
              <p:nvPr/>
            </p:nvSpPr>
            <p:spPr>
              <a:xfrm>
                <a:off x="2784894" y="3238066"/>
                <a:ext cx="69564" cy="284792"/>
              </a:xfrm>
              <a:custGeom>
                <a:avLst/>
                <a:gdLst/>
                <a:ahLst/>
                <a:cxnLst/>
                <a:rect l="0" t="0" r="0" b="0"/>
                <a:pathLst>
                  <a:path w="69564" h="284792">
                    <a:moveTo>
                      <a:pt x="40745" y="0"/>
                    </a:moveTo>
                    <a:cubicBezTo>
                      <a:pt x="40745" y="0"/>
                      <a:pt x="42717" y="21872"/>
                      <a:pt x="30431" y="56324"/>
                    </a:cubicBezTo>
                    <a:cubicBezTo>
                      <a:pt x="18145" y="90775"/>
                      <a:pt x="4949" y="147892"/>
                      <a:pt x="2673" y="159678"/>
                    </a:cubicBezTo>
                    <a:cubicBezTo>
                      <a:pt x="398" y="171464"/>
                      <a:pt x="-967" y="246713"/>
                      <a:pt x="853" y="254420"/>
                    </a:cubicBezTo>
                    <a:cubicBezTo>
                      <a:pt x="2673" y="262126"/>
                      <a:pt x="4342" y="283885"/>
                      <a:pt x="4342" y="283885"/>
                    </a:cubicBezTo>
                    <a:cubicBezTo>
                      <a:pt x="4342" y="283885"/>
                      <a:pt x="33616" y="284792"/>
                      <a:pt x="34526" y="284792"/>
                    </a:cubicBezTo>
                    <a:cubicBezTo>
                      <a:pt x="35436" y="284792"/>
                      <a:pt x="49087" y="279352"/>
                      <a:pt x="49997" y="282072"/>
                    </a:cubicBezTo>
                    <a:cubicBezTo>
                      <a:pt x="50908" y="284792"/>
                      <a:pt x="36346" y="243540"/>
                      <a:pt x="35436" y="216795"/>
                    </a:cubicBezTo>
                    <a:cubicBezTo>
                      <a:pt x="34526" y="190050"/>
                      <a:pt x="31341" y="157865"/>
                      <a:pt x="45902" y="117974"/>
                    </a:cubicBezTo>
                    <a:cubicBezTo>
                      <a:pt x="60463" y="78082"/>
                      <a:pt x="68654" y="74909"/>
                      <a:pt x="69564" y="33658"/>
                    </a:cubicBezTo>
                    <a:cubicBezTo>
                      <a:pt x="69564" y="33658"/>
                      <a:pt x="59705" y="12126"/>
                      <a:pt x="40745" y="0"/>
                    </a:cubicBezTo>
                    <a:close/>
                  </a:path>
                </a:pathLst>
              </a:custGeom>
              <a:solidFill>
                <a:srgbClr val="3A404B"/>
              </a:solidFill>
              <a:ln w="7600" cap="flat">
                <a:noFill/>
                <a:bevel/>
              </a:ln>
            </p:spPr>
          </p:sp>
          <p:sp>
            <p:nvSpPr>
              <p:cNvPr id="427" name="Freeform 426"/>
              <p:cNvSpPr/>
              <p:nvPr/>
            </p:nvSpPr>
            <p:spPr>
              <a:xfrm>
                <a:off x="2666078" y="3098400"/>
                <a:ext cx="172005" cy="211015"/>
              </a:xfrm>
              <a:custGeom>
                <a:avLst/>
                <a:gdLst/>
                <a:ahLst/>
                <a:cxnLst/>
                <a:rect l="0" t="0" r="0" b="0"/>
                <a:pathLst>
                  <a:path w="172005" h="211015">
                    <a:moveTo>
                      <a:pt x="20022" y="6970"/>
                    </a:moveTo>
                    <a:cubicBezTo>
                      <a:pt x="20022" y="6970"/>
                      <a:pt x="20931" y="16942"/>
                      <a:pt x="16381" y="21475"/>
                    </a:cubicBezTo>
                    <a:cubicBezTo>
                      <a:pt x="11831" y="26009"/>
                      <a:pt x="3640" y="38701"/>
                      <a:pt x="5460" y="43234"/>
                    </a:cubicBezTo>
                    <a:cubicBezTo>
                      <a:pt x="7280" y="47768"/>
                      <a:pt x="5460" y="55020"/>
                      <a:pt x="5460" y="60460"/>
                    </a:cubicBezTo>
                    <a:cubicBezTo>
                      <a:pt x="5460" y="65900"/>
                      <a:pt x="2730" y="87658"/>
                      <a:pt x="2730" y="91285"/>
                    </a:cubicBezTo>
                    <a:cubicBezTo>
                      <a:pt x="2730" y="94911"/>
                      <a:pt x="0" y="90378"/>
                      <a:pt x="0" y="104885"/>
                    </a:cubicBezTo>
                    <a:cubicBezTo>
                      <a:pt x="0" y="119390"/>
                      <a:pt x="5460" y="132989"/>
                      <a:pt x="5460" y="132989"/>
                    </a:cubicBezTo>
                    <a:cubicBezTo>
                      <a:pt x="5460" y="132989"/>
                      <a:pt x="2730" y="140242"/>
                      <a:pt x="14561" y="145682"/>
                    </a:cubicBezTo>
                    <a:cubicBezTo>
                      <a:pt x="14561" y="145682"/>
                      <a:pt x="17292" y="166081"/>
                      <a:pt x="42319" y="191013"/>
                    </a:cubicBezTo>
                    <a:cubicBezTo>
                      <a:pt x="67346" y="215944"/>
                      <a:pt x="96924" y="210505"/>
                      <a:pt x="96924" y="210505"/>
                    </a:cubicBezTo>
                    <a:cubicBezTo>
                      <a:pt x="96924" y="210505"/>
                      <a:pt x="129231" y="203252"/>
                      <a:pt x="137422" y="185120"/>
                    </a:cubicBezTo>
                    <a:cubicBezTo>
                      <a:pt x="137422" y="185120"/>
                      <a:pt x="157899" y="150215"/>
                      <a:pt x="157899" y="140242"/>
                    </a:cubicBezTo>
                    <a:cubicBezTo>
                      <a:pt x="157899" y="130269"/>
                      <a:pt x="159719" y="126190"/>
                      <a:pt x="159719" y="126190"/>
                    </a:cubicBezTo>
                    <a:cubicBezTo>
                      <a:pt x="159719" y="126190"/>
                      <a:pt x="168365" y="128456"/>
                      <a:pt x="170640" y="118030"/>
                    </a:cubicBezTo>
                    <a:cubicBezTo>
                      <a:pt x="172915" y="107604"/>
                      <a:pt x="173371" y="72699"/>
                      <a:pt x="163814" y="71793"/>
                    </a:cubicBezTo>
                    <a:cubicBezTo>
                      <a:pt x="163814" y="71793"/>
                      <a:pt x="158475" y="70916"/>
                      <a:pt x="156291" y="76477"/>
                    </a:cubicBezTo>
                    <a:cubicBezTo>
                      <a:pt x="154107" y="82037"/>
                      <a:pt x="154592" y="85664"/>
                      <a:pt x="153379" y="87356"/>
                    </a:cubicBezTo>
                    <a:cubicBezTo>
                      <a:pt x="152166" y="89048"/>
                      <a:pt x="148768" y="76719"/>
                      <a:pt x="148040" y="70916"/>
                    </a:cubicBezTo>
                    <a:cubicBezTo>
                      <a:pt x="147312" y="65114"/>
                      <a:pt x="146219" y="62092"/>
                      <a:pt x="142215" y="60279"/>
                    </a:cubicBezTo>
                    <a:cubicBezTo>
                      <a:pt x="138211" y="58465"/>
                      <a:pt x="135905" y="56169"/>
                      <a:pt x="135905" y="52784"/>
                    </a:cubicBezTo>
                    <a:cubicBezTo>
                      <a:pt x="135905" y="49399"/>
                      <a:pt x="134934" y="33926"/>
                      <a:pt x="131537" y="27882"/>
                    </a:cubicBezTo>
                    <a:cubicBezTo>
                      <a:pt x="128139" y="21838"/>
                      <a:pt x="126440" y="19662"/>
                      <a:pt x="121587" y="17003"/>
                    </a:cubicBezTo>
                    <a:cubicBezTo>
                      <a:pt x="116733" y="14343"/>
                      <a:pt x="115762" y="8299"/>
                      <a:pt x="106541" y="8299"/>
                    </a:cubicBezTo>
                    <a:cubicBezTo>
                      <a:pt x="97318" y="8299"/>
                      <a:pt x="95377" y="11926"/>
                      <a:pt x="81301" y="7332"/>
                    </a:cubicBezTo>
                    <a:cubicBezTo>
                      <a:pt x="67225" y="2739"/>
                      <a:pt x="67710" y="3464"/>
                      <a:pt x="61158" y="2739"/>
                    </a:cubicBezTo>
                    <a:cubicBezTo>
                      <a:pt x="54605" y="2013"/>
                      <a:pt x="47325" y="-1130"/>
                      <a:pt x="39558" y="321"/>
                    </a:cubicBezTo>
                    <a:cubicBezTo>
                      <a:pt x="31792" y="1772"/>
                      <a:pt x="21357" y="5640"/>
                      <a:pt x="20022" y="6970"/>
                    </a:cubicBezTo>
                    <a:close/>
                  </a:path>
                </a:pathLst>
              </a:custGeom>
              <a:solidFill>
                <a:srgbClr val="FED1B6"/>
              </a:solidFill>
              <a:ln w="7600" cap="flat">
                <a:noFill/>
                <a:bevel/>
              </a:ln>
            </p:spPr>
          </p:sp>
          <p:sp>
            <p:nvSpPr>
              <p:cNvPr id="428" name="Freeform 427"/>
              <p:cNvSpPr/>
              <p:nvPr/>
            </p:nvSpPr>
            <p:spPr>
              <a:xfrm>
                <a:off x="2660335" y="3061392"/>
                <a:ext cx="170639" cy="128286"/>
              </a:xfrm>
              <a:custGeom>
                <a:avLst/>
                <a:gdLst/>
                <a:ahLst/>
                <a:cxnLst/>
                <a:rect l="0" t="0" r="0" b="0"/>
                <a:pathLst>
                  <a:path w="170639" h="128286">
                    <a:moveTo>
                      <a:pt x="8475" y="128286"/>
                    </a:moveTo>
                    <a:cubicBezTo>
                      <a:pt x="8475" y="128286"/>
                      <a:pt x="3925" y="121940"/>
                      <a:pt x="1194" y="105017"/>
                    </a:cubicBezTo>
                    <a:cubicBezTo>
                      <a:pt x="-1537" y="88093"/>
                      <a:pt x="1194" y="83862"/>
                      <a:pt x="1194" y="76911"/>
                    </a:cubicBezTo>
                    <a:cubicBezTo>
                      <a:pt x="1194" y="69961"/>
                      <a:pt x="1346" y="55001"/>
                      <a:pt x="16059" y="40345"/>
                    </a:cubicBezTo>
                    <a:cubicBezTo>
                      <a:pt x="30772" y="25688"/>
                      <a:pt x="24855" y="27954"/>
                      <a:pt x="25462" y="23723"/>
                    </a:cubicBezTo>
                    <a:cubicBezTo>
                      <a:pt x="26070" y="19492"/>
                      <a:pt x="33047" y="13146"/>
                      <a:pt x="39417" y="13146"/>
                    </a:cubicBezTo>
                    <a:cubicBezTo>
                      <a:pt x="45788" y="13146"/>
                      <a:pt x="58832" y="-3475"/>
                      <a:pt x="82049" y="1662"/>
                    </a:cubicBezTo>
                    <a:cubicBezTo>
                      <a:pt x="82049" y="1662"/>
                      <a:pt x="100392" y="-3475"/>
                      <a:pt x="118291" y="4080"/>
                    </a:cubicBezTo>
                    <a:cubicBezTo>
                      <a:pt x="136189" y="11635"/>
                      <a:pt x="127392" y="13750"/>
                      <a:pt x="139242" y="13750"/>
                    </a:cubicBezTo>
                    <a:cubicBezTo>
                      <a:pt x="139242" y="13750"/>
                      <a:pt x="145290" y="12542"/>
                      <a:pt x="151357" y="32789"/>
                    </a:cubicBezTo>
                    <a:cubicBezTo>
                      <a:pt x="151357" y="32789"/>
                      <a:pt x="161974" y="38229"/>
                      <a:pt x="164098" y="65428"/>
                    </a:cubicBezTo>
                    <a:cubicBezTo>
                      <a:pt x="164098" y="66032"/>
                      <a:pt x="174108" y="95648"/>
                      <a:pt x="169559" y="108794"/>
                    </a:cubicBezTo>
                    <a:cubicBezTo>
                      <a:pt x="169559" y="108794"/>
                      <a:pt x="162642" y="104412"/>
                      <a:pt x="159123" y="124358"/>
                    </a:cubicBezTo>
                    <a:cubicBezTo>
                      <a:pt x="159123" y="124358"/>
                      <a:pt x="154088" y="127078"/>
                      <a:pt x="150447" y="114990"/>
                    </a:cubicBezTo>
                    <a:cubicBezTo>
                      <a:pt x="146807" y="102901"/>
                      <a:pt x="140436" y="97159"/>
                      <a:pt x="138616" y="92928"/>
                    </a:cubicBezTo>
                    <a:cubicBezTo>
                      <a:pt x="136796" y="88697"/>
                      <a:pt x="136189" y="66636"/>
                      <a:pt x="132852" y="62708"/>
                    </a:cubicBezTo>
                    <a:cubicBezTo>
                      <a:pt x="129515" y="58779"/>
                      <a:pt x="118291" y="50922"/>
                      <a:pt x="112527" y="50015"/>
                    </a:cubicBezTo>
                    <a:cubicBezTo>
                      <a:pt x="106763" y="49108"/>
                      <a:pt x="80674" y="48202"/>
                      <a:pt x="74607" y="46086"/>
                    </a:cubicBezTo>
                    <a:cubicBezTo>
                      <a:pt x="68540" y="43971"/>
                      <a:pt x="58832" y="41251"/>
                      <a:pt x="53675" y="41251"/>
                    </a:cubicBezTo>
                    <a:cubicBezTo>
                      <a:pt x="48518" y="41251"/>
                      <a:pt x="30014" y="44273"/>
                      <a:pt x="28800" y="50922"/>
                    </a:cubicBezTo>
                    <a:cubicBezTo>
                      <a:pt x="27587" y="57570"/>
                      <a:pt x="24250" y="64823"/>
                      <a:pt x="21216" y="67845"/>
                    </a:cubicBezTo>
                    <a:cubicBezTo>
                      <a:pt x="18182" y="70868"/>
                      <a:pt x="15149" y="73587"/>
                      <a:pt x="15149" y="80235"/>
                    </a:cubicBezTo>
                    <a:cubicBezTo>
                      <a:pt x="15149" y="86885"/>
                      <a:pt x="16059" y="107434"/>
                      <a:pt x="15149" y="113479"/>
                    </a:cubicBezTo>
                    <a:cubicBezTo>
                      <a:pt x="14239" y="119523"/>
                      <a:pt x="8475" y="128286"/>
                      <a:pt x="8475" y="128286"/>
                    </a:cubicBezTo>
                    <a:close/>
                  </a:path>
                </a:pathLst>
              </a:custGeom>
              <a:solidFill>
                <a:srgbClr val="9D8C7D"/>
              </a:solidFill>
              <a:ln w="7600" cap="flat">
                <a:noFill/>
                <a:bevel/>
              </a:ln>
            </p:spPr>
          </p:sp>
          <p:sp>
            <p:nvSpPr>
              <p:cNvPr id="429" name="Freeform 428"/>
              <p:cNvSpPr/>
              <p:nvPr/>
            </p:nvSpPr>
            <p:spPr>
              <a:xfrm>
                <a:off x="2553736" y="3531736"/>
                <a:ext cx="211164" cy="82486"/>
              </a:xfrm>
              <a:custGeom>
                <a:avLst/>
                <a:gdLst/>
                <a:ahLst/>
                <a:cxnLst/>
                <a:rect l="0" t="0" r="0" b="0"/>
                <a:pathLst>
                  <a:path w="211164" h="82486">
                    <a:moveTo>
                      <a:pt x="178592" y="5761"/>
                    </a:moveTo>
                    <a:cubicBezTo>
                      <a:pt x="178592" y="5761"/>
                      <a:pt x="200433" y="1167"/>
                      <a:pt x="201647" y="0"/>
                    </a:cubicBezTo>
                    <a:cubicBezTo>
                      <a:pt x="202861" y="-1251"/>
                      <a:pt x="209898" y="8420"/>
                      <a:pt x="210930" y="27520"/>
                    </a:cubicBezTo>
                    <a:cubicBezTo>
                      <a:pt x="211840" y="46619"/>
                      <a:pt x="209170" y="55564"/>
                      <a:pt x="203831" y="59916"/>
                    </a:cubicBezTo>
                    <a:cubicBezTo>
                      <a:pt x="198492" y="64268"/>
                      <a:pt x="196793" y="60158"/>
                      <a:pt x="189270" y="63543"/>
                    </a:cubicBezTo>
                    <a:cubicBezTo>
                      <a:pt x="181747" y="66928"/>
                      <a:pt x="181990" y="72005"/>
                      <a:pt x="168399" y="73213"/>
                    </a:cubicBezTo>
                    <a:cubicBezTo>
                      <a:pt x="154808" y="74422"/>
                      <a:pt x="130297" y="78290"/>
                      <a:pt x="125079" y="76236"/>
                    </a:cubicBezTo>
                    <a:cubicBezTo>
                      <a:pt x="119861" y="74180"/>
                      <a:pt x="118890" y="70796"/>
                      <a:pt x="110882" y="70796"/>
                    </a:cubicBezTo>
                    <a:cubicBezTo>
                      <a:pt x="102874" y="70796"/>
                      <a:pt x="87826" y="74180"/>
                      <a:pt x="74964" y="78774"/>
                    </a:cubicBezTo>
                    <a:cubicBezTo>
                      <a:pt x="62102" y="83367"/>
                      <a:pt x="47541" y="82884"/>
                      <a:pt x="44143" y="81192"/>
                    </a:cubicBezTo>
                    <a:cubicBezTo>
                      <a:pt x="40745" y="79499"/>
                      <a:pt x="40988" y="78048"/>
                      <a:pt x="40988" y="78048"/>
                    </a:cubicBezTo>
                    <a:cubicBezTo>
                      <a:pt x="40988" y="78048"/>
                      <a:pt x="29824" y="83126"/>
                      <a:pt x="23029" y="81917"/>
                    </a:cubicBezTo>
                    <a:cubicBezTo>
                      <a:pt x="16234" y="80707"/>
                      <a:pt x="17205" y="78048"/>
                      <a:pt x="17205" y="78048"/>
                    </a:cubicBezTo>
                    <a:cubicBezTo>
                      <a:pt x="17205" y="78048"/>
                      <a:pt x="3128" y="86268"/>
                      <a:pt x="944" y="79741"/>
                    </a:cubicBezTo>
                    <a:cubicBezTo>
                      <a:pt x="-1240" y="73213"/>
                      <a:pt x="0" y="68136"/>
                      <a:pt x="6041" y="63543"/>
                    </a:cubicBezTo>
                    <a:cubicBezTo>
                      <a:pt x="11865" y="58949"/>
                      <a:pt x="40988" y="35015"/>
                      <a:pt x="44871" y="32113"/>
                    </a:cubicBezTo>
                    <a:cubicBezTo>
                      <a:pt x="48754" y="29212"/>
                      <a:pt x="66228" y="16157"/>
                      <a:pt x="66228" y="15431"/>
                    </a:cubicBezTo>
                    <a:cubicBezTo>
                      <a:pt x="66228" y="14706"/>
                      <a:pt x="83215" y="-284"/>
                      <a:pt x="97049" y="3585"/>
                    </a:cubicBezTo>
                    <a:cubicBezTo>
                      <a:pt x="97049" y="3585"/>
                      <a:pt x="104718" y="4025"/>
                      <a:pt x="114644" y="4700"/>
                    </a:cubicBezTo>
                    <a:cubicBezTo>
                      <a:pt x="128185" y="5622"/>
                      <a:pt x="141707" y="6967"/>
                      <a:pt x="149958" y="6000"/>
                    </a:cubicBezTo>
                    <a:cubicBezTo>
                      <a:pt x="158209" y="5033"/>
                      <a:pt x="179077" y="5761"/>
                      <a:pt x="178592" y="5761"/>
                    </a:cubicBezTo>
                    <a:close/>
                  </a:path>
                </a:pathLst>
              </a:custGeom>
              <a:solidFill>
                <a:srgbClr val="FED1B6"/>
              </a:solidFill>
              <a:ln w="2500" cap="flat">
                <a:solidFill>
                  <a:srgbClr val="E0AA8D"/>
                </a:solidFill>
                <a:bevel/>
              </a:ln>
            </p:spPr>
          </p:sp>
          <p:sp>
            <p:nvSpPr>
              <p:cNvPr id="430" name="Freeform 429"/>
              <p:cNvSpPr/>
              <p:nvPr/>
            </p:nvSpPr>
            <p:spPr>
              <a:xfrm>
                <a:off x="2581753" y="3553612"/>
                <a:ext cx="54844" cy="24373"/>
              </a:xfrm>
              <a:custGeom>
                <a:avLst/>
                <a:gdLst/>
                <a:ahLst/>
                <a:cxnLst/>
                <a:rect l="0" t="0" r="0" b="0"/>
                <a:pathLst>
                  <a:path w="54844" h="24373" fill="none">
                    <a:moveTo>
                      <a:pt x="54844" y="0"/>
                    </a:moveTo>
                    <a:cubicBezTo>
                      <a:pt x="54844" y="0"/>
                      <a:pt x="52028" y="2417"/>
                      <a:pt x="51111" y="3026"/>
                    </a:cubicBezTo>
                    <a:cubicBezTo>
                      <a:pt x="51111" y="3026"/>
                      <a:pt x="19016" y="12466"/>
                      <a:pt x="17793" y="13075"/>
                    </a:cubicBezTo>
                    <a:cubicBezTo>
                      <a:pt x="16570" y="13684"/>
                      <a:pt x="0" y="24328"/>
                      <a:pt x="0" y="24328"/>
                    </a:cubicBezTo>
                  </a:path>
                </a:pathLst>
              </a:custGeom>
              <a:solidFill>
                <a:srgbClr val="FFFFFF"/>
              </a:solidFill>
              <a:ln w="2500" cap="flat">
                <a:solidFill>
                  <a:srgbClr val="E0AA8D"/>
                </a:solidFill>
                <a:bevel/>
              </a:ln>
            </p:spPr>
          </p:sp>
          <p:sp>
            <p:nvSpPr>
              <p:cNvPr id="431" name="Freeform 430"/>
              <p:cNvSpPr/>
              <p:nvPr/>
            </p:nvSpPr>
            <p:spPr>
              <a:xfrm>
                <a:off x="2570756" y="3564731"/>
                <a:ext cx="95347" cy="49128"/>
              </a:xfrm>
              <a:custGeom>
                <a:avLst/>
                <a:gdLst/>
                <a:ahLst/>
                <a:cxnLst/>
                <a:rect l="0" t="0" r="0" b="0"/>
                <a:pathLst>
                  <a:path w="95347" h="49128" fill="none">
                    <a:moveTo>
                      <a:pt x="73314" y="0"/>
                    </a:moveTo>
                    <a:lnTo>
                      <a:pt x="57075" y="1789"/>
                    </a:lnTo>
                    <a:cubicBezTo>
                      <a:pt x="57075" y="1789"/>
                      <a:pt x="44849" y="8792"/>
                      <a:pt x="38430" y="12751"/>
                    </a:cubicBezTo>
                    <a:cubicBezTo>
                      <a:pt x="32011" y="16710"/>
                      <a:pt x="5723" y="34371"/>
                      <a:pt x="5723" y="34371"/>
                    </a:cubicBezTo>
                    <a:cubicBezTo>
                      <a:pt x="5723" y="34371"/>
                      <a:pt x="-2783" y="37842"/>
                      <a:pt x="766" y="46450"/>
                    </a:cubicBezTo>
                    <a:cubicBezTo>
                      <a:pt x="6558" y="52034"/>
                      <a:pt x="16939" y="47552"/>
                      <a:pt x="23969" y="45055"/>
                    </a:cubicBezTo>
                    <a:cubicBezTo>
                      <a:pt x="23969" y="45055"/>
                      <a:pt x="55853" y="26454"/>
                      <a:pt x="71136" y="19450"/>
                    </a:cubicBezTo>
                    <a:cubicBezTo>
                      <a:pt x="71136" y="19450"/>
                      <a:pt x="76638" y="14883"/>
                      <a:pt x="95347" y="14883"/>
                    </a:cubicBezTo>
                  </a:path>
                </a:pathLst>
              </a:custGeom>
              <a:solidFill>
                <a:srgbClr val="FFFFFF"/>
              </a:solidFill>
              <a:ln w="2500" cap="flat">
                <a:solidFill>
                  <a:srgbClr val="E0AA8D"/>
                </a:solidFill>
                <a:bevel/>
              </a:ln>
            </p:spPr>
          </p:sp>
          <p:grpSp>
            <p:nvGrpSpPr>
              <p:cNvPr id="432" name="Group 431"/>
              <p:cNvGrpSpPr/>
              <p:nvPr/>
            </p:nvGrpSpPr>
            <p:grpSpPr>
              <a:xfrm>
                <a:off x="2407946" y="3464869"/>
                <a:ext cx="106987" cy="139436"/>
                <a:chOff x="2407946" y="3464869"/>
                <a:chExt cx="106987" cy="139436"/>
              </a:xfrm>
            </p:grpSpPr>
            <p:sp>
              <p:nvSpPr>
                <p:cNvPr id="433" name="Freeform 432"/>
                <p:cNvSpPr/>
                <p:nvPr/>
              </p:nvSpPr>
              <p:spPr>
                <a:xfrm>
                  <a:off x="2408009" y="3547951"/>
                  <a:ext cx="54889" cy="56210"/>
                </a:xfrm>
                <a:custGeom>
                  <a:avLst/>
                  <a:gdLst/>
                  <a:ahLst/>
                  <a:cxnLst/>
                  <a:rect l="0" t="0" r="0" b="0"/>
                  <a:pathLst>
                    <a:path w="54889" h="56210">
                      <a:moveTo>
                        <a:pt x="8096" y="0"/>
                      </a:moveTo>
                      <a:cubicBezTo>
                        <a:pt x="8096" y="0"/>
                        <a:pt x="-2097" y="3336"/>
                        <a:pt x="330" y="23160"/>
                      </a:cubicBezTo>
                      <a:cubicBezTo>
                        <a:pt x="2757" y="42985"/>
                        <a:pt x="15134" y="48545"/>
                        <a:pt x="18046" y="55360"/>
                      </a:cubicBezTo>
                      <a:cubicBezTo>
                        <a:pt x="18046" y="55360"/>
                        <a:pt x="47654" y="57339"/>
                        <a:pt x="53721" y="55360"/>
                      </a:cubicBezTo>
                      <a:cubicBezTo>
                        <a:pt x="59788" y="53381"/>
                        <a:pt x="39137" y="56017"/>
                        <a:pt x="35034" y="49271"/>
                      </a:cubicBezTo>
                      <a:cubicBezTo>
                        <a:pt x="30931" y="42524"/>
                        <a:pt x="19745" y="28963"/>
                        <a:pt x="16105" y="26303"/>
                      </a:cubicBezTo>
                      <a:cubicBezTo>
                        <a:pt x="12464" y="23644"/>
                        <a:pt x="8581" y="18083"/>
                        <a:pt x="9552" y="9621"/>
                      </a:cubicBezTo>
                      <a:lnTo>
                        <a:pt x="8096" y="0"/>
                      </a:lnTo>
                      <a:close/>
                    </a:path>
                  </a:pathLst>
                </a:custGeom>
                <a:solidFill>
                  <a:srgbClr val="1D2330"/>
                </a:solidFill>
                <a:ln w="7600" cap="flat">
                  <a:noFill/>
                  <a:bevel/>
                </a:ln>
              </p:spPr>
            </p:sp>
            <p:sp>
              <p:nvSpPr>
                <p:cNvPr id="434" name="Freeform 433"/>
                <p:cNvSpPr/>
                <p:nvPr/>
              </p:nvSpPr>
              <p:spPr>
                <a:xfrm>
                  <a:off x="2442310" y="3559809"/>
                  <a:ext cx="64445" cy="43971"/>
                </a:xfrm>
                <a:custGeom>
                  <a:avLst/>
                  <a:gdLst/>
                  <a:ahLst/>
                  <a:cxnLst/>
                  <a:rect l="0" t="0" r="0" b="0"/>
                  <a:pathLst>
                    <a:path w="64445" h="43971">
                      <a:moveTo>
                        <a:pt x="62135" y="-45"/>
                      </a:moveTo>
                      <a:cubicBezTo>
                        <a:pt x="62135" y="-45"/>
                        <a:pt x="47331" y="18571"/>
                        <a:pt x="44176" y="24131"/>
                      </a:cubicBezTo>
                      <a:cubicBezTo>
                        <a:pt x="41022" y="29692"/>
                        <a:pt x="34954" y="36461"/>
                        <a:pt x="29979" y="38274"/>
                      </a:cubicBezTo>
                      <a:cubicBezTo>
                        <a:pt x="25004" y="40087"/>
                        <a:pt x="4376" y="41055"/>
                        <a:pt x="735" y="37428"/>
                      </a:cubicBezTo>
                      <a:cubicBezTo>
                        <a:pt x="-2905" y="33802"/>
                        <a:pt x="8016" y="43971"/>
                        <a:pt x="8016" y="43971"/>
                      </a:cubicBezTo>
                      <a:lnTo>
                        <a:pt x="53156" y="41538"/>
                      </a:lnTo>
                      <a:cubicBezTo>
                        <a:pt x="53156" y="41538"/>
                        <a:pt x="43691" y="35464"/>
                        <a:pt x="41750" y="35977"/>
                      </a:cubicBezTo>
                      <a:cubicBezTo>
                        <a:pt x="39808" y="36491"/>
                        <a:pt x="58616" y="40329"/>
                        <a:pt x="62682" y="20625"/>
                      </a:cubicBezTo>
                      <a:cubicBezTo>
                        <a:pt x="66747" y="922"/>
                        <a:pt x="62682" y="-45"/>
                        <a:pt x="62135" y="-45"/>
                      </a:cubicBezTo>
                      <a:close/>
                    </a:path>
                  </a:pathLst>
                </a:custGeom>
                <a:solidFill>
                  <a:srgbClr val="E6F9FB"/>
                </a:solidFill>
                <a:ln w="7600" cap="flat">
                  <a:noFill/>
                  <a:bevel/>
                </a:ln>
              </p:spPr>
            </p:sp>
            <p:sp>
              <p:nvSpPr>
                <p:cNvPr id="435" name="Freeform 434"/>
                <p:cNvSpPr/>
                <p:nvPr/>
              </p:nvSpPr>
              <p:spPr>
                <a:xfrm>
                  <a:off x="2410516" y="3482494"/>
                  <a:ext cx="104467" cy="119426"/>
                </a:xfrm>
                <a:custGeom>
                  <a:avLst/>
                  <a:gdLst/>
                  <a:ahLst/>
                  <a:cxnLst/>
                  <a:rect l="0" t="0" r="0" b="0"/>
                  <a:pathLst>
                    <a:path w="104467" h="119426">
                      <a:moveTo>
                        <a:pt x="67635" y="18600"/>
                      </a:moveTo>
                      <a:cubicBezTo>
                        <a:pt x="67635" y="18600"/>
                        <a:pt x="81745" y="7334"/>
                        <a:pt x="88174" y="10662"/>
                      </a:cubicBezTo>
                      <a:cubicBezTo>
                        <a:pt x="94604" y="13991"/>
                        <a:pt x="97433" y="18344"/>
                        <a:pt x="98976" y="23209"/>
                      </a:cubicBezTo>
                      <a:cubicBezTo>
                        <a:pt x="100520" y="28074"/>
                        <a:pt x="101548" y="28842"/>
                        <a:pt x="102835" y="31659"/>
                      </a:cubicBezTo>
                      <a:cubicBezTo>
                        <a:pt x="104121" y="34475"/>
                        <a:pt x="105407" y="47791"/>
                        <a:pt x="103606" y="54448"/>
                      </a:cubicBezTo>
                      <a:cubicBezTo>
                        <a:pt x="101806" y="61105"/>
                        <a:pt x="102095" y="67282"/>
                        <a:pt x="90248" y="82638"/>
                      </a:cubicBezTo>
                      <a:cubicBezTo>
                        <a:pt x="90248" y="82638"/>
                        <a:pt x="80459" y="96441"/>
                        <a:pt x="77115" y="100793"/>
                      </a:cubicBezTo>
                      <a:cubicBezTo>
                        <a:pt x="73771" y="105147"/>
                        <a:pt x="67856" y="117181"/>
                        <a:pt x="55253" y="118973"/>
                      </a:cubicBezTo>
                      <a:cubicBezTo>
                        <a:pt x="42650" y="120766"/>
                        <a:pt x="30048" y="117181"/>
                        <a:pt x="27733" y="113084"/>
                      </a:cubicBezTo>
                      <a:cubicBezTo>
                        <a:pt x="25418" y="108987"/>
                        <a:pt x="15902" y="97465"/>
                        <a:pt x="10501" y="92856"/>
                      </a:cubicBezTo>
                      <a:cubicBezTo>
                        <a:pt x="5100" y="88247"/>
                        <a:pt x="2528" y="86455"/>
                        <a:pt x="2528" y="75956"/>
                      </a:cubicBezTo>
                      <a:cubicBezTo>
                        <a:pt x="2528" y="65458"/>
                        <a:pt x="-3387" y="57264"/>
                        <a:pt x="5100" y="50607"/>
                      </a:cubicBezTo>
                      <a:cubicBezTo>
                        <a:pt x="5100" y="50607"/>
                        <a:pt x="6899" y="47022"/>
                        <a:pt x="240" y="37548"/>
                      </a:cubicBezTo>
                      <a:cubicBezTo>
                        <a:pt x="240" y="37548"/>
                        <a:pt x="-2616" y="26026"/>
                        <a:pt x="9472" y="24233"/>
                      </a:cubicBezTo>
                      <a:cubicBezTo>
                        <a:pt x="9472" y="24233"/>
                        <a:pt x="14616" y="20392"/>
                        <a:pt x="16674" y="11687"/>
                      </a:cubicBezTo>
                      <a:cubicBezTo>
                        <a:pt x="18731" y="2981"/>
                        <a:pt x="31591" y="-2653"/>
                        <a:pt x="39564" y="1188"/>
                      </a:cubicBezTo>
                      <a:cubicBezTo>
                        <a:pt x="39564" y="1188"/>
                        <a:pt x="43165" y="6309"/>
                        <a:pt x="48309" y="10918"/>
                      </a:cubicBezTo>
                      <a:cubicBezTo>
                        <a:pt x="53453" y="15527"/>
                        <a:pt x="58854" y="22953"/>
                        <a:pt x="67635" y="18600"/>
                      </a:cubicBezTo>
                      <a:close/>
                    </a:path>
                  </a:pathLst>
                </a:custGeom>
                <a:solidFill>
                  <a:srgbClr val="FED1B6"/>
                </a:solidFill>
                <a:ln w="2500" cap="flat">
                  <a:solidFill>
                    <a:srgbClr val="DDA789"/>
                  </a:solidFill>
                  <a:bevel/>
                </a:ln>
              </p:spPr>
            </p:sp>
            <p:sp>
              <p:nvSpPr>
                <p:cNvPr id="436" name="Freeform 435"/>
                <p:cNvSpPr/>
                <p:nvPr/>
              </p:nvSpPr>
              <p:spPr>
                <a:xfrm>
                  <a:off x="2428402" y="3499052"/>
                  <a:ext cx="55664" cy="31627"/>
                </a:xfrm>
                <a:custGeom>
                  <a:avLst/>
                  <a:gdLst/>
                  <a:ahLst/>
                  <a:cxnLst/>
                  <a:rect l="0" t="0" r="0" b="0"/>
                  <a:pathLst>
                    <a:path w="55664" h="31627" fill="none">
                      <a:moveTo>
                        <a:pt x="0" y="3841"/>
                      </a:moveTo>
                      <a:cubicBezTo>
                        <a:pt x="0" y="3841"/>
                        <a:pt x="2309" y="10998"/>
                        <a:pt x="13104" y="13815"/>
                      </a:cubicBezTo>
                      <a:cubicBezTo>
                        <a:pt x="23900" y="16632"/>
                        <a:pt x="32125" y="26106"/>
                        <a:pt x="35723" y="28666"/>
                      </a:cubicBezTo>
                      <a:cubicBezTo>
                        <a:pt x="39322" y="31227"/>
                        <a:pt x="50117" y="34299"/>
                        <a:pt x="53973" y="27642"/>
                      </a:cubicBezTo>
                      <a:cubicBezTo>
                        <a:pt x="57828" y="20985"/>
                        <a:pt x="55258" y="13047"/>
                        <a:pt x="44720" y="5365"/>
                      </a:cubicBezTo>
                      <a:cubicBezTo>
                        <a:pt x="44720" y="5365"/>
                        <a:pt x="38808" y="2805"/>
                        <a:pt x="36752" y="0"/>
                      </a:cubicBezTo>
                    </a:path>
                  </a:pathLst>
                </a:custGeom>
                <a:solidFill>
                  <a:srgbClr val="FFFFFF"/>
                </a:solidFill>
                <a:ln w="2500" cap="flat">
                  <a:solidFill>
                    <a:srgbClr val="DDA789"/>
                  </a:solidFill>
                  <a:bevel/>
                </a:ln>
              </p:spPr>
            </p:sp>
            <p:sp>
              <p:nvSpPr>
                <p:cNvPr id="437" name="Freeform 436"/>
                <p:cNvSpPr/>
                <p:nvPr/>
              </p:nvSpPr>
              <p:spPr>
                <a:xfrm>
                  <a:off x="2424066" y="3528290"/>
                  <a:ext cx="73074" cy="30847"/>
                </a:xfrm>
                <a:custGeom>
                  <a:avLst/>
                  <a:gdLst/>
                  <a:ahLst/>
                  <a:cxnLst/>
                  <a:rect l="0" t="0" r="0" b="0"/>
                  <a:pathLst>
                    <a:path w="73074" h="30847" fill="none">
                      <a:moveTo>
                        <a:pt x="0" y="-48"/>
                      </a:moveTo>
                      <a:cubicBezTo>
                        <a:pt x="0" y="-48"/>
                        <a:pt x="10245" y="4305"/>
                        <a:pt x="14615" y="4305"/>
                      </a:cubicBezTo>
                      <a:cubicBezTo>
                        <a:pt x="18984" y="4305"/>
                        <a:pt x="31065" y="14547"/>
                        <a:pt x="36462" y="17620"/>
                      </a:cubicBezTo>
                      <a:cubicBezTo>
                        <a:pt x="41860" y="20693"/>
                        <a:pt x="54197" y="26838"/>
                        <a:pt x="54197" y="26838"/>
                      </a:cubicBezTo>
                      <a:cubicBezTo>
                        <a:pt x="54197" y="26838"/>
                        <a:pt x="63964" y="35032"/>
                        <a:pt x="69876" y="28118"/>
                      </a:cubicBezTo>
                      <a:cubicBezTo>
                        <a:pt x="75789" y="21204"/>
                        <a:pt x="72961" y="14291"/>
                        <a:pt x="64736" y="8658"/>
                      </a:cubicBezTo>
                      <a:cubicBezTo>
                        <a:pt x="56511" y="3025"/>
                        <a:pt x="58310" y="5073"/>
                        <a:pt x="58310" y="5073"/>
                      </a:cubicBezTo>
                    </a:path>
                  </a:pathLst>
                </a:custGeom>
                <a:solidFill>
                  <a:srgbClr val="FFFFFF"/>
                </a:solidFill>
                <a:ln w="2500" cap="flat">
                  <a:solidFill>
                    <a:srgbClr val="DDA789"/>
                  </a:solidFill>
                  <a:bevel/>
                </a:ln>
              </p:spPr>
            </p:sp>
            <p:sp>
              <p:nvSpPr>
                <p:cNvPr id="438" name="Freeform 437"/>
                <p:cNvSpPr/>
                <p:nvPr/>
              </p:nvSpPr>
              <p:spPr>
                <a:xfrm>
                  <a:off x="2419186" y="3550310"/>
                  <a:ext cx="67531" cy="20464"/>
                </a:xfrm>
                <a:custGeom>
                  <a:avLst/>
                  <a:gdLst/>
                  <a:ahLst/>
                  <a:cxnLst/>
                  <a:rect l="0" t="0" r="0" b="0"/>
                  <a:pathLst>
                    <a:path w="67531" h="20464" fill="none">
                      <a:moveTo>
                        <a:pt x="0" y="-52"/>
                      </a:moveTo>
                      <a:cubicBezTo>
                        <a:pt x="0" y="-52"/>
                        <a:pt x="6643" y="5069"/>
                        <a:pt x="11270" y="7118"/>
                      </a:cubicBezTo>
                      <a:cubicBezTo>
                        <a:pt x="15896" y="9166"/>
                        <a:pt x="29004" y="13519"/>
                        <a:pt x="33888" y="15055"/>
                      </a:cubicBezTo>
                      <a:cubicBezTo>
                        <a:pt x="38772" y="16591"/>
                        <a:pt x="46740" y="18896"/>
                        <a:pt x="46740" y="18896"/>
                      </a:cubicBezTo>
                      <a:cubicBezTo>
                        <a:pt x="46740" y="18896"/>
                        <a:pt x="58050" y="20432"/>
                        <a:pt x="59592" y="20432"/>
                      </a:cubicBezTo>
                      <a:cubicBezTo>
                        <a:pt x="61134" y="20432"/>
                        <a:pt x="69615" y="19152"/>
                        <a:pt x="67045" y="9166"/>
                      </a:cubicBezTo>
                    </a:path>
                  </a:pathLst>
                </a:custGeom>
                <a:solidFill>
                  <a:srgbClr val="FFFFFF"/>
                </a:solidFill>
                <a:ln w="2500" cap="flat">
                  <a:solidFill>
                    <a:srgbClr val="DDA789"/>
                  </a:solidFill>
                  <a:bevel/>
                </a:ln>
              </p:spPr>
            </p:sp>
            <p:sp>
              <p:nvSpPr>
                <p:cNvPr id="439" name="Freeform 438"/>
                <p:cNvSpPr/>
                <p:nvPr/>
              </p:nvSpPr>
              <p:spPr>
                <a:xfrm>
                  <a:off x="2430511" y="3570790"/>
                  <a:ext cx="35724" cy="8162"/>
                </a:xfrm>
                <a:custGeom>
                  <a:avLst/>
                  <a:gdLst/>
                  <a:ahLst/>
                  <a:cxnLst/>
                  <a:rect l="0" t="0" r="0" b="0"/>
                  <a:pathLst>
                    <a:path w="35724" h="8162" fill="none">
                      <a:moveTo>
                        <a:pt x="-56" y="6625"/>
                      </a:moveTo>
                      <a:cubicBezTo>
                        <a:pt x="3542" y="6625"/>
                        <a:pt x="7141" y="4065"/>
                        <a:pt x="7141" y="4065"/>
                      </a:cubicBezTo>
                      <a:cubicBezTo>
                        <a:pt x="7141" y="4065"/>
                        <a:pt x="16137" y="8674"/>
                        <a:pt x="19992" y="8162"/>
                      </a:cubicBezTo>
                      <a:cubicBezTo>
                        <a:pt x="23848" y="7650"/>
                        <a:pt x="35672" y="6369"/>
                        <a:pt x="35672" y="-32"/>
                      </a:cubicBezTo>
                    </a:path>
                  </a:pathLst>
                </a:custGeom>
                <a:solidFill>
                  <a:srgbClr val="FFFFFF"/>
                </a:solidFill>
                <a:ln w="2500" cap="flat">
                  <a:solidFill>
                    <a:srgbClr val="DDA789"/>
                  </a:solidFill>
                  <a:bevel/>
                </a:ln>
              </p:spPr>
            </p:sp>
            <p:sp>
              <p:nvSpPr>
                <p:cNvPr id="440" name="Freeform 439"/>
                <p:cNvSpPr/>
                <p:nvPr/>
              </p:nvSpPr>
              <p:spPr>
                <a:xfrm>
                  <a:off x="2483947" y="3524463"/>
                  <a:ext cx="16205" cy="2280"/>
                </a:xfrm>
                <a:custGeom>
                  <a:avLst/>
                  <a:gdLst/>
                  <a:ahLst/>
                  <a:cxnLst/>
                  <a:rect l="0" t="0" r="0" b="0"/>
                  <a:pathLst>
                    <a:path w="16205" h="2280" fill="none">
                      <a:moveTo>
                        <a:pt x="-28" y="-48"/>
                      </a:moveTo>
                      <a:cubicBezTo>
                        <a:pt x="-28" y="-48"/>
                        <a:pt x="10768" y="3793"/>
                        <a:pt x="16165" y="1488"/>
                      </a:cubicBezTo>
                    </a:path>
                  </a:pathLst>
                </a:custGeom>
                <a:solidFill>
                  <a:srgbClr val="FFFFFF"/>
                </a:solidFill>
                <a:ln w="2500" cap="flat">
                  <a:solidFill>
                    <a:srgbClr val="DDA789"/>
                  </a:solidFill>
                  <a:bevel/>
                </a:ln>
              </p:spPr>
            </p:sp>
            <p:sp>
              <p:nvSpPr>
                <p:cNvPr id="441" name="Freeform 440"/>
                <p:cNvSpPr/>
                <p:nvPr/>
              </p:nvSpPr>
              <p:spPr>
                <a:xfrm>
                  <a:off x="2446654" y="3464792"/>
                  <a:ext cx="24699" cy="37448"/>
                </a:xfrm>
                <a:custGeom>
                  <a:avLst/>
                  <a:gdLst/>
                  <a:ahLst/>
                  <a:cxnLst/>
                  <a:rect l="0" t="0" r="0" b="0"/>
                  <a:pathLst>
                    <a:path w="24699" h="37448">
                      <a:moveTo>
                        <a:pt x="0" y="6089"/>
                      </a:moveTo>
                      <a:lnTo>
                        <a:pt x="5262" y="20811"/>
                      </a:lnTo>
                      <a:cubicBezTo>
                        <a:pt x="5262" y="20811"/>
                        <a:pt x="14385" y="30670"/>
                        <a:pt x="17470" y="33743"/>
                      </a:cubicBezTo>
                      <a:cubicBezTo>
                        <a:pt x="20555" y="36816"/>
                        <a:pt x="22354" y="37840"/>
                        <a:pt x="24699" y="37328"/>
                      </a:cubicBezTo>
                      <a:lnTo>
                        <a:pt x="10016" y="3529"/>
                      </a:lnTo>
                      <a:cubicBezTo>
                        <a:pt x="10016" y="3529"/>
                        <a:pt x="1293" y="-5945"/>
                        <a:pt x="0" y="6089"/>
                      </a:cubicBezTo>
                      <a:close/>
                    </a:path>
                  </a:pathLst>
                </a:custGeom>
                <a:solidFill>
                  <a:srgbClr val="000000"/>
                </a:solidFill>
                <a:ln w="7600" cap="flat">
                  <a:noFill/>
                  <a:bevel/>
                </a:ln>
              </p:spPr>
            </p:sp>
            <p:sp>
              <p:nvSpPr>
                <p:cNvPr id="442" name="Freeform 441"/>
                <p:cNvSpPr/>
                <p:nvPr/>
              </p:nvSpPr>
              <p:spPr>
                <a:xfrm>
                  <a:off x="2472379" y="3527762"/>
                  <a:ext cx="14880" cy="18184"/>
                </a:xfrm>
                <a:custGeom>
                  <a:avLst/>
                  <a:gdLst/>
                  <a:ahLst/>
                  <a:cxnLst/>
                  <a:rect l="0" t="0" r="0" b="0"/>
                  <a:pathLst>
                    <a:path w="14880" h="18184">
                      <a:moveTo>
                        <a:pt x="-28" y="3309"/>
                      </a:moveTo>
                      <a:lnTo>
                        <a:pt x="7440" y="18160"/>
                      </a:lnTo>
                      <a:cubicBezTo>
                        <a:pt x="7440" y="18160"/>
                        <a:pt x="7952" y="13295"/>
                        <a:pt x="14880" y="14831"/>
                      </a:cubicBezTo>
                      <a:lnTo>
                        <a:pt x="9482" y="-20"/>
                      </a:lnTo>
                      <a:cubicBezTo>
                        <a:pt x="9482" y="-20"/>
                        <a:pt x="5394" y="3309"/>
                        <a:pt x="-28" y="3309"/>
                      </a:cubicBezTo>
                      <a:close/>
                    </a:path>
                  </a:pathLst>
                </a:custGeom>
                <a:solidFill>
                  <a:srgbClr val="000000"/>
                </a:solidFill>
                <a:ln w="2500" cap="flat">
                  <a:solidFill>
                    <a:srgbClr val="000000"/>
                  </a:solidFill>
                  <a:bevel/>
                </a:ln>
              </p:spPr>
            </p:sp>
            <p:sp>
              <p:nvSpPr>
                <p:cNvPr id="443" name="Freeform 442"/>
                <p:cNvSpPr/>
                <p:nvPr/>
              </p:nvSpPr>
              <p:spPr>
                <a:xfrm>
                  <a:off x="2479848" y="3541973"/>
                  <a:ext cx="9338" cy="13803"/>
                </a:xfrm>
                <a:custGeom>
                  <a:avLst/>
                  <a:gdLst/>
                  <a:ahLst/>
                  <a:cxnLst/>
                  <a:rect l="0" t="0" r="0" b="0"/>
                  <a:pathLst>
                    <a:path w="9338" h="13803">
                      <a:moveTo>
                        <a:pt x="-30" y="3937"/>
                      </a:moveTo>
                      <a:lnTo>
                        <a:pt x="5150" y="10336"/>
                      </a:lnTo>
                      <a:lnTo>
                        <a:pt x="9338" y="13803"/>
                      </a:lnTo>
                      <a:lnTo>
                        <a:pt x="8748" y="8288"/>
                      </a:lnTo>
                      <a:lnTo>
                        <a:pt x="7410" y="608"/>
                      </a:lnTo>
                      <a:cubicBezTo>
                        <a:pt x="7410" y="608"/>
                        <a:pt x="2568" y="-2208"/>
                        <a:pt x="-30" y="3937"/>
                      </a:cubicBezTo>
                      <a:close/>
                    </a:path>
                  </a:pathLst>
                </a:custGeom>
                <a:solidFill>
                  <a:srgbClr val="FFF8D0"/>
                </a:solidFill>
                <a:ln w="2500" cap="flat">
                  <a:noFill/>
                  <a:bevel/>
                </a:ln>
              </p:spPr>
            </p:sp>
          </p:grpSp>
        </p:grpSp>
        <p:grpSp>
          <p:nvGrpSpPr>
            <p:cNvPr id="18" name="Man 5"/>
            <p:cNvGrpSpPr/>
            <p:nvPr/>
          </p:nvGrpSpPr>
          <p:grpSpPr>
            <a:xfrm>
              <a:off x="1587602" y="2354787"/>
              <a:ext cx="532000" cy="1413600"/>
              <a:chOff x="1587602" y="2354787"/>
              <a:chExt cx="532000" cy="1413600"/>
            </a:xfrm>
          </p:grpSpPr>
          <p:sp>
            <p:nvSpPr>
              <p:cNvPr id="366" name="Freeform 365"/>
              <p:cNvSpPr/>
              <p:nvPr/>
            </p:nvSpPr>
            <p:spPr>
              <a:xfrm>
                <a:off x="1854477" y="3648042"/>
                <a:ext cx="182716" cy="77184"/>
              </a:xfrm>
              <a:custGeom>
                <a:avLst/>
                <a:gdLst/>
                <a:ahLst/>
                <a:cxnLst/>
                <a:rect l="0" t="0" r="0" b="0"/>
                <a:pathLst>
                  <a:path w="182716" h="77184">
                    <a:moveTo>
                      <a:pt x="3463" y="0"/>
                    </a:moveTo>
                    <a:lnTo>
                      <a:pt x="0" y="30498"/>
                    </a:lnTo>
                    <a:lnTo>
                      <a:pt x="38277" y="41272"/>
                    </a:lnTo>
                    <a:lnTo>
                      <a:pt x="53943" y="39025"/>
                    </a:lnTo>
                    <a:lnTo>
                      <a:pt x="67288" y="60124"/>
                    </a:lnTo>
                    <a:cubicBezTo>
                      <a:pt x="67288" y="60124"/>
                      <a:pt x="110225" y="77184"/>
                      <a:pt x="139236" y="77184"/>
                    </a:cubicBezTo>
                    <a:cubicBezTo>
                      <a:pt x="168247" y="77184"/>
                      <a:pt x="182173" y="70000"/>
                      <a:pt x="182173" y="70000"/>
                    </a:cubicBezTo>
                    <a:cubicBezTo>
                      <a:pt x="182173" y="70000"/>
                      <a:pt x="186815" y="60124"/>
                      <a:pt x="169408" y="48453"/>
                    </a:cubicBezTo>
                    <a:cubicBezTo>
                      <a:pt x="152001" y="36782"/>
                      <a:pt x="133434" y="13438"/>
                      <a:pt x="124151" y="13438"/>
                    </a:cubicBezTo>
                    <a:cubicBezTo>
                      <a:pt x="124151" y="13438"/>
                      <a:pt x="100144" y="28051"/>
                      <a:pt x="76936" y="25358"/>
                    </a:cubicBezTo>
                    <a:cubicBezTo>
                      <a:pt x="53726" y="22667"/>
                      <a:pt x="3463" y="0"/>
                      <a:pt x="3463" y="0"/>
                    </a:cubicBezTo>
                    <a:close/>
                  </a:path>
                </a:pathLst>
              </a:custGeom>
              <a:solidFill>
                <a:srgbClr val="202020"/>
              </a:solidFill>
              <a:ln w="7600" cap="flat">
                <a:noFill/>
                <a:bevel/>
              </a:ln>
            </p:spPr>
          </p:sp>
          <p:sp>
            <p:nvSpPr>
              <p:cNvPr id="367" name="Freeform 366"/>
              <p:cNvSpPr/>
              <p:nvPr/>
            </p:nvSpPr>
            <p:spPr>
              <a:xfrm>
                <a:off x="2030282" y="3065114"/>
                <a:ext cx="81214" cy="13046"/>
              </a:xfrm>
              <a:custGeom>
                <a:avLst/>
                <a:gdLst/>
                <a:ahLst/>
                <a:cxnLst/>
                <a:rect l="0" t="0" r="0" b="0"/>
                <a:pathLst>
                  <a:path w="81214" h="13046">
                    <a:moveTo>
                      <a:pt x="11937" y="12314"/>
                    </a:moveTo>
                    <a:cubicBezTo>
                      <a:pt x="11937" y="12314"/>
                      <a:pt x="8819" y="12673"/>
                      <a:pt x="5106" y="11955"/>
                    </a:cubicBezTo>
                    <a:cubicBezTo>
                      <a:pt x="5106" y="11955"/>
                      <a:pt x="1160" y="11480"/>
                      <a:pt x="0" y="6421"/>
                    </a:cubicBezTo>
                    <a:cubicBezTo>
                      <a:pt x="0" y="6421"/>
                      <a:pt x="6731" y="2438"/>
                      <a:pt x="21352" y="1181"/>
                    </a:cubicBezTo>
                    <a:cubicBezTo>
                      <a:pt x="35974" y="-76"/>
                      <a:pt x="58487" y="-2346"/>
                      <a:pt x="71531" y="6421"/>
                    </a:cubicBezTo>
                    <a:cubicBezTo>
                      <a:pt x="71531" y="6421"/>
                      <a:pt x="76822" y="10666"/>
                      <a:pt x="80343" y="8543"/>
                    </a:cubicBezTo>
                    <a:cubicBezTo>
                      <a:pt x="80343" y="8543"/>
                      <a:pt x="85641" y="13032"/>
                      <a:pt x="69859" y="13032"/>
                    </a:cubicBezTo>
                    <a:cubicBezTo>
                      <a:pt x="54077" y="13032"/>
                      <a:pt x="12533" y="11952"/>
                      <a:pt x="11937" y="12314"/>
                    </a:cubicBezTo>
                    <a:close/>
                  </a:path>
                </a:pathLst>
              </a:custGeom>
              <a:solidFill>
                <a:srgbClr val="000000"/>
              </a:solidFill>
              <a:ln w="7600" cap="flat">
                <a:noFill/>
                <a:bevel/>
              </a:ln>
            </p:spPr>
          </p:sp>
          <p:sp>
            <p:nvSpPr>
              <p:cNvPr id="368" name="Freeform 367"/>
              <p:cNvSpPr/>
              <p:nvPr/>
            </p:nvSpPr>
            <p:spPr>
              <a:xfrm>
                <a:off x="1672303" y="3019534"/>
                <a:ext cx="368825" cy="680784"/>
              </a:xfrm>
              <a:custGeom>
                <a:avLst/>
                <a:gdLst/>
                <a:ahLst/>
                <a:cxnLst/>
                <a:rect l="0" t="0" r="0" b="0"/>
                <a:pathLst>
                  <a:path w="368825" h="680784">
                    <a:moveTo>
                      <a:pt x="0" y="125708"/>
                    </a:moveTo>
                    <a:cubicBezTo>
                      <a:pt x="0" y="125708"/>
                      <a:pt x="18513" y="237612"/>
                      <a:pt x="18513" y="264547"/>
                    </a:cubicBezTo>
                    <a:cubicBezTo>
                      <a:pt x="18513" y="291480"/>
                      <a:pt x="20023" y="322968"/>
                      <a:pt x="21534" y="345168"/>
                    </a:cubicBezTo>
                    <a:cubicBezTo>
                      <a:pt x="22828" y="364188"/>
                      <a:pt x="16210" y="450697"/>
                      <a:pt x="30135" y="509981"/>
                    </a:cubicBezTo>
                    <a:cubicBezTo>
                      <a:pt x="30135" y="509981"/>
                      <a:pt x="23255" y="655399"/>
                      <a:pt x="30217" y="667967"/>
                    </a:cubicBezTo>
                    <a:cubicBezTo>
                      <a:pt x="37180" y="680784"/>
                      <a:pt x="89317" y="680784"/>
                      <a:pt x="89317" y="680784"/>
                    </a:cubicBezTo>
                    <a:cubicBezTo>
                      <a:pt x="89317" y="680784"/>
                      <a:pt x="133547" y="663199"/>
                      <a:pt x="148500" y="653602"/>
                    </a:cubicBezTo>
                    <a:cubicBezTo>
                      <a:pt x="148500" y="653602"/>
                      <a:pt x="152629" y="458122"/>
                      <a:pt x="151982" y="398625"/>
                    </a:cubicBezTo>
                    <a:cubicBezTo>
                      <a:pt x="151413" y="346336"/>
                      <a:pt x="155944" y="361526"/>
                      <a:pt x="155057" y="308261"/>
                    </a:cubicBezTo>
                    <a:cubicBezTo>
                      <a:pt x="155057" y="308261"/>
                      <a:pt x="163403" y="267966"/>
                      <a:pt x="171046" y="224821"/>
                    </a:cubicBezTo>
                    <a:cubicBezTo>
                      <a:pt x="175084" y="202022"/>
                      <a:pt x="182155" y="175073"/>
                      <a:pt x="182155" y="166993"/>
                    </a:cubicBezTo>
                    <a:cubicBezTo>
                      <a:pt x="182155" y="158911"/>
                      <a:pt x="191437" y="156219"/>
                      <a:pt x="191437" y="170584"/>
                    </a:cubicBezTo>
                    <a:cubicBezTo>
                      <a:pt x="191437" y="184948"/>
                      <a:pt x="200721" y="197518"/>
                      <a:pt x="191437" y="215474"/>
                    </a:cubicBezTo>
                    <a:cubicBezTo>
                      <a:pt x="182155" y="233429"/>
                      <a:pt x="199562" y="242409"/>
                      <a:pt x="199562" y="246898"/>
                    </a:cubicBezTo>
                    <a:cubicBezTo>
                      <a:pt x="199562" y="251387"/>
                      <a:pt x="204203" y="380670"/>
                      <a:pt x="198400" y="405807"/>
                    </a:cubicBezTo>
                    <a:cubicBezTo>
                      <a:pt x="192598" y="430946"/>
                      <a:pt x="177527" y="625219"/>
                      <a:pt x="181590" y="628363"/>
                    </a:cubicBezTo>
                    <a:cubicBezTo>
                      <a:pt x="185651" y="631505"/>
                      <a:pt x="224509" y="653503"/>
                      <a:pt x="262822" y="656195"/>
                    </a:cubicBezTo>
                    <a:cubicBezTo>
                      <a:pt x="262822" y="656195"/>
                      <a:pt x="291236" y="652705"/>
                      <a:pt x="307501" y="643728"/>
                    </a:cubicBezTo>
                    <a:cubicBezTo>
                      <a:pt x="307501" y="643728"/>
                      <a:pt x="302877" y="628464"/>
                      <a:pt x="307501" y="605122"/>
                    </a:cubicBezTo>
                    <a:cubicBezTo>
                      <a:pt x="312124" y="581778"/>
                      <a:pt x="316748" y="412093"/>
                      <a:pt x="312124" y="392693"/>
                    </a:cubicBezTo>
                    <a:cubicBezTo>
                      <a:pt x="312124" y="392693"/>
                      <a:pt x="316765" y="353735"/>
                      <a:pt x="312124" y="340392"/>
                    </a:cubicBezTo>
                    <a:cubicBezTo>
                      <a:pt x="312124" y="340392"/>
                      <a:pt x="357382" y="124796"/>
                      <a:pt x="368825" y="104834"/>
                    </a:cubicBezTo>
                    <a:cubicBezTo>
                      <a:pt x="368825" y="104834"/>
                      <a:pt x="339975" y="115819"/>
                      <a:pt x="337654" y="116715"/>
                    </a:cubicBezTo>
                    <a:cubicBezTo>
                      <a:pt x="335334" y="117612"/>
                      <a:pt x="305162" y="116715"/>
                      <a:pt x="302841" y="116715"/>
                    </a:cubicBezTo>
                    <a:cubicBezTo>
                      <a:pt x="300521" y="116715"/>
                      <a:pt x="274990" y="97860"/>
                      <a:pt x="274990" y="87986"/>
                    </a:cubicBezTo>
                    <a:cubicBezTo>
                      <a:pt x="274990" y="78110"/>
                      <a:pt x="243078" y="19304"/>
                      <a:pt x="239016" y="16161"/>
                    </a:cubicBezTo>
                    <a:cubicBezTo>
                      <a:pt x="234955" y="13018"/>
                      <a:pt x="228572" y="0"/>
                      <a:pt x="228572" y="0"/>
                    </a:cubicBezTo>
                    <a:lnTo>
                      <a:pt x="215807" y="26935"/>
                    </a:lnTo>
                    <a:cubicBezTo>
                      <a:pt x="215807" y="26935"/>
                      <a:pt x="187513" y="102484"/>
                      <a:pt x="184412" y="104834"/>
                    </a:cubicBezTo>
                    <a:cubicBezTo>
                      <a:pt x="181438" y="107184"/>
                      <a:pt x="131095" y="131079"/>
                      <a:pt x="131095" y="131079"/>
                    </a:cubicBezTo>
                    <a:lnTo>
                      <a:pt x="78874" y="131079"/>
                    </a:lnTo>
                    <a:lnTo>
                      <a:pt x="32456" y="121205"/>
                    </a:lnTo>
                    <a:lnTo>
                      <a:pt x="4605" y="114920"/>
                    </a:lnTo>
                    <a:lnTo>
                      <a:pt x="0" y="125708"/>
                    </a:lnTo>
                    <a:close/>
                  </a:path>
                </a:pathLst>
              </a:custGeom>
              <a:solidFill>
                <a:srgbClr val="2A2A28"/>
              </a:solidFill>
              <a:ln w="7600" cap="flat">
                <a:noFill/>
                <a:bevel/>
              </a:ln>
            </p:spPr>
          </p:sp>
          <p:sp>
            <p:nvSpPr>
              <p:cNvPr id="369" name="Freeform 368"/>
              <p:cNvSpPr/>
              <p:nvPr/>
            </p:nvSpPr>
            <p:spPr>
              <a:xfrm>
                <a:off x="1587501" y="2550967"/>
                <a:ext cx="525248" cy="606399"/>
              </a:xfrm>
              <a:custGeom>
                <a:avLst/>
                <a:gdLst/>
                <a:ahLst/>
                <a:cxnLst/>
                <a:rect l="0" t="0" r="0" b="0"/>
                <a:pathLst>
                  <a:path w="525248" h="606399">
                    <a:moveTo>
                      <a:pt x="447408" y="536370"/>
                    </a:moveTo>
                    <a:cubicBezTo>
                      <a:pt x="447408" y="536370"/>
                      <a:pt x="444506" y="556555"/>
                      <a:pt x="444506" y="562841"/>
                    </a:cubicBezTo>
                    <a:cubicBezTo>
                      <a:pt x="444506" y="569125"/>
                      <a:pt x="431742" y="583938"/>
                      <a:pt x="431742" y="588428"/>
                    </a:cubicBezTo>
                    <a:cubicBezTo>
                      <a:pt x="431742" y="588428"/>
                      <a:pt x="411434" y="587979"/>
                      <a:pt x="395767" y="592019"/>
                    </a:cubicBezTo>
                    <a:cubicBezTo>
                      <a:pt x="380101" y="596059"/>
                      <a:pt x="369078" y="592918"/>
                      <a:pt x="364435" y="583491"/>
                    </a:cubicBezTo>
                    <a:cubicBezTo>
                      <a:pt x="359794" y="574063"/>
                      <a:pt x="335424" y="543089"/>
                      <a:pt x="328461" y="524235"/>
                    </a:cubicBezTo>
                    <a:cubicBezTo>
                      <a:pt x="321498" y="505379"/>
                      <a:pt x="313956" y="480242"/>
                      <a:pt x="313956" y="476650"/>
                    </a:cubicBezTo>
                    <a:cubicBezTo>
                      <a:pt x="313956" y="473061"/>
                      <a:pt x="309895" y="513011"/>
                      <a:pt x="295970" y="541742"/>
                    </a:cubicBezTo>
                    <a:cubicBezTo>
                      <a:pt x="282042" y="570472"/>
                      <a:pt x="277402" y="592918"/>
                      <a:pt x="243749" y="599651"/>
                    </a:cubicBezTo>
                    <a:cubicBezTo>
                      <a:pt x="210096" y="606399"/>
                      <a:pt x="141050" y="606399"/>
                      <a:pt x="141050" y="606399"/>
                    </a:cubicBezTo>
                    <a:cubicBezTo>
                      <a:pt x="141050" y="606399"/>
                      <a:pt x="134665" y="579001"/>
                      <a:pt x="134665" y="578104"/>
                    </a:cubicBezTo>
                    <a:cubicBezTo>
                      <a:pt x="134665" y="577206"/>
                      <a:pt x="113198" y="554312"/>
                      <a:pt x="113198" y="548027"/>
                    </a:cubicBezTo>
                    <a:cubicBezTo>
                      <a:pt x="113198" y="541742"/>
                      <a:pt x="122482" y="543089"/>
                      <a:pt x="122482" y="543089"/>
                    </a:cubicBezTo>
                    <a:cubicBezTo>
                      <a:pt x="122482" y="543089"/>
                      <a:pt x="117840" y="537253"/>
                      <a:pt x="96372" y="541742"/>
                    </a:cubicBezTo>
                    <a:cubicBezTo>
                      <a:pt x="74903" y="546233"/>
                      <a:pt x="33707" y="552965"/>
                      <a:pt x="31386" y="557903"/>
                    </a:cubicBezTo>
                    <a:cubicBezTo>
                      <a:pt x="29066" y="562841"/>
                      <a:pt x="28485" y="563738"/>
                      <a:pt x="28485" y="563738"/>
                    </a:cubicBezTo>
                    <a:cubicBezTo>
                      <a:pt x="28485" y="563738"/>
                      <a:pt x="23843" y="545783"/>
                      <a:pt x="22103" y="530071"/>
                    </a:cubicBezTo>
                    <a:cubicBezTo>
                      <a:pt x="20362" y="514359"/>
                      <a:pt x="15720" y="491465"/>
                      <a:pt x="11079" y="475753"/>
                    </a:cubicBezTo>
                    <a:cubicBezTo>
                      <a:pt x="6437" y="460042"/>
                      <a:pt x="-1106" y="404376"/>
                      <a:pt x="816" y="374763"/>
                    </a:cubicBezTo>
                    <a:cubicBezTo>
                      <a:pt x="816" y="374763"/>
                      <a:pt x="-4007" y="249056"/>
                      <a:pt x="9918" y="200575"/>
                    </a:cubicBezTo>
                    <a:cubicBezTo>
                      <a:pt x="9918" y="200575"/>
                      <a:pt x="0" y="187557"/>
                      <a:pt x="12819" y="172294"/>
                    </a:cubicBezTo>
                    <a:cubicBezTo>
                      <a:pt x="12819" y="172294"/>
                      <a:pt x="1215" y="150299"/>
                      <a:pt x="18621" y="131472"/>
                    </a:cubicBezTo>
                    <a:cubicBezTo>
                      <a:pt x="18621" y="131472"/>
                      <a:pt x="12819" y="109448"/>
                      <a:pt x="14560" y="98225"/>
                    </a:cubicBezTo>
                    <a:cubicBezTo>
                      <a:pt x="16301" y="87003"/>
                      <a:pt x="20942" y="74882"/>
                      <a:pt x="33127" y="73086"/>
                    </a:cubicBezTo>
                    <a:cubicBezTo>
                      <a:pt x="45312" y="71291"/>
                      <a:pt x="84187" y="56029"/>
                      <a:pt x="88249" y="52886"/>
                    </a:cubicBezTo>
                    <a:cubicBezTo>
                      <a:pt x="92310" y="49744"/>
                      <a:pt x="136407" y="37624"/>
                      <a:pt x="161356" y="17002"/>
                    </a:cubicBezTo>
                    <a:cubicBezTo>
                      <a:pt x="161356" y="17002"/>
                      <a:pt x="171366" y="6762"/>
                      <a:pt x="174556" y="4293"/>
                    </a:cubicBezTo>
                    <a:cubicBezTo>
                      <a:pt x="177748" y="1823"/>
                      <a:pt x="300495" y="-3047"/>
                      <a:pt x="307805" y="2609"/>
                    </a:cubicBezTo>
                    <a:cubicBezTo>
                      <a:pt x="315117" y="8265"/>
                      <a:pt x="311286" y="13382"/>
                      <a:pt x="348885" y="26850"/>
                    </a:cubicBezTo>
                    <a:cubicBezTo>
                      <a:pt x="386484" y="40317"/>
                      <a:pt x="428261" y="52168"/>
                      <a:pt x="436616" y="54861"/>
                    </a:cubicBezTo>
                    <a:cubicBezTo>
                      <a:pt x="444970" y="57555"/>
                      <a:pt x="463074" y="54323"/>
                      <a:pt x="467948" y="74254"/>
                    </a:cubicBezTo>
                    <a:cubicBezTo>
                      <a:pt x="472822" y="94186"/>
                      <a:pt x="490924" y="185223"/>
                      <a:pt x="488836" y="212697"/>
                    </a:cubicBezTo>
                    <a:cubicBezTo>
                      <a:pt x="486747" y="240169"/>
                      <a:pt x="498594" y="257407"/>
                      <a:pt x="498594" y="293499"/>
                    </a:cubicBezTo>
                    <a:cubicBezTo>
                      <a:pt x="498594" y="293499"/>
                      <a:pt x="527828" y="376995"/>
                      <a:pt x="524051" y="425478"/>
                    </a:cubicBezTo>
                    <a:cubicBezTo>
                      <a:pt x="524051" y="425478"/>
                      <a:pt x="522561" y="488144"/>
                      <a:pt x="525248" y="517951"/>
                    </a:cubicBezTo>
                    <a:cubicBezTo>
                      <a:pt x="525248" y="517951"/>
                      <a:pt x="526336" y="535083"/>
                      <a:pt x="510421" y="519208"/>
                    </a:cubicBezTo>
                    <a:cubicBezTo>
                      <a:pt x="493709" y="509512"/>
                      <a:pt x="440096" y="516873"/>
                      <a:pt x="442882" y="521542"/>
                    </a:cubicBezTo>
                    <a:cubicBezTo>
                      <a:pt x="445668" y="526210"/>
                      <a:pt x="454719" y="523069"/>
                      <a:pt x="454719" y="525134"/>
                    </a:cubicBezTo>
                    <a:cubicBezTo>
                      <a:pt x="454719" y="527198"/>
                      <a:pt x="447408" y="536370"/>
                      <a:pt x="447408" y="536370"/>
                    </a:cubicBezTo>
                    <a:close/>
                  </a:path>
                </a:pathLst>
              </a:custGeom>
              <a:solidFill>
                <a:srgbClr val="2A2A28"/>
              </a:solidFill>
              <a:ln w="7600" cap="flat">
                <a:noFill/>
                <a:bevel/>
              </a:ln>
            </p:spPr>
          </p:sp>
          <p:sp>
            <p:nvSpPr>
              <p:cNvPr id="370" name="Freeform 369"/>
              <p:cNvSpPr/>
              <p:nvPr/>
            </p:nvSpPr>
            <p:spPr>
              <a:xfrm>
                <a:off x="1765102" y="2490616"/>
                <a:ext cx="124990" cy="96701"/>
              </a:xfrm>
              <a:custGeom>
                <a:avLst/>
                <a:gdLst/>
                <a:ahLst/>
                <a:cxnLst/>
                <a:rect l="0" t="0" r="0" b="0"/>
                <a:pathLst>
                  <a:path w="124990" h="96701">
                    <a:moveTo>
                      <a:pt x="3481" y="0"/>
                    </a:moveTo>
                    <a:cubicBezTo>
                      <a:pt x="3481" y="0"/>
                      <a:pt x="5345" y="13325"/>
                      <a:pt x="7560" y="16706"/>
                    </a:cubicBezTo>
                    <a:cubicBezTo>
                      <a:pt x="10518" y="21219"/>
                      <a:pt x="27030" y="44525"/>
                      <a:pt x="51400" y="52605"/>
                    </a:cubicBezTo>
                    <a:cubicBezTo>
                      <a:pt x="51400" y="52605"/>
                      <a:pt x="67820" y="55508"/>
                      <a:pt x="77829" y="54580"/>
                    </a:cubicBezTo>
                    <a:cubicBezTo>
                      <a:pt x="87838" y="53656"/>
                      <a:pt x="99653" y="51826"/>
                      <a:pt x="118365" y="35665"/>
                    </a:cubicBezTo>
                    <a:lnTo>
                      <a:pt x="124733" y="31543"/>
                    </a:lnTo>
                    <a:cubicBezTo>
                      <a:pt x="124733" y="31543"/>
                      <a:pt x="122282" y="52522"/>
                      <a:pt x="124990" y="57571"/>
                    </a:cubicBezTo>
                    <a:cubicBezTo>
                      <a:pt x="124990" y="57571"/>
                      <a:pt x="124990" y="68030"/>
                      <a:pt x="111212" y="78636"/>
                    </a:cubicBezTo>
                    <a:cubicBezTo>
                      <a:pt x="97505" y="89240"/>
                      <a:pt x="87468" y="96290"/>
                      <a:pt x="86163" y="96701"/>
                    </a:cubicBezTo>
                    <a:cubicBezTo>
                      <a:pt x="84857" y="96962"/>
                      <a:pt x="38294" y="77772"/>
                      <a:pt x="30461" y="73396"/>
                    </a:cubicBezTo>
                    <a:cubicBezTo>
                      <a:pt x="22629" y="69019"/>
                      <a:pt x="4787" y="57908"/>
                      <a:pt x="3916" y="50501"/>
                    </a:cubicBezTo>
                    <a:cubicBezTo>
                      <a:pt x="3046" y="43094"/>
                      <a:pt x="7398" y="30300"/>
                      <a:pt x="0" y="0"/>
                    </a:cubicBezTo>
                    <a:lnTo>
                      <a:pt x="3481" y="0"/>
                    </a:lnTo>
                    <a:close/>
                  </a:path>
                </a:pathLst>
              </a:custGeom>
              <a:solidFill>
                <a:srgbClr val="FEC3A0"/>
              </a:solidFill>
              <a:ln w="7600" cap="flat">
                <a:noFill/>
                <a:bevel/>
              </a:ln>
            </p:spPr>
          </p:sp>
          <p:sp>
            <p:nvSpPr>
              <p:cNvPr id="371" name="Freeform 370"/>
              <p:cNvSpPr/>
              <p:nvPr/>
            </p:nvSpPr>
            <p:spPr>
              <a:xfrm>
                <a:off x="1760208" y="2541077"/>
                <a:ext cx="150241" cy="275106"/>
              </a:xfrm>
              <a:custGeom>
                <a:avLst/>
                <a:gdLst/>
                <a:ahLst/>
                <a:cxnLst/>
                <a:rect l="0" t="0" r="0" b="0"/>
                <a:pathLst>
                  <a:path w="150241" h="275106">
                    <a:moveTo>
                      <a:pt x="8812" y="0"/>
                    </a:moveTo>
                    <a:cubicBezTo>
                      <a:pt x="8812" y="0"/>
                      <a:pt x="10118" y="8459"/>
                      <a:pt x="36228" y="23272"/>
                    </a:cubicBezTo>
                    <a:lnTo>
                      <a:pt x="91059" y="46167"/>
                    </a:lnTo>
                    <a:cubicBezTo>
                      <a:pt x="91059" y="46167"/>
                      <a:pt x="109553" y="29837"/>
                      <a:pt x="115864" y="24956"/>
                    </a:cubicBezTo>
                    <a:cubicBezTo>
                      <a:pt x="122173" y="20074"/>
                      <a:pt x="128048" y="12161"/>
                      <a:pt x="129789" y="7111"/>
                    </a:cubicBezTo>
                    <a:cubicBezTo>
                      <a:pt x="129789" y="7111"/>
                      <a:pt x="138057" y="12835"/>
                      <a:pt x="139363" y="22263"/>
                    </a:cubicBezTo>
                    <a:cubicBezTo>
                      <a:pt x="140668" y="31689"/>
                      <a:pt x="150241" y="100371"/>
                      <a:pt x="150241" y="126295"/>
                    </a:cubicBezTo>
                    <a:cubicBezTo>
                      <a:pt x="150241" y="152220"/>
                      <a:pt x="141539" y="252212"/>
                      <a:pt x="130659" y="275106"/>
                    </a:cubicBezTo>
                    <a:cubicBezTo>
                      <a:pt x="130659" y="275106"/>
                      <a:pt x="94976" y="196997"/>
                      <a:pt x="82356" y="171410"/>
                    </a:cubicBezTo>
                    <a:cubicBezTo>
                      <a:pt x="69736" y="145823"/>
                      <a:pt x="20127" y="59970"/>
                      <a:pt x="7942" y="40107"/>
                    </a:cubicBezTo>
                    <a:cubicBezTo>
                      <a:pt x="-4243" y="20243"/>
                      <a:pt x="979" y="15866"/>
                      <a:pt x="1849" y="14183"/>
                    </a:cubicBezTo>
                    <a:cubicBezTo>
                      <a:pt x="2720" y="12499"/>
                      <a:pt x="8812" y="-968"/>
                      <a:pt x="8812" y="0"/>
                    </a:cubicBezTo>
                    <a:close/>
                  </a:path>
                </a:pathLst>
              </a:custGeom>
              <a:solidFill>
                <a:srgbClr val="D2D4DD"/>
              </a:solidFill>
              <a:ln w="7600" cap="flat">
                <a:noFill/>
                <a:bevel/>
              </a:ln>
            </p:spPr>
          </p:sp>
          <p:sp>
            <p:nvSpPr>
              <p:cNvPr id="372" name="Freeform 371"/>
              <p:cNvSpPr/>
              <p:nvPr/>
            </p:nvSpPr>
            <p:spPr>
              <a:xfrm>
                <a:off x="1683727" y="3675851"/>
                <a:ext cx="127830" cy="92460"/>
              </a:xfrm>
              <a:custGeom>
                <a:avLst/>
                <a:gdLst/>
                <a:ahLst/>
                <a:cxnLst/>
                <a:rect l="0" t="0" r="0" b="0"/>
                <a:pathLst>
                  <a:path w="127830" h="92460">
                    <a:moveTo>
                      <a:pt x="25675" y="11656"/>
                    </a:moveTo>
                    <a:cubicBezTo>
                      <a:pt x="25675" y="11656"/>
                      <a:pt x="21033" y="31409"/>
                      <a:pt x="8268" y="36796"/>
                    </a:cubicBezTo>
                    <a:cubicBezTo>
                      <a:pt x="-4497" y="42183"/>
                      <a:pt x="-2176" y="86176"/>
                      <a:pt x="12910" y="88869"/>
                    </a:cubicBezTo>
                    <a:cubicBezTo>
                      <a:pt x="27996" y="91563"/>
                      <a:pt x="47723" y="92460"/>
                      <a:pt x="57007" y="92460"/>
                    </a:cubicBezTo>
                    <a:cubicBezTo>
                      <a:pt x="66291" y="92460"/>
                      <a:pt x="95462" y="76215"/>
                      <a:pt x="97624" y="67321"/>
                    </a:cubicBezTo>
                    <a:cubicBezTo>
                      <a:pt x="100434" y="55758"/>
                      <a:pt x="97624" y="41285"/>
                      <a:pt x="97624" y="41285"/>
                    </a:cubicBezTo>
                    <a:cubicBezTo>
                      <a:pt x="97624" y="41285"/>
                      <a:pt x="121169" y="29363"/>
                      <a:pt x="124635" y="25181"/>
                    </a:cubicBezTo>
                    <a:cubicBezTo>
                      <a:pt x="128100" y="21000"/>
                      <a:pt x="124328" y="8318"/>
                      <a:pt x="124328" y="8318"/>
                    </a:cubicBezTo>
                    <a:lnTo>
                      <a:pt x="127830" y="0"/>
                    </a:lnTo>
                    <a:lnTo>
                      <a:pt x="77895" y="22431"/>
                    </a:lnTo>
                    <a:cubicBezTo>
                      <a:pt x="77895" y="22431"/>
                      <a:pt x="36121" y="22430"/>
                      <a:pt x="25675" y="11656"/>
                    </a:cubicBezTo>
                    <a:close/>
                  </a:path>
                </a:pathLst>
              </a:custGeom>
              <a:solidFill>
                <a:srgbClr val="202020"/>
              </a:solidFill>
              <a:ln w="7600" cap="flat">
                <a:noFill/>
                <a:bevel/>
              </a:ln>
            </p:spPr>
          </p:sp>
          <p:sp>
            <p:nvSpPr>
              <p:cNvPr id="373" name="Freeform 372"/>
              <p:cNvSpPr/>
              <p:nvPr/>
            </p:nvSpPr>
            <p:spPr>
              <a:xfrm>
                <a:off x="2007925" y="3113802"/>
                <a:ext cx="111403" cy="321611"/>
              </a:xfrm>
              <a:custGeom>
                <a:avLst/>
                <a:gdLst/>
                <a:ahLst/>
                <a:cxnLst/>
                <a:rect l="0" t="0" r="0" b="0"/>
                <a:pathLst>
                  <a:path w="111403" h="321611">
                    <a:moveTo>
                      <a:pt x="23935" y="34002"/>
                    </a:moveTo>
                    <a:lnTo>
                      <a:pt x="0" y="136017"/>
                    </a:lnTo>
                    <a:lnTo>
                      <a:pt x="4352" y="307049"/>
                    </a:lnTo>
                    <a:cubicBezTo>
                      <a:pt x="4352" y="307049"/>
                      <a:pt x="11314" y="318497"/>
                      <a:pt x="19147" y="318497"/>
                    </a:cubicBezTo>
                    <a:cubicBezTo>
                      <a:pt x="26980" y="318497"/>
                      <a:pt x="75719" y="323882"/>
                      <a:pt x="83552" y="320516"/>
                    </a:cubicBezTo>
                    <a:cubicBezTo>
                      <a:pt x="91385" y="317150"/>
                      <a:pt x="111403" y="280115"/>
                      <a:pt x="111403" y="274055"/>
                    </a:cubicBezTo>
                    <a:cubicBezTo>
                      <a:pt x="111403" y="267995"/>
                      <a:pt x="111403" y="123897"/>
                      <a:pt x="111403" y="123897"/>
                    </a:cubicBezTo>
                    <a:cubicBezTo>
                      <a:pt x="111403" y="123897"/>
                      <a:pt x="111403" y="26934"/>
                      <a:pt x="100959" y="6060"/>
                    </a:cubicBezTo>
                    <a:lnTo>
                      <a:pt x="67886" y="0"/>
                    </a:lnTo>
                    <a:lnTo>
                      <a:pt x="40035" y="0"/>
                    </a:lnTo>
                    <a:lnTo>
                      <a:pt x="27851" y="18181"/>
                    </a:lnTo>
                    <a:lnTo>
                      <a:pt x="23935" y="34002"/>
                    </a:lnTo>
                    <a:close/>
                  </a:path>
                </a:pathLst>
              </a:custGeom>
              <a:solidFill>
                <a:srgbClr val="000000"/>
              </a:solidFill>
              <a:ln w="7600" cap="flat">
                <a:solidFill>
                  <a:srgbClr val="000000"/>
                </a:solidFill>
                <a:bevel/>
              </a:ln>
            </p:spPr>
          </p:sp>
          <p:sp>
            <p:nvSpPr>
              <p:cNvPr id="374" name="Freeform 373"/>
              <p:cNvSpPr/>
              <p:nvPr/>
            </p:nvSpPr>
            <p:spPr>
              <a:xfrm>
                <a:off x="1825486" y="2587242"/>
                <a:ext cx="80071" cy="229909"/>
              </a:xfrm>
              <a:custGeom>
                <a:avLst/>
                <a:gdLst/>
                <a:ahLst/>
                <a:cxnLst/>
                <a:rect l="0" t="0" r="0" b="0"/>
                <a:pathLst>
                  <a:path w="80071" h="229909">
                    <a:moveTo>
                      <a:pt x="25783" y="0"/>
                    </a:moveTo>
                    <a:cubicBezTo>
                      <a:pt x="25783" y="0"/>
                      <a:pt x="557" y="20906"/>
                      <a:pt x="557" y="25395"/>
                    </a:cubicBezTo>
                    <a:cubicBezTo>
                      <a:pt x="557" y="25395"/>
                      <a:pt x="10408" y="32769"/>
                      <a:pt x="10408" y="32769"/>
                    </a:cubicBezTo>
                    <a:cubicBezTo>
                      <a:pt x="10408" y="32769"/>
                      <a:pt x="6415" y="40696"/>
                      <a:pt x="4619" y="47391"/>
                    </a:cubicBezTo>
                    <a:cubicBezTo>
                      <a:pt x="1428" y="59287"/>
                      <a:pt x="0" y="92731"/>
                      <a:pt x="0" y="92731"/>
                    </a:cubicBezTo>
                    <a:cubicBezTo>
                      <a:pt x="0" y="92731"/>
                      <a:pt x="53358" y="202488"/>
                      <a:pt x="65382" y="229909"/>
                    </a:cubicBezTo>
                    <a:cubicBezTo>
                      <a:pt x="65382" y="229909"/>
                      <a:pt x="74536" y="214833"/>
                      <a:pt x="80071" y="153076"/>
                    </a:cubicBezTo>
                    <a:cubicBezTo>
                      <a:pt x="80071" y="153076"/>
                      <a:pt x="62628" y="56112"/>
                      <a:pt x="33617" y="30076"/>
                    </a:cubicBezTo>
                    <a:cubicBezTo>
                      <a:pt x="33617" y="30076"/>
                      <a:pt x="40580" y="20200"/>
                      <a:pt x="40580" y="16609"/>
                    </a:cubicBezTo>
                    <a:lnTo>
                      <a:pt x="25783" y="0"/>
                    </a:lnTo>
                    <a:close/>
                  </a:path>
                </a:pathLst>
              </a:custGeom>
              <a:solidFill>
                <a:srgbClr val="A8A19E"/>
              </a:solidFill>
              <a:ln w="7600" cap="flat">
                <a:noFill/>
                <a:bevel/>
              </a:ln>
            </p:spPr>
          </p:sp>
          <p:sp>
            <p:nvSpPr>
              <p:cNvPr id="375" name="Freeform 374"/>
              <p:cNvSpPr/>
              <p:nvPr/>
            </p:nvSpPr>
            <p:spPr>
              <a:xfrm>
                <a:off x="2038373" y="3116131"/>
                <a:ext cx="35412" cy="316771"/>
              </a:xfrm>
              <a:custGeom>
                <a:avLst/>
                <a:gdLst/>
                <a:ahLst/>
                <a:cxnLst/>
                <a:rect l="0" t="0" r="0" b="0"/>
                <a:pathLst>
                  <a:path w="35412" h="316771">
                    <a:moveTo>
                      <a:pt x="8329" y="17687"/>
                    </a:moveTo>
                    <a:cubicBezTo>
                      <a:pt x="7090" y="20404"/>
                      <a:pt x="10940" y="20739"/>
                      <a:pt x="5464" y="36397"/>
                    </a:cubicBezTo>
                    <a:cubicBezTo>
                      <a:pt x="-6351" y="78289"/>
                      <a:pt x="4576" y="212080"/>
                      <a:pt x="4080" y="315421"/>
                    </a:cubicBezTo>
                    <a:lnTo>
                      <a:pt x="29913" y="316771"/>
                    </a:lnTo>
                    <a:lnTo>
                      <a:pt x="29478" y="107019"/>
                    </a:lnTo>
                    <a:cubicBezTo>
                      <a:pt x="29478" y="107019"/>
                      <a:pt x="27302" y="49447"/>
                      <a:pt x="35412" y="34720"/>
                    </a:cubicBezTo>
                    <a:cubicBezTo>
                      <a:pt x="35412" y="34720"/>
                      <a:pt x="33153" y="13149"/>
                      <a:pt x="33671" y="9805"/>
                    </a:cubicBezTo>
                    <a:cubicBezTo>
                      <a:pt x="34787" y="2604"/>
                      <a:pt x="20616" y="0"/>
                      <a:pt x="21486" y="0"/>
                    </a:cubicBezTo>
                    <a:cubicBezTo>
                      <a:pt x="21486" y="0"/>
                      <a:pt x="13069" y="7289"/>
                      <a:pt x="8329" y="17687"/>
                    </a:cubicBezTo>
                    <a:close/>
                  </a:path>
                </a:pathLst>
              </a:custGeom>
              <a:solidFill>
                <a:srgbClr val="404040"/>
              </a:solidFill>
              <a:ln w="7600" cap="flat">
                <a:noFill/>
                <a:bevel/>
              </a:ln>
            </p:spPr>
          </p:sp>
          <p:sp>
            <p:nvSpPr>
              <p:cNvPr id="376" name="Freeform 375"/>
              <p:cNvSpPr/>
              <p:nvPr/>
            </p:nvSpPr>
            <p:spPr>
              <a:xfrm>
                <a:off x="1760348" y="2540867"/>
                <a:ext cx="91059" cy="92334"/>
              </a:xfrm>
              <a:custGeom>
                <a:avLst/>
                <a:gdLst/>
                <a:ahLst/>
                <a:cxnLst/>
                <a:rect l="0" t="0" r="0" b="0"/>
                <a:pathLst>
                  <a:path w="91059" h="92334">
                    <a:moveTo>
                      <a:pt x="8758" y="0"/>
                    </a:moveTo>
                    <a:cubicBezTo>
                      <a:pt x="8758" y="0"/>
                      <a:pt x="12098" y="15602"/>
                      <a:pt x="91059" y="46167"/>
                    </a:cubicBezTo>
                    <a:cubicBezTo>
                      <a:pt x="91059" y="46167"/>
                      <a:pt x="56772" y="85404"/>
                      <a:pt x="54161" y="91240"/>
                    </a:cubicBezTo>
                    <a:cubicBezTo>
                      <a:pt x="54161" y="91240"/>
                      <a:pt x="51550" y="94606"/>
                      <a:pt x="47488" y="89669"/>
                    </a:cubicBezTo>
                    <a:cubicBezTo>
                      <a:pt x="47488" y="89669"/>
                      <a:pt x="18187" y="59592"/>
                      <a:pt x="8903" y="41187"/>
                    </a:cubicBezTo>
                    <a:cubicBezTo>
                      <a:pt x="8903" y="41187"/>
                      <a:pt x="-3282" y="23455"/>
                      <a:pt x="780" y="16273"/>
                    </a:cubicBezTo>
                    <a:lnTo>
                      <a:pt x="8758" y="0"/>
                    </a:lnTo>
                    <a:close/>
                  </a:path>
                </a:pathLst>
              </a:custGeom>
              <a:solidFill>
                <a:srgbClr val="E1E2E9"/>
              </a:solidFill>
              <a:ln w="7600" cap="flat">
                <a:noFill/>
                <a:bevel/>
              </a:ln>
            </p:spPr>
          </p:sp>
          <p:sp>
            <p:nvSpPr>
              <p:cNvPr id="377" name="Freeform 376"/>
              <p:cNvSpPr/>
              <p:nvPr/>
            </p:nvSpPr>
            <p:spPr>
              <a:xfrm>
                <a:off x="1851356" y="2547941"/>
                <a:ext cx="50262" cy="81645"/>
              </a:xfrm>
              <a:custGeom>
                <a:avLst/>
                <a:gdLst/>
                <a:ahLst/>
                <a:cxnLst/>
                <a:rect l="0" t="0" r="0" b="0"/>
                <a:pathLst>
                  <a:path w="50262" h="81645">
                    <a:moveTo>
                      <a:pt x="0" y="39055"/>
                    </a:moveTo>
                    <a:cubicBezTo>
                      <a:pt x="0" y="39055"/>
                      <a:pt x="13064" y="53861"/>
                      <a:pt x="14800" y="55661"/>
                    </a:cubicBezTo>
                    <a:cubicBezTo>
                      <a:pt x="16536" y="57460"/>
                      <a:pt x="35394" y="79007"/>
                      <a:pt x="43517" y="81265"/>
                    </a:cubicBezTo>
                    <a:cubicBezTo>
                      <a:pt x="43517" y="81265"/>
                      <a:pt x="46998" y="84168"/>
                      <a:pt x="48739" y="74069"/>
                    </a:cubicBezTo>
                    <a:cubicBezTo>
                      <a:pt x="48739" y="74069"/>
                      <a:pt x="51060" y="37932"/>
                      <a:pt x="49899" y="25377"/>
                    </a:cubicBezTo>
                    <a:cubicBezTo>
                      <a:pt x="49899" y="25377"/>
                      <a:pt x="49980" y="11671"/>
                      <a:pt x="45588" y="6523"/>
                    </a:cubicBezTo>
                    <a:cubicBezTo>
                      <a:pt x="45588" y="6523"/>
                      <a:pt x="40305" y="0"/>
                      <a:pt x="38730" y="0"/>
                    </a:cubicBezTo>
                    <a:cubicBezTo>
                      <a:pt x="38730" y="0"/>
                      <a:pt x="32783" y="13243"/>
                      <a:pt x="19437" y="22221"/>
                    </a:cubicBezTo>
                    <a:lnTo>
                      <a:pt x="0" y="39055"/>
                    </a:lnTo>
                    <a:close/>
                  </a:path>
                </a:pathLst>
              </a:custGeom>
              <a:solidFill>
                <a:srgbClr val="E1E2E9"/>
              </a:solidFill>
              <a:ln w="7600" cap="flat">
                <a:noFill/>
                <a:bevel/>
              </a:ln>
            </p:spPr>
          </p:sp>
          <p:sp>
            <p:nvSpPr>
              <p:cNvPr id="378" name="Freeform 377"/>
              <p:cNvSpPr/>
              <p:nvPr/>
            </p:nvSpPr>
            <p:spPr>
              <a:xfrm>
                <a:off x="1828183" y="2586995"/>
                <a:ext cx="38295" cy="33205"/>
              </a:xfrm>
              <a:custGeom>
                <a:avLst/>
                <a:gdLst/>
                <a:ahLst/>
                <a:cxnLst/>
                <a:rect l="0" t="0" r="0" b="0"/>
                <a:pathLst>
                  <a:path w="38295" h="33205">
                    <a:moveTo>
                      <a:pt x="23173" y="0"/>
                    </a:moveTo>
                    <a:cubicBezTo>
                      <a:pt x="23173" y="0"/>
                      <a:pt x="34777" y="13692"/>
                      <a:pt x="38295" y="17058"/>
                    </a:cubicBezTo>
                    <a:cubicBezTo>
                      <a:pt x="38295" y="17058"/>
                      <a:pt x="33044" y="27378"/>
                      <a:pt x="31010" y="30090"/>
                    </a:cubicBezTo>
                    <a:cubicBezTo>
                      <a:pt x="31010" y="30090"/>
                      <a:pt x="13607" y="34559"/>
                      <a:pt x="7801" y="32767"/>
                    </a:cubicBezTo>
                    <a:cubicBezTo>
                      <a:pt x="7801" y="32767"/>
                      <a:pt x="1700" y="28958"/>
                      <a:pt x="0" y="27159"/>
                    </a:cubicBezTo>
                    <a:lnTo>
                      <a:pt x="23173" y="0"/>
                    </a:lnTo>
                    <a:close/>
                  </a:path>
                </a:pathLst>
              </a:custGeom>
              <a:solidFill>
                <a:srgbClr val="918884"/>
              </a:solidFill>
              <a:ln w="7600" cap="flat">
                <a:noFill/>
                <a:bevel/>
              </a:ln>
            </p:spPr>
          </p:sp>
          <p:sp>
            <p:nvSpPr>
              <p:cNvPr id="379" name="Freeform 378"/>
              <p:cNvSpPr/>
              <p:nvPr/>
            </p:nvSpPr>
            <p:spPr>
              <a:xfrm>
                <a:off x="1866174" y="2842934"/>
                <a:ext cx="35303" cy="185637"/>
              </a:xfrm>
              <a:custGeom>
                <a:avLst/>
                <a:gdLst/>
                <a:ahLst/>
                <a:cxnLst/>
                <a:rect l="0" t="0" r="0" b="0"/>
                <a:pathLst>
                  <a:path w="35303" h="185637">
                    <a:moveTo>
                      <a:pt x="17951" y="0"/>
                    </a:moveTo>
                    <a:cubicBezTo>
                      <a:pt x="17951" y="0"/>
                      <a:pt x="10333" y="71563"/>
                      <a:pt x="35303" y="185637"/>
                    </a:cubicBezTo>
                    <a:cubicBezTo>
                      <a:pt x="35303" y="185637"/>
                      <a:pt x="15340" y="167890"/>
                      <a:pt x="3155" y="95617"/>
                    </a:cubicBezTo>
                    <a:cubicBezTo>
                      <a:pt x="-9030" y="23343"/>
                      <a:pt x="17951" y="0"/>
                      <a:pt x="17951" y="0"/>
                    </a:cubicBezTo>
                    <a:close/>
                  </a:path>
                </a:pathLst>
              </a:custGeom>
              <a:solidFill>
                <a:srgbClr val="20201E"/>
              </a:solidFill>
              <a:ln w="7600" cap="flat">
                <a:noFill/>
                <a:bevel/>
              </a:ln>
            </p:spPr>
          </p:sp>
          <p:sp>
            <p:nvSpPr>
              <p:cNvPr id="380" name="Freeform 379"/>
              <p:cNvSpPr/>
              <p:nvPr/>
            </p:nvSpPr>
            <p:spPr>
              <a:xfrm>
                <a:off x="2000853" y="2611043"/>
                <a:ext cx="95139" cy="460493"/>
              </a:xfrm>
              <a:custGeom>
                <a:avLst/>
                <a:gdLst/>
                <a:ahLst/>
                <a:cxnLst/>
                <a:rect l="0" t="0" r="0" b="0"/>
                <a:pathLst>
                  <a:path w="95139" h="460493">
                    <a:moveTo>
                      <a:pt x="40289" y="0"/>
                    </a:moveTo>
                    <a:cubicBezTo>
                      <a:pt x="40289" y="0"/>
                      <a:pt x="46382" y="3801"/>
                      <a:pt x="37969" y="30063"/>
                    </a:cubicBezTo>
                    <a:cubicBezTo>
                      <a:pt x="29555" y="56324"/>
                      <a:pt x="25784" y="78544"/>
                      <a:pt x="25784" y="88645"/>
                    </a:cubicBezTo>
                    <a:cubicBezTo>
                      <a:pt x="25784" y="98745"/>
                      <a:pt x="31006" y="121415"/>
                      <a:pt x="28975" y="132189"/>
                    </a:cubicBezTo>
                    <a:cubicBezTo>
                      <a:pt x="26944" y="142962"/>
                      <a:pt x="41740" y="168326"/>
                      <a:pt x="56246" y="189424"/>
                    </a:cubicBezTo>
                    <a:cubicBezTo>
                      <a:pt x="70752" y="210522"/>
                      <a:pt x="95139" y="281898"/>
                      <a:pt x="95139" y="298088"/>
                    </a:cubicBezTo>
                    <a:cubicBezTo>
                      <a:pt x="95139" y="298088"/>
                      <a:pt x="75393" y="281898"/>
                      <a:pt x="68431" y="270676"/>
                    </a:cubicBezTo>
                    <a:cubicBezTo>
                      <a:pt x="61468" y="259453"/>
                      <a:pt x="41032" y="250620"/>
                      <a:pt x="34649" y="247477"/>
                    </a:cubicBezTo>
                    <a:cubicBezTo>
                      <a:pt x="28267" y="244335"/>
                      <a:pt x="44061" y="257657"/>
                      <a:pt x="50444" y="270676"/>
                    </a:cubicBezTo>
                    <a:cubicBezTo>
                      <a:pt x="56826" y="283694"/>
                      <a:pt x="23770" y="266892"/>
                      <a:pt x="23770" y="265995"/>
                    </a:cubicBezTo>
                    <a:cubicBezTo>
                      <a:pt x="23770" y="265995"/>
                      <a:pt x="13889" y="264392"/>
                      <a:pt x="21432" y="273818"/>
                    </a:cubicBezTo>
                    <a:cubicBezTo>
                      <a:pt x="28975" y="283244"/>
                      <a:pt x="46685" y="304103"/>
                      <a:pt x="51621" y="311446"/>
                    </a:cubicBezTo>
                    <a:cubicBezTo>
                      <a:pt x="57278" y="319863"/>
                      <a:pt x="71784" y="327494"/>
                      <a:pt x="74685" y="331984"/>
                    </a:cubicBezTo>
                    <a:cubicBezTo>
                      <a:pt x="77586" y="336473"/>
                      <a:pt x="74105" y="347022"/>
                      <a:pt x="64241" y="342084"/>
                    </a:cubicBezTo>
                    <a:cubicBezTo>
                      <a:pt x="54377" y="337147"/>
                      <a:pt x="39419" y="353723"/>
                      <a:pt x="50444" y="367639"/>
                    </a:cubicBezTo>
                    <a:cubicBezTo>
                      <a:pt x="61468" y="381556"/>
                      <a:pt x="72492" y="402206"/>
                      <a:pt x="68431" y="408490"/>
                    </a:cubicBezTo>
                    <a:cubicBezTo>
                      <a:pt x="64369" y="414775"/>
                      <a:pt x="67850" y="431384"/>
                      <a:pt x="78294" y="441261"/>
                    </a:cubicBezTo>
                    <a:cubicBezTo>
                      <a:pt x="88738" y="451136"/>
                      <a:pt x="94891" y="458263"/>
                      <a:pt x="94891" y="458263"/>
                    </a:cubicBezTo>
                    <a:cubicBezTo>
                      <a:pt x="94891" y="458263"/>
                      <a:pt x="85362" y="450585"/>
                      <a:pt x="50444" y="454715"/>
                    </a:cubicBezTo>
                    <a:cubicBezTo>
                      <a:pt x="50444" y="454715"/>
                      <a:pt x="33141" y="457767"/>
                      <a:pt x="29428" y="460493"/>
                    </a:cubicBezTo>
                    <a:cubicBezTo>
                      <a:pt x="29428" y="460493"/>
                      <a:pt x="31760" y="442966"/>
                      <a:pt x="29904" y="429858"/>
                    </a:cubicBezTo>
                    <a:cubicBezTo>
                      <a:pt x="28047" y="416750"/>
                      <a:pt x="21780" y="370603"/>
                      <a:pt x="21316" y="363599"/>
                    </a:cubicBezTo>
                    <a:cubicBezTo>
                      <a:pt x="20852" y="356596"/>
                      <a:pt x="17370" y="317093"/>
                      <a:pt x="11800" y="306140"/>
                    </a:cubicBezTo>
                    <a:cubicBezTo>
                      <a:pt x="6230" y="295186"/>
                      <a:pt x="-1429" y="243832"/>
                      <a:pt x="196" y="228210"/>
                    </a:cubicBezTo>
                    <a:cubicBezTo>
                      <a:pt x="1820" y="212587"/>
                      <a:pt x="9015" y="184755"/>
                      <a:pt x="9015" y="175239"/>
                    </a:cubicBezTo>
                    <a:cubicBezTo>
                      <a:pt x="9015" y="165721"/>
                      <a:pt x="14121" y="127295"/>
                      <a:pt x="14585" y="120832"/>
                    </a:cubicBezTo>
                    <a:cubicBezTo>
                      <a:pt x="15050" y="114367"/>
                      <a:pt x="17370" y="89229"/>
                      <a:pt x="19923" y="79891"/>
                    </a:cubicBezTo>
                    <a:cubicBezTo>
                      <a:pt x="22477" y="70553"/>
                      <a:pt x="30368" y="48647"/>
                      <a:pt x="31528" y="40387"/>
                    </a:cubicBezTo>
                    <a:cubicBezTo>
                      <a:pt x="32689" y="32127"/>
                      <a:pt x="42552" y="10069"/>
                      <a:pt x="40289" y="0"/>
                    </a:cubicBezTo>
                    <a:close/>
                  </a:path>
                </a:pathLst>
              </a:custGeom>
              <a:solidFill>
                <a:srgbClr val="20201E"/>
              </a:solidFill>
              <a:ln w="7600" cap="flat">
                <a:noFill/>
                <a:bevel/>
              </a:ln>
            </p:spPr>
          </p:sp>
          <p:sp>
            <p:nvSpPr>
              <p:cNvPr id="381" name="Freeform 380"/>
              <p:cNvSpPr/>
              <p:nvPr/>
            </p:nvSpPr>
            <p:spPr>
              <a:xfrm>
                <a:off x="1965306" y="3138161"/>
                <a:ext cx="66898" cy="529620"/>
              </a:xfrm>
              <a:custGeom>
                <a:avLst/>
                <a:gdLst/>
                <a:ahLst/>
                <a:cxnLst/>
                <a:rect l="0" t="0" r="0" b="0"/>
                <a:pathLst>
                  <a:path w="66898" h="529620">
                    <a:moveTo>
                      <a:pt x="10899" y="6648"/>
                    </a:moveTo>
                    <a:cubicBezTo>
                      <a:pt x="10899" y="6648"/>
                      <a:pt x="31787" y="0"/>
                      <a:pt x="41767" y="1221"/>
                    </a:cubicBezTo>
                    <a:cubicBezTo>
                      <a:pt x="51747" y="1758"/>
                      <a:pt x="54153" y="0"/>
                      <a:pt x="54153" y="0"/>
                    </a:cubicBezTo>
                    <a:cubicBezTo>
                      <a:pt x="54153" y="0"/>
                      <a:pt x="50998" y="7597"/>
                      <a:pt x="65195" y="10479"/>
                    </a:cubicBezTo>
                    <a:cubicBezTo>
                      <a:pt x="65195" y="10479"/>
                      <a:pt x="68869" y="7778"/>
                      <a:pt x="64691" y="18730"/>
                    </a:cubicBezTo>
                    <a:cubicBezTo>
                      <a:pt x="64691" y="18730"/>
                      <a:pt x="45660" y="98814"/>
                      <a:pt x="44499" y="107990"/>
                    </a:cubicBezTo>
                    <a:cubicBezTo>
                      <a:pt x="44499" y="107990"/>
                      <a:pt x="35917" y="179363"/>
                      <a:pt x="33596" y="187982"/>
                    </a:cubicBezTo>
                    <a:cubicBezTo>
                      <a:pt x="31276" y="196601"/>
                      <a:pt x="32781" y="220359"/>
                      <a:pt x="32781" y="221792"/>
                    </a:cubicBezTo>
                    <a:cubicBezTo>
                      <a:pt x="32781" y="223224"/>
                      <a:pt x="32439" y="238797"/>
                      <a:pt x="26403" y="274190"/>
                    </a:cubicBezTo>
                    <a:cubicBezTo>
                      <a:pt x="26403" y="274190"/>
                      <a:pt x="24308" y="396886"/>
                      <a:pt x="16764" y="473200"/>
                    </a:cubicBezTo>
                    <a:cubicBezTo>
                      <a:pt x="16764" y="473200"/>
                      <a:pt x="15604" y="488910"/>
                      <a:pt x="12703" y="500133"/>
                    </a:cubicBezTo>
                    <a:cubicBezTo>
                      <a:pt x="12703" y="500133"/>
                      <a:pt x="12743" y="514492"/>
                      <a:pt x="15044" y="524374"/>
                    </a:cubicBezTo>
                    <a:cubicBezTo>
                      <a:pt x="15044" y="524374"/>
                      <a:pt x="6436" y="527247"/>
                      <a:pt x="2966" y="529620"/>
                    </a:cubicBezTo>
                    <a:cubicBezTo>
                      <a:pt x="2966" y="529620"/>
                      <a:pt x="14328" y="524373"/>
                      <a:pt x="8293" y="511984"/>
                    </a:cubicBezTo>
                    <a:cubicBezTo>
                      <a:pt x="8293" y="511984"/>
                      <a:pt x="4811" y="501749"/>
                      <a:pt x="7829" y="485588"/>
                    </a:cubicBezTo>
                    <a:cubicBezTo>
                      <a:pt x="10846" y="469428"/>
                      <a:pt x="4812" y="408557"/>
                      <a:pt x="4115" y="398861"/>
                    </a:cubicBezTo>
                    <a:cubicBezTo>
                      <a:pt x="3419" y="389164"/>
                      <a:pt x="-3341" y="337865"/>
                      <a:pt x="1881" y="305991"/>
                    </a:cubicBezTo>
                    <a:lnTo>
                      <a:pt x="3392" y="277949"/>
                    </a:lnTo>
                    <a:cubicBezTo>
                      <a:pt x="3392" y="277949"/>
                      <a:pt x="1062" y="241565"/>
                      <a:pt x="2839" y="216427"/>
                    </a:cubicBezTo>
                    <a:cubicBezTo>
                      <a:pt x="4580" y="191288"/>
                      <a:pt x="9222" y="177373"/>
                      <a:pt x="2839" y="157620"/>
                    </a:cubicBezTo>
                    <a:cubicBezTo>
                      <a:pt x="-3544" y="137869"/>
                      <a:pt x="8641" y="57964"/>
                      <a:pt x="14443" y="53475"/>
                    </a:cubicBezTo>
                    <a:cubicBezTo>
                      <a:pt x="20245" y="48987"/>
                      <a:pt x="10989" y="8264"/>
                      <a:pt x="10899" y="6648"/>
                    </a:cubicBezTo>
                    <a:close/>
                  </a:path>
                </a:pathLst>
              </a:custGeom>
              <a:solidFill>
                <a:srgbClr val="1C1C1B"/>
              </a:solidFill>
              <a:ln w="7600" cap="flat">
                <a:noFill/>
                <a:bevel/>
              </a:ln>
            </p:spPr>
          </p:sp>
          <p:sp>
            <p:nvSpPr>
              <p:cNvPr id="382" name="Freeform 381"/>
              <p:cNvSpPr/>
              <p:nvPr/>
            </p:nvSpPr>
            <p:spPr>
              <a:xfrm>
                <a:off x="1761195" y="3137100"/>
                <a:ext cx="99164" cy="561870"/>
              </a:xfrm>
              <a:custGeom>
                <a:avLst/>
                <a:gdLst/>
                <a:ahLst/>
                <a:cxnLst/>
                <a:rect l="0" t="0" r="0" b="0"/>
                <a:pathLst>
                  <a:path w="99164" h="561870">
                    <a:moveTo>
                      <a:pt x="96389" y="41579"/>
                    </a:moveTo>
                    <a:cubicBezTo>
                      <a:pt x="96389" y="41579"/>
                      <a:pt x="101287" y="15746"/>
                      <a:pt x="98043" y="0"/>
                    </a:cubicBezTo>
                    <a:cubicBezTo>
                      <a:pt x="90147" y="9282"/>
                      <a:pt x="59124" y="16303"/>
                      <a:pt x="56725" y="16284"/>
                    </a:cubicBezTo>
                    <a:cubicBezTo>
                      <a:pt x="35141" y="18439"/>
                      <a:pt x="44148" y="53406"/>
                      <a:pt x="53895" y="64179"/>
                    </a:cubicBezTo>
                    <a:cubicBezTo>
                      <a:pt x="63643" y="74952"/>
                      <a:pt x="66428" y="79261"/>
                      <a:pt x="50414" y="116431"/>
                    </a:cubicBezTo>
                    <a:cubicBezTo>
                      <a:pt x="34400" y="153599"/>
                      <a:pt x="51110" y="143903"/>
                      <a:pt x="40666" y="184305"/>
                    </a:cubicBezTo>
                    <a:cubicBezTo>
                      <a:pt x="30222" y="224706"/>
                      <a:pt x="46155" y="210700"/>
                      <a:pt x="38578" y="245714"/>
                    </a:cubicBezTo>
                    <a:cubicBezTo>
                      <a:pt x="30918" y="280935"/>
                      <a:pt x="-10857" y="317894"/>
                      <a:pt x="22563" y="325975"/>
                    </a:cubicBezTo>
                    <a:cubicBezTo>
                      <a:pt x="55984" y="334058"/>
                      <a:pt x="26045" y="336751"/>
                      <a:pt x="26045" y="336751"/>
                    </a:cubicBezTo>
                    <a:cubicBezTo>
                      <a:pt x="26045" y="336751"/>
                      <a:pt x="10031" y="343214"/>
                      <a:pt x="22563" y="359376"/>
                    </a:cubicBezTo>
                    <a:cubicBezTo>
                      <a:pt x="35096" y="375537"/>
                      <a:pt x="23956" y="461726"/>
                      <a:pt x="21171" y="482195"/>
                    </a:cubicBezTo>
                    <a:cubicBezTo>
                      <a:pt x="18386" y="502666"/>
                      <a:pt x="17104" y="539386"/>
                      <a:pt x="428" y="561870"/>
                    </a:cubicBezTo>
                    <a:cubicBezTo>
                      <a:pt x="428" y="561870"/>
                      <a:pt x="-5255" y="564257"/>
                      <a:pt x="24929" y="550476"/>
                    </a:cubicBezTo>
                    <a:cubicBezTo>
                      <a:pt x="24929" y="550476"/>
                      <a:pt x="41014" y="542034"/>
                      <a:pt x="61322" y="535525"/>
                    </a:cubicBezTo>
                    <a:cubicBezTo>
                      <a:pt x="61322" y="535525"/>
                      <a:pt x="72346" y="323194"/>
                      <a:pt x="64804" y="290873"/>
                    </a:cubicBezTo>
                    <a:cubicBezTo>
                      <a:pt x="64804" y="290873"/>
                      <a:pt x="59001" y="244188"/>
                      <a:pt x="64804" y="225784"/>
                    </a:cubicBezTo>
                    <a:cubicBezTo>
                      <a:pt x="64804" y="225784"/>
                      <a:pt x="66544" y="211418"/>
                      <a:pt x="60742" y="191667"/>
                    </a:cubicBezTo>
                    <a:cubicBezTo>
                      <a:pt x="60742" y="191667"/>
                      <a:pt x="63643" y="145882"/>
                      <a:pt x="71186" y="122985"/>
                    </a:cubicBezTo>
                    <a:cubicBezTo>
                      <a:pt x="71186" y="122985"/>
                      <a:pt x="92582" y="73297"/>
                      <a:pt x="96389" y="41579"/>
                    </a:cubicBezTo>
                    <a:close/>
                  </a:path>
                </a:pathLst>
              </a:custGeom>
              <a:solidFill>
                <a:srgbClr val="1C1C1B"/>
              </a:solidFill>
              <a:ln w="7600" cap="flat">
                <a:noFill/>
                <a:bevel/>
              </a:ln>
            </p:spPr>
          </p:sp>
          <p:sp>
            <p:nvSpPr>
              <p:cNvPr id="383" name="Freeform 382"/>
              <p:cNvSpPr/>
              <p:nvPr/>
            </p:nvSpPr>
            <p:spPr>
              <a:xfrm>
                <a:off x="1859238" y="3026550"/>
                <a:ext cx="115688" cy="124428"/>
              </a:xfrm>
              <a:custGeom>
                <a:avLst/>
                <a:gdLst/>
                <a:ahLst/>
                <a:cxnLst/>
                <a:rect l="0" t="0" r="0" b="0"/>
                <a:pathLst>
                  <a:path w="115688" h="124428">
                    <a:moveTo>
                      <a:pt x="41830" y="0"/>
                    </a:moveTo>
                    <a:cubicBezTo>
                      <a:pt x="41830" y="0"/>
                      <a:pt x="56450" y="57660"/>
                      <a:pt x="80529" y="88858"/>
                    </a:cubicBezTo>
                    <a:cubicBezTo>
                      <a:pt x="85430" y="97165"/>
                      <a:pt x="91844" y="105692"/>
                      <a:pt x="94595" y="111356"/>
                    </a:cubicBezTo>
                    <a:cubicBezTo>
                      <a:pt x="94595" y="111356"/>
                      <a:pt x="99264" y="120226"/>
                      <a:pt x="115409" y="118258"/>
                    </a:cubicBezTo>
                    <a:cubicBezTo>
                      <a:pt x="115409" y="118258"/>
                      <a:pt x="119588" y="125298"/>
                      <a:pt x="92911" y="124220"/>
                    </a:cubicBezTo>
                    <a:cubicBezTo>
                      <a:pt x="79536" y="123607"/>
                      <a:pt x="65447" y="120397"/>
                      <a:pt x="63824" y="98759"/>
                    </a:cubicBezTo>
                    <a:cubicBezTo>
                      <a:pt x="63824" y="98759"/>
                      <a:pt x="53961" y="73171"/>
                      <a:pt x="44097" y="66435"/>
                    </a:cubicBezTo>
                    <a:cubicBezTo>
                      <a:pt x="34233" y="59704"/>
                      <a:pt x="23209" y="94840"/>
                      <a:pt x="0" y="110551"/>
                    </a:cubicBezTo>
                    <a:cubicBezTo>
                      <a:pt x="0" y="110551"/>
                      <a:pt x="31094" y="69017"/>
                      <a:pt x="41830" y="0"/>
                    </a:cubicBezTo>
                    <a:close/>
                  </a:path>
                </a:pathLst>
              </a:custGeom>
              <a:solidFill>
                <a:srgbClr val="1C1C1B"/>
              </a:solidFill>
              <a:ln w="7600" cap="flat">
                <a:noFill/>
                <a:bevel/>
              </a:ln>
            </p:spPr>
          </p:sp>
          <p:sp>
            <p:nvSpPr>
              <p:cNvPr id="384" name="Freeform 383"/>
              <p:cNvSpPr/>
              <p:nvPr/>
            </p:nvSpPr>
            <p:spPr>
              <a:xfrm>
                <a:off x="1885999" y="2839058"/>
                <a:ext cx="15666" cy="16834"/>
              </a:xfrm>
              <a:custGeom>
                <a:avLst/>
                <a:gdLst/>
                <a:ahLst/>
                <a:cxnLst/>
                <a:rect l="0" t="0" r="0" b="0"/>
                <a:pathLst>
                  <a:path w="15666" h="16834">
                    <a:moveTo>
                      <a:pt x="0" y="8417"/>
                    </a:moveTo>
                    <a:cubicBezTo>
                      <a:pt x="0" y="3769"/>
                      <a:pt x="3507" y="0"/>
                      <a:pt x="7833" y="0"/>
                    </a:cubicBezTo>
                    <a:cubicBezTo>
                      <a:pt x="12159" y="0"/>
                      <a:pt x="15666" y="3769"/>
                      <a:pt x="15666" y="8417"/>
                    </a:cubicBezTo>
                    <a:cubicBezTo>
                      <a:pt x="15666" y="13065"/>
                      <a:pt x="12159" y="16834"/>
                      <a:pt x="7833" y="16834"/>
                    </a:cubicBezTo>
                    <a:cubicBezTo>
                      <a:pt x="3507" y="16834"/>
                      <a:pt x="0" y="13065"/>
                      <a:pt x="0" y="8417"/>
                    </a:cubicBezTo>
                    <a:close/>
                  </a:path>
                </a:pathLst>
              </a:custGeom>
              <a:solidFill>
                <a:srgbClr val="444442"/>
              </a:solidFill>
              <a:ln w="7600" cap="flat">
                <a:noFill/>
                <a:bevel/>
              </a:ln>
            </p:spPr>
          </p:sp>
          <p:sp>
            <p:nvSpPr>
              <p:cNvPr id="385" name="Freeform 384"/>
              <p:cNvSpPr/>
              <p:nvPr/>
            </p:nvSpPr>
            <p:spPr>
              <a:xfrm>
                <a:off x="1828201" y="2587246"/>
                <a:ext cx="28014" cy="32952"/>
              </a:xfrm>
              <a:custGeom>
                <a:avLst/>
                <a:gdLst/>
                <a:ahLst/>
                <a:cxnLst/>
                <a:rect l="0" t="0" r="0" b="0"/>
                <a:pathLst>
                  <a:path w="28014" h="32952">
                    <a:moveTo>
                      <a:pt x="23064" y="0"/>
                    </a:moveTo>
                    <a:lnTo>
                      <a:pt x="0" y="26909"/>
                    </a:lnTo>
                    <a:cubicBezTo>
                      <a:pt x="0" y="26909"/>
                      <a:pt x="5242" y="31469"/>
                      <a:pt x="7693" y="32874"/>
                    </a:cubicBezTo>
                    <a:cubicBezTo>
                      <a:pt x="7693" y="32874"/>
                      <a:pt x="20123" y="33561"/>
                      <a:pt x="28014" y="30329"/>
                    </a:cubicBezTo>
                    <a:cubicBezTo>
                      <a:pt x="28014" y="30329"/>
                      <a:pt x="21051" y="26199"/>
                      <a:pt x="21747" y="22788"/>
                    </a:cubicBezTo>
                    <a:cubicBezTo>
                      <a:pt x="22444" y="19376"/>
                      <a:pt x="21980" y="17579"/>
                      <a:pt x="22908" y="14348"/>
                    </a:cubicBezTo>
                    <a:cubicBezTo>
                      <a:pt x="23836" y="11116"/>
                      <a:pt x="26519" y="3363"/>
                      <a:pt x="23064" y="0"/>
                    </a:cubicBezTo>
                    <a:close/>
                  </a:path>
                </a:pathLst>
              </a:custGeom>
              <a:solidFill>
                <a:srgbClr val="837975"/>
              </a:solidFill>
              <a:ln w="7600" cap="flat">
                <a:noFill/>
                <a:bevel/>
              </a:ln>
            </p:spPr>
          </p:sp>
          <p:sp>
            <p:nvSpPr>
              <p:cNvPr id="386" name="Freeform 385"/>
              <p:cNvSpPr/>
              <p:nvPr/>
            </p:nvSpPr>
            <p:spPr>
              <a:xfrm>
                <a:off x="1740543" y="2385574"/>
                <a:ext cx="182288" cy="163609"/>
              </a:xfrm>
              <a:custGeom>
                <a:avLst/>
                <a:gdLst/>
                <a:ahLst/>
                <a:cxnLst/>
                <a:rect l="0" t="0" r="0" b="0"/>
                <a:pathLst>
                  <a:path w="182288" h="163609">
                    <a:moveTo>
                      <a:pt x="36530" y="37535"/>
                    </a:moveTo>
                    <a:cubicBezTo>
                      <a:pt x="36530" y="37535"/>
                      <a:pt x="42927" y="34482"/>
                      <a:pt x="42332" y="26147"/>
                    </a:cubicBezTo>
                    <a:cubicBezTo>
                      <a:pt x="41774" y="18330"/>
                      <a:pt x="43710" y="-7298"/>
                      <a:pt x="80264" y="1906"/>
                    </a:cubicBezTo>
                    <a:lnTo>
                      <a:pt x="104946" y="6385"/>
                    </a:lnTo>
                    <a:lnTo>
                      <a:pt x="120880" y="6396"/>
                    </a:lnTo>
                    <a:cubicBezTo>
                      <a:pt x="120880" y="6396"/>
                      <a:pt x="143635" y="3738"/>
                      <a:pt x="149292" y="9464"/>
                    </a:cubicBezTo>
                    <a:cubicBezTo>
                      <a:pt x="149292" y="9464"/>
                      <a:pt x="156419" y="10436"/>
                      <a:pt x="157289" y="19864"/>
                    </a:cubicBezTo>
                    <a:cubicBezTo>
                      <a:pt x="158160" y="29290"/>
                      <a:pt x="167299" y="45114"/>
                      <a:pt x="168169" y="47471"/>
                    </a:cubicBezTo>
                    <a:cubicBezTo>
                      <a:pt x="169038" y="49828"/>
                      <a:pt x="173942" y="57939"/>
                      <a:pt x="170897" y="64447"/>
                    </a:cubicBezTo>
                    <a:cubicBezTo>
                      <a:pt x="167851" y="70957"/>
                      <a:pt x="171409" y="55210"/>
                      <a:pt x="179425" y="58728"/>
                    </a:cubicBezTo>
                    <a:cubicBezTo>
                      <a:pt x="179425" y="58728"/>
                      <a:pt x="189090" y="54330"/>
                      <a:pt x="172034" y="96556"/>
                    </a:cubicBezTo>
                    <a:cubicBezTo>
                      <a:pt x="172034" y="96556"/>
                      <a:pt x="170082" y="102182"/>
                      <a:pt x="164643" y="104034"/>
                    </a:cubicBezTo>
                    <a:cubicBezTo>
                      <a:pt x="164643" y="104034"/>
                      <a:pt x="158595" y="130294"/>
                      <a:pt x="148586" y="140395"/>
                    </a:cubicBezTo>
                    <a:cubicBezTo>
                      <a:pt x="138578" y="150496"/>
                      <a:pt x="123781" y="162420"/>
                      <a:pt x="102893" y="163609"/>
                    </a:cubicBezTo>
                    <a:cubicBezTo>
                      <a:pt x="82006" y="163609"/>
                      <a:pt x="75913" y="161074"/>
                      <a:pt x="75913" y="161074"/>
                    </a:cubicBezTo>
                    <a:cubicBezTo>
                      <a:pt x="75913" y="161074"/>
                      <a:pt x="50687" y="153890"/>
                      <a:pt x="31090" y="121541"/>
                    </a:cubicBezTo>
                    <a:cubicBezTo>
                      <a:pt x="31090" y="121541"/>
                      <a:pt x="27130" y="108619"/>
                      <a:pt x="25389" y="105588"/>
                    </a:cubicBezTo>
                    <a:cubicBezTo>
                      <a:pt x="25389" y="105588"/>
                      <a:pt x="17165" y="103697"/>
                      <a:pt x="13248" y="99321"/>
                    </a:cubicBezTo>
                    <a:cubicBezTo>
                      <a:pt x="9332" y="94944"/>
                      <a:pt x="3674" y="84843"/>
                      <a:pt x="1063" y="72050"/>
                    </a:cubicBezTo>
                    <a:cubicBezTo>
                      <a:pt x="-1548" y="59256"/>
                      <a:pt x="628" y="54205"/>
                      <a:pt x="2804" y="53532"/>
                    </a:cubicBezTo>
                    <a:cubicBezTo>
                      <a:pt x="4980" y="52859"/>
                      <a:pt x="16989" y="52078"/>
                      <a:pt x="18528" y="55650"/>
                    </a:cubicBezTo>
                    <a:cubicBezTo>
                      <a:pt x="22081" y="63897"/>
                      <a:pt x="25351" y="57409"/>
                      <a:pt x="19921" y="71045"/>
                    </a:cubicBezTo>
                    <a:cubicBezTo>
                      <a:pt x="26449" y="78788"/>
                      <a:pt x="24916" y="61911"/>
                      <a:pt x="25351" y="62247"/>
                    </a:cubicBezTo>
                    <a:cubicBezTo>
                      <a:pt x="25351" y="62247"/>
                      <a:pt x="21939" y="55650"/>
                      <a:pt x="27056" y="53450"/>
                    </a:cubicBezTo>
                    <a:cubicBezTo>
                      <a:pt x="24782" y="45972"/>
                      <a:pt x="28262" y="40327"/>
                      <a:pt x="36530" y="37535"/>
                    </a:cubicBezTo>
                    <a:close/>
                  </a:path>
                </a:pathLst>
              </a:custGeom>
              <a:solidFill>
                <a:srgbClr val="FED1B6"/>
              </a:solidFill>
              <a:ln w="7600" cap="flat">
                <a:noFill/>
                <a:bevel/>
              </a:ln>
            </p:spPr>
          </p:sp>
          <p:sp>
            <p:nvSpPr>
              <p:cNvPr id="387" name="Freeform 386"/>
              <p:cNvSpPr/>
              <p:nvPr/>
            </p:nvSpPr>
            <p:spPr>
              <a:xfrm>
                <a:off x="1742799" y="2354405"/>
                <a:ext cx="183754" cy="105360"/>
              </a:xfrm>
              <a:custGeom>
                <a:avLst/>
                <a:gdLst/>
                <a:ahLst/>
                <a:cxnLst/>
                <a:rect l="0" t="0" r="0" b="0"/>
                <a:pathLst>
                  <a:path w="183754" h="105360">
                    <a:moveTo>
                      <a:pt x="40874" y="57315"/>
                    </a:moveTo>
                    <a:cubicBezTo>
                      <a:pt x="40874" y="57315"/>
                      <a:pt x="36739" y="43272"/>
                      <a:pt x="77674" y="34766"/>
                    </a:cubicBezTo>
                    <a:cubicBezTo>
                      <a:pt x="77674" y="34766"/>
                      <a:pt x="82791" y="35795"/>
                      <a:pt x="104597" y="38874"/>
                    </a:cubicBezTo>
                    <a:cubicBezTo>
                      <a:pt x="112146" y="39940"/>
                      <a:pt x="114696" y="38002"/>
                      <a:pt x="123628" y="37998"/>
                    </a:cubicBezTo>
                    <a:cubicBezTo>
                      <a:pt x="133960" y="37994"/>
                      <a:pt x="139645" y="37114"/>
                      <a:pt x="154427" y="46352"/>
                    </a:cubicBezTo>
                    <a:cubicBezTo>
                      <a:pt x="157270" y="59547"/>
                      <a:pt x="160331" y="71236"/>
                      <a:pt x="164973" y="77521"/>
                    </a:cubicBezTo>
                    <a:cubicBezTo>
                      <a:pt x="169615" y="83804"/>
                      <a:pt x="164092" y="97212"/>
                      <a:pt x="164092" y="105360"/>
                    </a:cubicBezTo>
                    <a:cubicBezTo>
                      <a:pt x="173189" y="95176"/>
                      <a:pt x="176600" y="95176"/>
                      <a:pt x="177807" y="93228"/>
                    </a:cubicBezTo>
                    <a:cubicBezTo>
                      <a:pt x="185834" y="80275"/>
                      <a:pt x="185350" y="60458"/>
                      <a:pt x="177807" y="54624"/>
                    </a:cubicBezTo>
                    <a:cubicBezTo>
                      <a:pt x="177807" y="54624"/>
                      <a:pt x="174326" y="30382"/>
                      <a:pt x="153438" y="20506"/>
                    </a:cubicBezTo>
                    <a:cubicBezTo>
                      <a:pt x="132550" y="10630"/>
                      <a:pt x="134581" y="7265"/>
                      <a:pt x="111082" y="2887"/>
                    </a:cubicBezTo>
                    <a:cubicBezTo>
                      <a:pt x="85540" y="-1870"/>
                      <a:pt x="67564" y="-1938"/>
                      <a:pt x="35090" y="10630"/>
                    </a:cubicBezTo>
                    <a:cubicBezTo>
                      <a:pt x="35090" y="10630"/>
                      <a:pt x="-4384" y="31280"/>
                      <a:pt x="1419" y="60907"/>
                    </a:cubicBezTo>
                    <a:cubicBezTo>
                      <a:pt x="1419" y="60907"/>
                      <a:pt x="-2063" y="83354"/>
                      <a:pt x="1419" y="86045"/>
                    </a:cubicBezTo>
                    <a:cubicBezTo>
                      <a:pt x="4900" y="88739"/>
                      <a:pt x="14850" y="82200"/>
                      <a:pt x="18546" y="103533"/>
                    </a:cubicBezTo>
                    <a:cubicBezTo>
                      <a:pt x="19933" y="111542"/>
                      <a:pt x="29270" y="86045"/>
                      <a:pt x="29270" y="86045"/>
                    </a:cubicBezTo>
                    <a:cubicBezTo>
                      <a:pt x="29270" y="83354"/>
                      <a:pt x="28718" y="77414"/>
                      <a:pt x="36232" y="68988"/>
                    </a:cubicBezTo>
                    <a:cubicBezTo>
                      <a:pt x="41932" y="62598"/>
                      <a:pt x="40874" y="57315"/>
                      <a:pt x="40874" y="57315"/>
                    </a:cubicBezTo>
                    <a:close/>
                  </a:path>
                </a:pathLst>
              </a:custGeom>
              <a:solidFill>
                <a:srgbClr val="3A3534"/>
              </a:solidFill>
              <a:ln w="7600" cap="flat">
                <a:noFill/>
                <a:bevel/>
              </a:ln>
            </p:spPr>
          </p:sp>
          <p:sp>
            <p:nvSpPr>
              <p:cNvPr id="388" name="Freeform 387"/>
              <p:cNvSpPr/>
              <p:nvPr/>
            </p:nvSpPr>
            <p:spPr>
              <a:xfrm>
                <a:off x="2043935" y="3116163"/>
                <a:ext cx="29863" cy="35856"/>
              </a:xfrm>
              <a:custGeom>
                <a:avLst/>
                <a:gdLst/>
                <a:ahLst/>
                <a:cxnLst/>
                <a:rect l="0" t="0" r="0" b="0"/>
                <a:pathLst>
                  <a:path w="29863" h="35856">
                    <a:moveTo>
                      <a:pt x="15938" y="-40"/>
                    </a:moveTo>
                    <a:cubicBezTo>
                      <a:pt x="15938" y="-40"/>
                      <a:pt x="4682" y="10240"/>
                      <a:pt x="2774" y="17648"/>
                    </a:cubicBezTo>
                    <a:cubicBezTo>
                      <a:pt x="2774" y="17648"/>
                      <a:pt x="1723" y="28197"/>
                      <a:pt x="0" y="35856"/>
                    </a:cubicBezTo>
                    <a:lnTo>
                      <a:pt x="29863" y="35155"/>
                    </a:lnTo>
                    <a:cubicBezTo>
                      <a:pt x="29863" y="35155"/>
                      <a:pt x="29297" y="21938"/>
                      <a:pt x="28703" y="15852"/>
                    </a:cubicBezTo>
                    <a:cubicBezTo>
                      <a:pt x="28109" y="9766"/>
                      <a:pt x="26092" y="4806"/>
                      <a:pt x="23771" y="3371"/>
                    </a:cubicBezTo>
                    <a:cubicBezTo>
                      <a:pt x="21450" y="1936"/>
                      <a:pt x="15925" y="2474"/>
                      <a:pt x="15938" y="-40"/>
                    </a:cubicBezTo>
                    <a:close/>
                  </a:path>
                </a:pathLst>
              </a:custGeom>
              <a:solidFill>
                <a:srgbClr val="737373"/>
              </a:solidFill>
              <a:ln w="7600" cap="flat">
                <a:noFill/>
                <a:bevel/>
              </a:ln>
            </p:spPr>
          </p:sp>
          <p:sp>
            <p:nvSpPr>
              <p:cNvPr id="389" name="Freeform 388"/>
              <p:cNvSpPr/>
              <p:nvPr/>
            </p:nvSpPr>
            <p:spPr>
              <a:xfrm>
                <a:off x="2018203" y="3065456"/>
                <a:ext cx="90134" cy="83665"/>
              </a:xfrm>
              <a:custGeom>
                <a:avLst/>
                <a:gdLst/>
                <a:ahLst/>
                <a:cxnLst/>
                <a:rect l="0" t="0" r="0" b="0"/>
                <a:pathLst>
                  <a:path w="90134" h="83665">
                    <a:moveTo>
                      <a:pt x="23451" y="2996"/>
                    </a:moveTo>
                    <a:cubicBezTo>
                      <a:pt x="23451" y="2996"/>
                      <a:pt x="26969" y="7281"/>
                      <a:pt x="24010" y="10646"/>
                    </a:cubicBezTo>
                    <a:cubicBezTo>
                      <a:pt x="21051" y="14014"/>
                      <a:pt x="16836" y="20430"/>
                      <a:pt x="15829" y="21883"/>
                    </a:cubicBezTo>
                    <a:cubicBezTo>
                      <a:pt x="14822" y="23335"/>
                      <a:pt x="13797" y="45773"/>
                      <a:pt x="12419" y="49421"/>
                    </a:cubicBezTo>
                    <a:cubicBezTo>
                      <a:pt x="11042" y="53068"/>
                      <a:pt x="1468" y="70237"/>
                      <a:pt x="0" y="73942"/>
                    </a:cubicBezTo>
                    <a:cubicBezTo>
                      <a:pt x="-1142" y="77645"/>
                      <a:pt x="6690" y="87073"/>
                      <a:pt x="17570" y="82359"/>
                    </a:cubicBezTo>
                    <a:cubicBezTo>
                      <a:pt x="28449" y="77645"/>
                      <a:pt x="28158" y="69117"/>
                      <a:pt x="29755" y="65526"/>
                    </a:cubicBezTo>
                    <a:cubicBezTo>
                      <a:pt x="31351" y="61934"/>
                      <a:pt x="38305" y="53273"/>
                      <a:pt x="41069" y="51386"/>
                    </a:cubicBezTo>
                    <a:cubicBezTo>
                      <a:pt x="40634" y="52058"/>
                      <a:pt x="50207" y="54079"/>
                      <a:pt x="50207" y="54079"/>
                    </a:cubicBezTo>
                    <a:cubicBezTo>
                      <a:pt x="50207" y="54079"/>
                      <a:pt x="54783" y="60814"/>
                      <a:pt x="54994" y="72258"/>
                    </a:cubicBezTo>
                    <a:cubicBezTo>
                      <a:pt x="55082" y="77020"/>
                      <a:pt x="55240" y="77242"/>
                      <a:pt x="63698" y="74952"/>
                    </a:cubicBezTo>
                    <a:cubicBezTo>
                      <a:pt x="72401" y="72596"/>
                      <a:pt x="85021" y="67883"/>
                      <a:pt x="87197" y="65190"/>
                    </a:cubicBezTo>
                    <a:cubicBezTo>
                      <a:pt x="87197" y="65190"/>
                      <a:pt x="92854" y="56099"/>
                      <a:pt x="88503" y="39602"/>
                    </a:cubicBezTo>
                    <a:cubicBezTo>
                      <a:pt x="84151" y="23105"/>
                      <a:pt x="80835" y="12131"/>
                      <a:pt x="81706" y="7081"/>
                    </a:cubicBezTo>
                    <a:cubicBezTo>
                      <a:pt x="81706" y="7081"/>
                      <a:pt x="71958" y="482"/>
                      <a:pt x="55743" y="0"/>
                    </a:cubicBezTo>
                    <a:cubicBezTo>
                      <a:pt x="55743" y="0"/>
                      <a:pt x="30415" y="639"/>
                      <a:pt x="23451" y="2996"/>
                    </a:cubicBezTo>
                    <a:close/>
                  </a:path>
                </a:pathLst>
              </a:custGeom>
              <a:solidFill>
                <a:srgbClr val="FED1B6"/>
              </a:solidFill>
              <a:ln w="7600" cap="flat">
                <a:noFill/>
                <a:bevel/>
              </a:ln>
            </p:spPr>
          </p:sp>
          <p:sp>
            <p:nvSpPr>
              <p:cNvPr id="390" name="Freeform 389"/>
              <p:cNvSpPr/>
              <p:nvPr/>
            </p:nvSpPr>
            <p:spPr>
              <a:xfrm>
                <a:off x="1616003" y="3090789"/>
                <a:ext cx="94269" cy="24283"/>
              </a:xfrm>
              <a:custGeom>
                <a:avLst/>
                <a:gdLst/>
                <a:ahLst/>
                <a:cxnLst/>
                <a:rect l="0" t="0" r="0" b="0"/>
                <a:pathLst>
                  <a:path w="94269" h="24283">
                    <a:moveTo>
                      <a:pt x="93997" y="2623"/>
                    </a:moveTo>
                    <a:cubicBezTo>
                      <a:pt x="93997" y="2623"/>
                      <a:pt x="86163" y="-4335"/>
                      <a:pt x="55158" y="4419"/>
                    </a:cubicBezTo>
                    <a:cubicBezTo>
                      <a:pt x="55158" y="4419"/>
                      <a:pt x="20562" y="10879"/>
                      <a:pt x="12457" y="13148"/>
                    </a:cubicBezTo>
                    <a:cubicBezTo>
                      <a:pt x="12457" y="13148"/>
                      <a:pt x="-902" y="16704"/>
                      <a:pt x="0" y="23916"/>
                    </a:cubicBezTo>
                    <a:cubicBezTo>
                      <a:pt x="0" y="23916"/>
                      <a:pt x="1741" y="25068"/>
                      <a:pt x="4642" y="23273"/>
                    </a:cubicBezTo>
                    <a:cubicBezTo>
                      <a:pt x="4642" y="23273"/>
                      <a:pt x="100089" y="8684"/>
                      <a:pt x="93997" y="2623"/>
                    </a:cubicBezTo>
                    <a:close/>
                  </a:path>
                </a:pathLst>
              </a:custGeom>
              <a:solidFill>
                <a:srgbClr val="000000"/>
              </a:solidFill>
              <a:ln w="7600" cap="flat">
                <a:noFill/>
                <a:bevel/>
              </a:ln>
            </p:spPr>
          </p:sp>
          <p:sp>
            <p:nvSpPr>
              <p:cNvPr id="391" name="Freeform 390"/>
              <p:cNvSpPr/>
              <p:nvPr/>
            </p:nvSpPr>
            <p:spPr>
              <a:xfrm>
                <a:off x="1853929" y="3332895"/>
                <a:ext cx="46889" cy="332511"/>
              </a:xfrm>
              <a:custGeom>
                <a:avLst/>
                <a:gdLst/>
                <a:ahLst/>
                <a:cxnLst/>
                <a:rect l="0" t="0" r="0" b="0"/>
                <a:pathLst>
                  <a:path w="46889" h="332511">
                    <a:moveTo>
                      <a:pt x="26058" y="0"/>
                    </a:moveTo>
                    <a:cubicBezTo>
                      <a:pt x="26058" y="0"/>
                      <a:pt x="15782" y="264583"/>
                      <a:pt x="47078" y="332511"/>
                    </a:cubicBezTo>
                    <a:lnTo>
                      <a:pt x="0" y="314996"/>
                    </a:lnTo>
                    <a:cubicBezTo>
                      <a:pt x="0" y="314996"/>
                      <a:pt x="2981" y="151235"/>
                      <a:pt x="12729" y="121608"/>
                    </a:cubicBezTo>
                    <a:cubicBezTo>
                      <a:pt x="12729" y="121608"/>
                      <a:pt x="24565" y="22690"/>
                      <a:pt x="26058" y="0"/>
                    </a:cubicBezTo>
                    <a:close/>
                  </a:path>
                </a:pathLst>
              </a:custGeom>
              <a:solidFill>
                <a:srgbClr val="1C1C1A"/>
              </a:solidFill>
              <a:ln w="7600" cap="flat">
                <a:noFill/>
                <a:bevel/>
              </a:ln>
            </p:spPr>
          </p:sp>
          <p:sp>
            <p:nvSpPr>
              <p:cNvPr id="392" name="Freeform 391"/>
              <p:cNvSpPr/>
              <p:nvPr/>
            </p:nvSpPr>
            <p:spPr>
              <a:xfrm>
                <a:off x="1775926" y="2593728"/>
                <a:ext cx="60108" cy="86273"/>
              </a:xfrm>
              <a:custGeom>
                <a:avLst/>
                <a:gdLst/>
                <a:ahLst/>
                <a:cxnLst/>
                <a:rect l="0" t="0" r="0" b="0"/>
                <a:pathLst>
                  <a:path w="60108" h="86273">
                    <a:moveTo>
                      <a:pt x="52257" y="20428"/>
                    </a:moveTo>
                    <a:cubicBezTo>
                      <a:pt x="52257" y="20428"/>
                      <a:pt x="40016" y="35859"/>
                      <a:pt x="38581" y="37674"/>
                    </a:cubicBezTo>
                    <a:cubicBezTo>
                      <a:pt x="37146" y="39490"/>
                      <a:pt x="34588" y="40432"/>
                      <a:pt x="31908" y="36808"/>
                    </a:cubicBezTo>
                    <a:cubicBezTo>
                      <a:pt x="29229" y="33185"/>
                      <a:pt x="450" y="326"/>
                      <a:pt x="0" y="0"/>
                    </a:cubicBezTo>
                    <a:cubicBezTo>
                      <a:pt x="-479" y="-393"/>
                      <a:pt x="49560" y="86273"/>
                      <a:pt x="49560" y="86273"/>
                    </a:cubicBezTo>
                    <a:cubicBezTo>
                      <a:pt x="49560" y="86273"/>
                      <a:pt x="50735" y="42588"/>
                      <a:pt x="60108" y="26036"/>
                    </a:cubicBezTo>
                    <a:lnTo>
                      <a:pt x="52257" y="20428"/>
                    </a:lnTo>
                    <a:close/>
                  </a:path>
                </a:pathLst>
              </a:custGeom>
              <a:solidFill>
                <a:srgbClr val="B2B6C5"/>
              </a:solidFill>
              <a:ln w="7600" cap="flat">
                <a:noFill/>
                <a:bevel/>
              </a:ln>
            </p:spPr>
          </p:sp>
          <p:sp>
            <p:nvSpPr>
              <p:cNvPr id="393" name="Freeform 392"/>
              <p:cNvSpPr/>
              <p:nvPr/>
            </p:nvSpPr>
            <p:spPr>
              <a:xfrm>
                <a:off x="1896630" y="2578828"/>
                <a:ext cx="9954" cy="50628"/>
              </a:xfrm>
              <a:custGeom>
                <a:avLst/>
                <a:gdLst/>
                <a:ahLst/>
                <a:cxnLst/>
                <a:rect l="0" t="0" r="0" b="0"/>
                <a:pathLst>
                  <a:path w="9954" h="50628">
                    <a:moveTo>
                      <a:pt x="4841" y="0"/>
                    </a:moveTo>
                    <a:cubicBezTo>
                      <a:pt x="4841" y="0"/>
                      <a:pt x="5770" y="50058"/>
                      <a:pt x="-33" y="50628"/>
                    </a:cubicBezTo>
                    <a:cubicBezTo>
                      <a:pt x="-33" y="50628"/>
                      <a:pt x="6234" y="49879"/>
                      <a:pt x="9954" y="40721"/>
                    </a:cubicBezTo>
                    <a:lnTo>
                      <a:pt x="4841" y="0"/>
                    </a:lnTo>
                    <a:close/>
                  </a:path>
                </a:pathLst>
              </a:custGeom>
              <a:solidFill>
                <a:srgbClr val="B2B6C5"/>
              </a:solidFill>
              <a:ln w="7600" cap="flat">
                <a:noFill/>
                <a:bevel/>
              </a:ln>
            </p:spPr>
          </p:sp>
          <p:sp>
            <p:nvSpPr>
              <p:cNvPr id="394" name="Freeform 393"/>
              <p:cNvSpPr/>
              <p:nvPr/>
            </p:nvSpPr>
            <p:spPr>
              <a:xfrm>
                <a:off x="1859152" y="2604500"/>
                <a:ext cx="45801" cy="133619"/>
              </a:xfrm>
              <a:custGeom>
                <a:avLst/>
                <a:gdLst/>
                <a:ahLst/>
                <a:cxnLst/>
                <a:rect l="0" t="0" r="0" b="0"/>
                <a:pathLst>
                  <a:path w="45801" h="133619">
                    <a:moveTo>
                      <a:pt x="7275" y="0"/>
                    </a:moveTo>
                    <a:lnTo>
                      <a:pt x="-50" y="12819"/>
                    </a:lnTo>
                    <a:cubicBezTo>
                      <a:pt x="-50" y="12819"/>
                      <a:pt x="28395" y="42478"/>
                      <a:pt x="45801" y="133619"/>
                    </a:cubicBezTo>
                    <a:cubicBezTo>
                      <a:pt x="45801" y="133619"/>
                      <a:pt x="44641" y="83103"/>
                      <a:pt x="20562" y="31479"/>
                    </a:cubicBezTo>
                    <a:cubicBezTo>
                      <a:pt x="20562" y="31479"/>
                      <a:pt x="8957" y="9932"/>
                      <a:pt x="10408" y="3423"/>
                    </a:cubicBezTo>
                    <a:lnTo>
                      <a:pt x="7275" y="0"/>
                    </a:lnTo>
                    <a:close/>
                  </a:path>
                </a:pathLst>
              </a:custGeom>
              <a:solidFill>
                <a:srgbClr val="B2B6C5"/>
              </a:solidFill>
              <a:ln w="7600" cap="flat">
                <a:noFill/>
                <a:bevel/>
              </a:ln>
            </p:spPr>
          </p:sp>
          <p:sp>
            <p:nvSpPr>
              <p:cNvPr id="395" name="Freeform 394"/>
              <p:cNvSpPr/>
              <p:nvPr/>
            </p:nvSpPr>
            <p:spPr>
              <a:xfrm>
                <a:off x="1825536" y="2617588"/>
                <a:ext cx="59129" cy="183615"/>
              </a:xfrm>
              <a:custGeom>
                <a:avLst/>
                <a:gdLst/>
                <a:ahLst/>
                <a:cxnLst/>
                <a:rect l="0" t="0" r="0" b="0"/>
                <a:pathLst>
                  <a:path w="59129" h="183615">
                    <a:moveTo>
                      <a:pt x="30679" y="0"/>
                    </a:moveTo>
                    <a:cubicBezTo>
                      <a:pt x="30679" y="0"/>
                      <a:pt x="24236" y="25089"/>
                      <a:pt x="24587" y="35449"/>
                    </a:cubicBezTo>
                    <a:cubicBezTo>
                      <a:pt x="25806" y="71451"/>
                      <a:pt x="41414" y="96949"/>
                      <a:pt x="44605" y="115354"/>
                    </a:cubicBezTo>
                    <a:cubicBezTo>
                      <a:pt x="47796" y="133759"/>
                      <a:pt x="59129" y="183615"/>
                      <a:pt x="59129" y="183615"/>
                    </a:cubicBezTo>
                    <a:cubicBezTo>
                      <a:pt x="59129" y="183615"/>
                      <a:pt x="5776" y="69344"/>
                      <a:pt x="0" y="62385"/>
                    </a:cubicBezTo>
                    <a:cubicBezTo>
                      <a:pt x="0" y="62385"/>
                      <a:pt x="2692" y="9075"/>
                      <a:pt x="10448" y="2174"/>
                    </a:cubicBezTo>
                    <a:cubicBezTo>
                      <a:pt x="10448" y="2174"/>
                      <a:pt x="22266" y="3128"/>
                      <a:pt x="30679" y="0"/>
                    </a:cubicBezTo>
                    <a:close/>
                  </a:path>
                </a:pathLst>
              </a:custGeom>
              <a:solidFill>
                <a:srgbClr val="918986"/>
              </a:solidFill>
              <a:ln w="7600" cap="flat">
                <a:noFill/>
                <a:bevel/>
              </a:ln>
            </p:spPr>
          </p:sp>
          <p:sp>
            <p:nvSpPr>
              <p:cNvPr id="396" name="Freeform 395"/>
              <p:cNvSpPr/>
              <p:nvPr/>
            </p:nvSpPr>
            <p:spPr>
              <a:xfrm>
                <a:off x="1884121" y="2579250"/>
                <a:ext cx="106289" cy="263324"/>
              </a:xfrm>
              <a:custGeom>
                <a:avLst/>
                <a:gdLst/>
                <a:ahLst/>
                <a:cxnLst/>
                <a:rect l="0" t="0" r="0" b="0"/>
                <a:pathLst>
                  <a:path w="106289" h="263324">
                    <a:moveTo>
                      <a:pt x="56245" y="0"/>
                    </a:moveTo>
                    <a:lnTo>
                      <a:pt x="74446" y="20728"/>
                    </a:lnTo>
                    <a:cubicBezTo>
                      <a:pt x="74446" y="20728"/>
                      <a:pt x="69340" y="26295"/>
                      <a:pt x="69340" y="26654"/>
                    </a:cubicBezTo>
                    <a:cubicBezTo>
                      <a:pt x="69340" y="27013"/>
                      <a:pt x="89318" y="41377"/>
                      <a:pt x="89318" y="41377"/>
                    </a:cubicBezTo>
                    <a:cubicBezTo>
                      <a:pt x="89318" y="41377"/>
                      <a:pt x="86398" y="108354"/>
                      <a:pt x="61449" y="161774"/>
                    </a:cubicBezTo>
                    <a:cubicBezTo>
                      <a:pt x="61449" y="161774"/>
                      <a:pt x="7455" y="249733"/>
                      <a:pt x="2883" y="257390"/>
                    </a:cubicBezTo>
                    <a:lnTo>
                      <a:pt x="0" y="263324"/>
                    </a:lnTo>
                    <a:cubicBezTo>
                      <a:pt x="0" y="263324"/>
                      <a:pt x="4123" y="263324"/>
                      <a:pt x="26172" y="241050"/>
                    </a:cubicBezTo>
                    <a:cubicBezTo>
                      <a:pt x="48220" y="218605"/>
                      <a:pt x="66555" y="179102"/>
                      <a:pt x="73750" y="164557"/>
                    </a:cubicBezTo>
                    <a:cubicBezTo>
                      <a:pt x="80945" y="150013"/>
                      <a:pt x="97423" y="104224"/>
                      <a:pt x="101832" y="78188"/>
                    </a:cubicBezTo>
                    <a:cubicBezTo>
                      <a:pt x="106289" y="52152"/>
                      <a:pt x="110651" y="36529"/>
                      <a:pt x="97423" y="34195"/>
                    </a:cubicBezTo>
                    <a:cubicBezTo>
                      <a:pt x="97423" y="34195"/>
                      <a:pt x="78278" y="29751"/>
                      <a:pt x="75374" y="28270"/>
                    </a:cubicBezTo>
                    <a:cubicBezTo>
                      <a:pt x="72471" y="26788"/>
                      <a:pt x="78392" y="24858"/>
                      <a:pt x="79320" y="22524"/>
                    </a:cubicBezTo>
                    <a:cubicBezTo>
                      <a:pt x="80248" y="20189"/>
                      <a:pt x="65898" y="2788"/>
                      <a:pt x="56245" y="0"/>
                    </a:cubicBezTo>
                    <a:close/>
                  </a:path>
                </a:pathLst>
              </a:custGeom>
              <a:solidFill>
                <a:srgbClr val="20201E"/>
              </a:solidFill>
              <a:ln w="7600" cap="flat">
                <a:noFill/>
                <a:bevel/>
              </a:ln>
            </p:spPr>
          </p:sp>
          <p:sp>
            <p:nvSpPr>
              <p:cNvPr id="397" name="Freeform 396"/>
              <p:cNvSpPr/>
              <p:nvPr/>
            </p:nvSpPr>
            <p:spPr>
              <a:xfrm>
                <a:off x="1884122" y="2556083"/>
                <a:ext cx="94052" cy="286849"/>
              </a:xfrm>
              <a:custGeom>
                <a:avLst/>
                <a:gdLst/>
                <a:ahLst/>
                <a:cxnLst/>
                <a:rect l="0" t="0" r="0" b="0"/>
                <a:pathLst>
                  <a:path w="94052" h="286849">
                    <a:moveTo>
                      <a:pt x="13925" y="0"/>
                    </a:moveTo>
                    <a:cubicBezTo>
                      <a:pt x="13925" y="0"/>
                      <a:pt x="18277" y="10325"/>
                      <a:pt x="56246" y="23163"/>
                    </a:cubicBezTo>
                    <a:lnTo>
                      <a:pt x="76648" y="42556"/>
                    </a:lnTo>
                    <a:cubicBezTo>
                      <a:pt x="76648" y="42556"/>
                      <a:pt x="79201" y="43633"/>
                      <a:pt x="72470" y="49954"/>
                    </a:cubicBezTo>
                    <a:cubicBezTo>
                      <a:pt x="72470" y="49954"/>
                      <a:pt x="66900" y="50277"/>
                      <a:pt x="89428" y="60181"/>
                    </a:cubicBezTo>
                    <a:cubicBezTo>
                      <a:pt x="89428" y="60181"/>
                      <a:pt x="96840" y="61589"/>
                      <a:pt x="92895" y="78656"/>
                    </a:cubicBezTo>
                    <a:cubicBezTo>
                      <a:pt x="92895" y="78656"/>
                      <a:pt x="83842" y="147016"/>
                      <a:pt x="65566" y="182255"/>
                    </a:cubicBezTo>
                    <a:cubicBezTo>
                      <a:pt x="47288" y="217494"/>
                      <a:pt x="17407" y="269342"/>
                      <a:pt x="0" y="286849"/>
                    </a:cubicBezTo>
                    <a:cubicBezTo>
                      <a:pt x="0" y="286849"/>
                      <a:pt x="294" y="280343"/>
                      <a:pt x="6530" y="259916"/>
                    </a:cubicBezTo>
                    <a:cubicBezTo>
                      <a:pt x="12765" y="239490"/>
                      <a:pt x="21178" y="193029"/>
                      <a:pt x="22339" y="168563"/>
                    </a:cubicBezTo>
                    <a:cubicBezTo>
                      <a:pt x="22339" y="168563"/>
                      <a:pt x="30462" y="109532"/>
                      <a:pt x="21178" y="53644"/>
                    </a:cubicBezTo>
                    <a:cubicBezTo>
                      <a:pt x="21178" y="53644"/>
                      <a:pt x="17705" y="25847"/>
                      <a:pt x="16831" y="17300"/>
                    </a:cubicBezTo>
                    <a:cubicBezTo>
                      <a:pt x="16831" y="17300"/>
                      <a:pt x="14687" y="3241"/>
                      <a:pt x="13925" y="0"/>
                    </a:cubicBezTo>
                    <a:close/>
                  </a:path>
                </a:pathLst>
              </a:custGeom>
              <a:solidFill>
                <a:srgbClr val="3B3B39"/>
              </a:solidFill>
              <a:ln w="7600" cap="flat">
                <a:noFill/>
                <a:bevel/>
              </a:ln>
            </p:spPr>
          </p:sp>
          <p:sp>
            <p:nvSpPr>
              <p:cNvPr id="398" name="Freeform 397"/>
              <p:cNvSpPr/>
              <p:nvPr/>
            </p:nvSpPr>
            <p:spPr>
              <a:xfrm>
                <a:off x="1696971" y="2561429"/>
                <a:ext cx="190604" cy="281547"/>
              </a:xfrm>
              <a:custGeom>
                <a:avLst/>
                <a:gdLst/>
                <a:ahLst/>
                <a:cxnLst/>
                <a:rect l="0" t="0" r="0" b="0"/>
                <a:pathLst>
                  <a:path w="190604" h="281547">
                    <a:moveTo>
                      <a:pt x="57770" y="0"/>
                    </a:moveTo>
                    <a:cubicBezTo>
                      <a:pt x="57770" y="0"/>
                      <a:pt x="52402" y="8823"/>
                      <a:pt x="66617" y="29501"/>
                    </a:cubicBezTo>
                    <a:cubicBezTo>
                      <a:pt x="66617" y="29501"/>
                      <a:pt x="118837" y="120601"/>
                      <a:pt x="125800" y="132048"/>
                    </a:cubicBezTo>
                    <a:cubicBezTo>
                      <a:pt x="132763" y="143493"/>
                      <a:pt x="184869" y="249586"/>
                      <a:pt x="190604" y="264887"/>
                    </a:cubicBezTo>
                    <a:cubicBezTo>
                      <a:pt x="190604" y="264887"/>
                      <a:pt x="188316" y="276554"/>
                      <a:pt x="187155" y="281547"/>
                    </a:cubicBezTo>
                    <a:cubicBezTo>
                      <a:pt x="187155" y="281547"/>
                      <a:pt x="139145" y="226317"/>
                      <a:pt x="125221" y="208586"/>
                    </a:cubicBezTo>
                    <a:cubicBezTo>
                      <a:pt x="111294" y="190854"/>
                      <a:pt x="28322" y="103542"/>
                      <a:pt x="17298" y="89402"/>
                    </a:cubicBezTo>
                    <a:cubicBezTo>
                      <a:pt x="17298" y="89402"/>
                      <a:pt x="2561" y="75842"/>
                      <a:pt x="1169" y="74225"/>
                    </a:cubicBezTo>
                    <a:cubicBezTo>
                      <a:pt x="0" y="72609"/>
                      <a:pt x="-2406" y="65842"/>
                      <a:pt x="7226" y="63778"/>
                    </a:cubicBezTo>
                    <a:lnTo>
                      <a:pt x="22312" y="59289"/>
                    </a:lnTo>
                    <a:lnTo>
                      <a:pt x="10452" y="54654"/>
                    </a:lnTo>
                    <a:cubicBezTo>
                      <a:pt x="10452" y="54654"/>
                      <a:pt x="5114" y="52319"/>
                      <a:pt x="14630" y="39929"/>
                    </a:cubicBezTo>
                    <a:cubicBezTo>
                      <a:pt x="24146" y="27540"/>
                      <a:pt x="29019" y="23231"/>
                      <a:pt x="29019" y="23231"/>
                    </a:cubicBezTo>
                    <a:cubicBezTo>
                      <a:pt x="29019" y="23231"/>
                      <a:pt x="43641" y="15509"/>
                      <a:pt x="50836" y="6352"/>
                    </a:cubicBezTo>
                    <a:cubicBezTo>
                      <a:pt x="50836" y="6352"/>
                      <a:pt x="57102" y="-292"/>
                      <a:pt x="57770" y="0"/>
                    </a:cubicBezTo>
                    <a:close/>
                  </a:path>
                </a:pathLst>
              </a:custGeom>
              <a:solidFill>
                <a:srgbClr val="1B1B1A"/>
              </a:solidFill>
              <a:ln w="7600" cap="flat">
                <a:noFill/>
                <a:bevel/>
              </a:ln>
            </p:spPr>
          </p:sp>
          <p:sp>
            <p:nvSpPr>
              <p:cNvPr id="399" name="Freeform 398"/>
              <p:cNvSpPr/>
              <p:nvPr/>
            </p:nvSpPr>
            <p:spPr>
              <a:xfrm>
                <a:off x="1704672" y="2555118"/>
                <a:ext cx="186034" cy="276160"/>
              </a:xfrm>
              <a:custGeom>
                <a:avLst/>
                <a:gdLst/>
                <a:ahLst/>
                <a:cxnLst/>
                <a:rect l="0" t="0" r="0" b="0"/>
                <a:pathLst>
                  <a:path w="186034" h="276160">
                    <a:moveTo>
                      <a:pt x="57171" y="0"/>
                    </a:moveTo>
                    <a:cubicBezTo>
                      <a:pt x="57171" y="0"/>
                      <a:pt x="51803" y="8823"/>
                      <a:pt x="66018" y="29501"/>
                    </a:cubicBezTo>
                    <a:cubicBezTo>
                      <a:pt x="66018" y="29501"/>
                      <a:pt x="118239" y="120601"/>
                      <a:pt x="125202" y="132048"/>
                    </a:cubicBezTo>
                    <a:cubicBezTo>
                      <a:pt x="132164" y="143493"/>
                      <a:pt x="180327" y="245624"/>
                      <a:pt x="186034" y="260925"/>
                    </a:cubicBezTo>
                    <a:cubicBezTo>
                      <a:pt x="186034" y="260925"/>
                      <a:pt x="182934" y="271208"/>
                      <a:pt x="181773" y="276160"/>
                    </a:cubicBezTo>
                    <a:cubicBezTo>
                      <a:pt x="181773" y="276160"/>
                      <a:pt x="138546" y="226317"/>
                      <a:pt x="124621" y="208586"/>
                    </a:cubicBezTo>
                    <a:cubicBezTo>
                      <a:pt x="110696" y="190854"/>
                      <a:pt x="27724" y="103542"/>
                      <a:pt x="16700" y="89402"/>
                    </a:cubicBezTo>
                    <a:cubicBezTo>
                      <a:pt x="16700" y="89402"/>
                      <a:pt x="1963" y="75842"/>
                      <a:pt x="570" y="74225"/>
                    </a:cubicBezTo>
                    <a:cubicBezTo>
                      <a:pt x="-822" y="72610"/>
                      <a:pt x="-590" y="69736"/>
                      <a:pt x="9041" y="67672"/>
                    </a:cubicBezTo>
                    <a:lnTo>
                      <a:pt x="28421" y="64171"/>
                    </a:lnTo>
                    <a:lnTo>
                      <a:pt x="9854" y="54654"/>
                    </a:lnTo>
                    <a:cubicBezTo>
                      <a:pt x="9854" y="54654"/>
                      <a:pt x="4516" y="52320"/>
                      <a:pt x="14032" y="39930"/>
                    </a:cubicBezTo>
                    <a:cubicBezTo>
                      <a:pt x="23547" y="27540"/>
                      <a:pt x="28421" y="23231"/>
                      <a:pt x="28421" y="23231"/>
                    </a:cubicBezTo>
                    <a:cubicBezTo>
                      <a:pt x="28421" y="23231"/>
                      <a:pt x="43043" y="15509"/>
                      <a:pt x="50237" y="6352"/>
                    </a:cubicBezTo>
                    <a:cubicBezTo>
                      <a:pt x="50237" y="6352"/>
                      <a:pt x="56504" y="-292"/>
                      <a:pt x="57171" y="0"/>
                    </a:cubicBezTo>
                    <a:close/>
                  </a:path>
                </a:pathLst>
              </a:custGeom>
              <a:solidFill>
                <a:srgbClr val="3B3B39"/>
              </a:solidFill>
              <a:ln w="7600" cap="flat">
                <a:noFill/>
                <a:bevel/>
              </a:ln>
            </p:spPr>
          </p:sp>
          <p:sp>
            <p:nvSpPr>
              <p:cNvPr id="400" name="Freeform 399"/>
              <p:cNvSpPr/>
              <p:nvPr/>
            </p:nvSpPr>
            <p:spPr>
              <a:xfrm>
                <a:off x="1696555" y="2953961"/>
                <a:ext cx="102373" cy="41748"/>
              </a:xfrm>
              <a:custGeom>
                <a:avLst/>
                <a:gdLst/>
                <a:ahLst/>
                <a:cxnLst/>
                <a:rect l="0" t="0" r="0" b="0"/>
                <a:pathLst>
                  <a:path w="102373" h="41748">
                    <a:moveTo>
                      <a:pt x="0" y="673"/>
                    </a:moveTo>
                    <a:cubicBezTo>
                      <a:pt x="0" y="673"/>
                      <a:pt x="84857" y="1683"/>
                      <a:pt x="99218" y="0"/>
                    </a:cubicBezTo>
                    <a:cubicBezTo>
                      <a:pt x="99218" y="0"/>
                      <a:pt x="103134" y="4377"/>
                      <a:pt x="101829" y="24914"/>
                    </a:cubicBezTo>
                    <a:cubicBezTo>
                      <a:pt x="101829" y="24914"/>
                      <a:pt x="105745" y="38045"/>
                      <a:pt x="92255" y="41748"/>
                    </a:cubicBezTo>
                    <a:lnTo>
                      <a:pt x="3916" y="41748"/>
                    </a:lnTo>
                    <a:cubicBezTo>
                      <a:pt x="3916" y="41748"/>
                      <a:pt x="2611" y="22894"/>
                      <a:pt x="1741" y="19864"/>
                    </a:cubicBezTo>
                    <a:cubicBezTo>
                      <a:pt x="870" y="16834"/>
                      <a:pt x="0" y="4713"/>
                      <a:pt x="0" y="673"/>
                    </a:cubicBezTo>
                    <a:close/>
                  </a:path>
                </a:pathLst>
              </a:custGeom>
              <a:solidFill>
                <a:srgbClr val="1B1B1A"/>
              </a:solidFill>
              <a:ln w="7600" cap="flat">
                <a:noFill/>
                <a:bevel/>
              </a:ln>
            </p:spPr>
          </p:sp>
          <p:sp>
            <p:nvSpPr>
              <p:cNvPr id="401" name="Freeform 400"/>
              <p:cNvSpPr/>
              <p:nvPr/>
            </p:nvSpPr>
            <p:spPr>
              <a:xfrm>
                <a:off x="1981159" y="2939475"/>
                <a:ext cx="40471" cy="44525"/>
              </a:xfrm>
              <a:custGeom>
                <a:avLst/>
                <a:gdLst/>
                <a:ahLst/>
                <a:cxnLst/>
                <a:rect l="0" t="0" r="0" b="0"/>
                <a:pathLst>
                  <a:path w="40471" h="44525">
                    <a:moveTo>
                      <a:pt x="0" y="9427"/>
                    </a:moveTo>
                    <a:lnTo>
                      <a:pt x="35684" y="0"/>
                    </a:lnTo>
                    <a:cubicBezTo>
                      <a:pt x="35684" y="0"/>
                      <a:pt x="40471" y="31311"/>
                      <a:pt x="40471" y="38381"/>
                    </a:cubicBezTo>
                    <a:cubicBezTo>
                      <a:pt x="40471" y="38381"/>
                      <a:pt x="17842" y="43768"/>
                      <a:pt x="13925" y="44441"/>
                    </a:cubicBezTo>
                    <a:cubicBezTo>
                      <a:pt x="10009" y="45115"/>
                      <a:pt x="3046" y="43768"/>
                      <a:pt x="3046" y="38381"/>
                    </a:cubicBezTo>
                    <a:lnTo>
                      <a:pt x="0" y="9427"/>
                    </a:lnTo>
                    <a:close/>
                  </a:path>
                </a:pathLst>
              </a:custGeom>
              <a:solidFill>
                <a:srgbClr val="1B1B1A"/>
              </a:solidFill>
              <a:ln w="7600" cap="flat">
                <a:noFill/>
                <a:bevel/>
              </a:ln>
            </p:spPr>
          </p:sp>
          <p:sp>
            <p:nvSpPr>
              <p:cNvPr id="402" name="Freeform 401"/>
              <p:cNvSpPr/>
              <p:nvPr/>
            </p:nvSpPr>
            <p:spPr>
              <a:xfrm>
                <a:off x="1697568" y="2946797"/>
                <a:ext cx="102373" cy="41748"/>
              </a:xfrm>
              <a:custGeom>
                <a:avLst/>
                <a:gdLst/>
                <a:ahLst/>
                <a:cxnLst/>
                <a:rect l="0" t="0" r="0" b="0"/>
                <a:pathLst>
                  <a:path w="102373" h="41748">
                    <a:moveTo>
                      <a:pt x="0" y="673"/>
                    </a:moveTo>
                    <a:cubicBezTo>
                      <a:pt x="0" y="673"/>
                      <a:pt x="84857" y="1683"/>
                      <a:pt x="99218" y="0"/>
                    </a:cubicBezTo>
                    <a:cubicBezTo>
                      <a:pt x="99218" y="0"/>
                      <a:pt x="103134" y="4377"/>
                      <a:pt x="101829" y="24914"/>
                    </a:cubicBezTo>
                    <a:cubicBezTo>
                      <a:pt x="101829" y="24914"/>
                      <a:pt x="105745" y="38045"/>
                      <a:pt x="92255" y="41748"/>
                    </a:cubicBezTo>
                    <a:lnTo>
                      <a:pt x="3916" y="41748"/>
                    </a:lnTo>
                    <a:cubicBezTo>
                      <a:pt x="3916" y="41748"/>
                      <a:pt x="2611" y="22894"/>
                      <a:pt x="1741" y="19864"/>
                    </a:cubicBezTo>
                    <a:cubicBezTo>
                      <a:pt x="870" y="16834"/>
                      <a:pt x="0" y="4713"/>
                      <a:pt x="0" y="673"/>
                    </a:cubicBezTo>
                    <a:close/>
                  </a:path>
                </a:pathLst>
              </a:custGeom>
              <a:solidFill>
                <a:srgbClr val="3F3F3D"/>
              </a:solidFill>
              <a:ln w="7600" cap="flat">
                <a:noFill/>
                <a:bevel/>
              </a:ln>
            </p:spPr>
          </p:sp>
          <p:sp>
            <p:nvSpPr>
              <p:cNvPr id="403" name="Freeform 402"/>
              <p:cNvSpPr/>
              <p:nvPr/>
            </p:nvSpPr>
            <p:spPr>
              <a:xfrm>
                <a:off x="1982169" y="2932315"/>
                <a:ext cx="40471" cy="44526"/>
              </a:xfrm>
              <a:custGeom>
                <a:avLst/>
                <a:gdLst/>
                <a:ahLst/>
                <a:cxnLst/>
                <a:rect l="0" t="0" r="0" b="0"/>
                <a:pathLst>
                  <a:path w="40471" h="44526">
                    <a:moveTo>
                      <a:pt x="0" y="9427"/>
                    </a:moveTo>
                    <a:lnTo>
                      <a:pt x="35684" y="0"/>
                    </a:lnTo>
                    <a:cubicBezTo>
                      <a:pt x="35684" y="0"/>
                      <a:pt x="40471" y="31311"/>
                      <a:pt x="40471" y="38381"/>
                    </a:cubicBezTo>
                    <a:cubicBezTo>
                      <a:pt x="40471" y="38381"/>
                      <a:pt x="17842" y="43768"/>
                      <a:pt x="13925" y="44442"/>
                    </a:cubicBezTo>
                    <a:cubicBezTo>
                      <a:pt x="10009" y="45115"/>
                      <a:pt x="3046" y="43768"/>
                      <a:pt x="3046" y="38381"/>
                    </a:cubicBezTo>
                    <a:lnTo>
                      <a:pt x="0" y="9427"/>
                    </a:lnTo>
                    <a:close/>
                  </a:path>
                </a:pathLst>
              </a:custGeom>
              <a:solidFill>
                <a:srgbClr val="3F3F3D"/>
              </a:solidFill>
              <a:ln w="7600" cap="flat">
                <a:noFill/>
                <a:bevel/>
              </a:ln>
            </p:spPr>
          </p:sp>
          <p:sp>
            <p:nvSpPr>
              <p:cNvPr id="404" name="Freeform 403"/>
              <p:cNvSpPr/>
              <p:nvPr/>
            </p:nvSpPr>
            <p:spPr>
              <a:xfrm>
                <a:off x="1632976" y="2633936"/>
                <a:ext cx="113578" cy="523325"/>
              </a:xfrm>
              <a:custGeom>
                <a:avLst/>
                <a:gdLst/>
                <a:ahLst/>
                <a:cxnLst/>
                <a:rect l="0" t="0" r="0" b="0"/>
                <a:pathLst>
                  <a:path w="113578" h="523325">
                    <a:moveTo>
                      <a:pt x="0" y="0"/>
                    </a:moveTo>
                    <a:cubicBezTo>
                      <a:pt x="0" y="0"/>
                      <a:pt x="33054" y="23328"/>
                      <a:pt x="58584" y="99657"/>
                    </a:cubicBezTo>
                    <a:cubicBezTo>
                      <a:pt x="58584" y="99657"/>
                      <a:pt x="63226" y="150368"/>
                      <a:pt x="71929" y="165183"/>
                    </a:cubicBezTo>
                    <a:cubicBezTo>
                      <a:pt x="80632" y="179997"/>
                      <a:pt x="84114" y="205585"/>
                      <a:pt x="75411" y="251373"/>
                    </a:cubicBezTo>
                    <a:cubicBezTo>
                      <a:pt x="75411" y="251373"/>
                      <a:pt x="83636" y="353803"/>
                      <a:pt x="81896" y="384777"/>
                    </a:cubicBezTo>
                    <a:cubicBezTo>
                      <a:pt x="80156" y="415752"/>
                      <a:pt x="99767" y="438632"/>
                      <a:pt x="95125" y="462887"/>
                    </a:cubicBezTo>
                    <a:cubicBezTo>
                      <a:pt x="95125" y="462887"/>
                      <a:pt x="92920" y="479048"/>
                      <a:pt x="106265" y="493413"/>
                    </a:cubicBezTo>
                    <a:cubicBezTo>
                      <a:pt x="119610" y="507777"/>
                      <a:pt x="110804" y="521613"/>
                      <a:pt x="110804" y="521613"/>
                    </a:cubicBezTo>
                    <a:cubicBezTo>
                      <a:pt x="110804" y="521613"/>
                      <a:pt x="99302" y="527171"/>
                      <a:pt x="99999" y="518372"/>
                    </a:cubicBezTo>
                    <a:cubicBezTo>
                      <a:pt x="99999" y="518372"/>
                      <a:pt x="101720" y="513030"/>
                      <a:pt x="100463" y="509573"/>
                    </a:cubicBezTo>
                    <a:cubicBezTo>
                      <a:pt x="98374" y="503827"/>
                      <a:pt x="96518" y="494670"/>
                      <a:pt x="87930" y="481921"/>
                    </a:cubicBezTo>
                    <a:cubicBezTo>
                      <a:pt x="87930" y="481921"/>
                      <a:pt x="78879" y="472224"/>
                      <a:pt x="74469" y="467376"/>
                    </a:cubicBezTo>
                    <a:cubicBezTo>
                      <a:pt x="74469" y="467376"/>
                      <a:pt x="71220" y="463066"/>
                      <a:pt x="71220" y="461091"/>
                    </a:cubicBezTo>
                    <a:cubicBezTo>
                      <a:pt x="71220" y="461091"/>
                      <a:pt x="80039" y="463246"/>
                      <a:pt x="79821" y="457599"/>
                    </a:cubicBezTo>
                    <a:cubicBezTo>
                      <a:pt x="79821" y="457599"/>
                      <a:pt x="75179" y="435513"/>
                      <a:pt x="72394" y="413068"/>
                    </a:cubicBezTo>
                    <a:cubicBezTo>
                      <a:pt x="69608" y="390623"/>
                      <a:pt x="68448" y="355070"/>
                      <a:pt x="67055" y="348246"/>
                    </a:cubicBezTo>
                    <a:cubicBezTo>
                      <a:pt x="65663" y="341422"/>
                      <a:pt x="59848" y="283909"/>
                      <a:pt x="63097" y="252261"/>
                    </a:cubicBezTo>
                    <a:cubicBezTo>
                      <a:pt x="66346" y="220614"/>
                      <a:pt x="58584" y="179324"/>
                      <a:pt x="58584" y="168550"/>
                    </a:cubicBezTo>
                    <a:cubicBezTo>
                      <a:pt x="58584" y="157776"/>
                      <a:pt x="55402" y="110865"/>
                      <a:pt x="54058" y="107633"/>
                    </a:cubicBezTo>
                    <a:cubicBezTo>
                      <a:pt x="52666" y="104401"/>
                      <a:pt x="40829" y="52508"/>
                      <a:pt x="18781" y="23419"/>
                    </a:cubicBezTo>
                    <a:cubicBezTo>
                      <a:pt x="18781" y="23419"/>
                      <a:pt x="10230" y="10131"/>
                      <a:pt x="0" y="0"/>
                    </a:cubicBezTo>
                    <a:close/>
                  </a:path>
                </a:pathLst>
              </a:custGeom>
              <a:solidFill>
                <a:srgbClr val="20201E"/>
              </a:solidFill>
              <a:ln w="7600" cap="flat">
                <a:noFill/>
                <a:bevel/>
              </a:ln>
            </p:spPr>
          </p:sp>
          <p:sp>
            <p:nvSpPr>
              <p:cNvPr id="405" name="Freeform 404"/>
              <p:cNvSpPr/>
              <p:nvPr/>
            </p:nvSpPr>
            <p:spPr>
              <a:xfrm>
                <a:off x="1686149" y="3145866"/>
                <a:ext cx="147612" cy="51341"/>
              </a:xfrm>
              <a:custGeom>
                <a:avLst/>
                <a:gdLst/>
                <a:ahLst/>
                <a:cxnLst/>
                <a:rect l="0" t="0" r="0" b="0"/>
                <a:pathLst>
                  <a:path w="147612" h="51341">
                    <a:moveTo>
                      <a:pt x="131789" y="7513"/>
                    </a:moveTo>
                    <a:cubicBezTo>
                      <a:pt x="131789" y="7513"/>
                      <a:pt x="80948" y="12577"/>
                      <a:pt x="46399" y="10427"/>
                    </a:cubicBezTo>
                    <a:cubicBezTo>
                      <a:pt x="11851" y="8276"/>
                      <a:pt x="16219" y="0"/>
                      <a:pt x="16219" y="0"/>
                    </a:cubicBezTo>
                    <a:lnTo>
                      <a:pt x="4703" y="2131"/>
                    </a:lnTo>
                    <a:cubicBezTo>
                      <a:pt x="4703" y="2131"/>
                      <a:pt x="3115" y="27632"/>
                      <a:pt x="3444" y="28246"/>
                    </a:cubicBezTo>
                    <a:cubicBezTo>
                      <a:pt x="3909" y="28861"/>
                      <a:pt x="0" y="47909"/>
                      <a:pt x="0" y="47909"/>
                    </a:cubicBezTo>
                    <a:cubicBezTo>
                      <a:pt x="0" y="47909"/>
                      <a:pt x="335" y="51289"/>
                      <a:pt x="30118" y="51289"/>
                    </a:cubicBezTo>
                    <a:cubicBezTo>
                      <a:pt x="59901" y="51289"/>
                      <a:pt x="83579" y="19298"/>
                      <a:pt x="105916" y="18146"/>
                    </a:cubicBezTo>
                    <a:cubicBezTo>
                      <a:pt x="117809" y="17532"/>
                      <a:pt x="147612" y="10081"/>
                      <a:pt x="147612" y="10081"/>
                    </a:cubicBezTo>
                    <a:lnTo>
                      <a:pt x="131789" y="7513"/>
                    </a:lnTo>
                    <a:close/>
                  </a:path>
                </a:pathLst>
              </a:custGeom>
              <a:solidFill>
                <a:srgbClr val="1C1C1B"/>
              </a:solidFill>
              <a:ln w="7600" cap="flat">
                <a:noFill/>
                <a:bevel/>
              </a:ln>
            </p:spPr>
          </p:sp>
          <p:sp>
            <p:nvSpPr>
              <p:cNvPr id="406" name="Freeform 405"/>
              <p:cNvSpPr/>
              <p:nvPr/>
            </p:nvSpPr>
            <p:spPr>
              <a:xfrm>
                <a:off x="1617905" y="3091045"/>
                <a:ext cx="119726" cy="104075"/>
              </a:xfrm>
              <a:custGeom>
                <a:avLst/>
                <a:gdLst/>
                <a:ahLst/>
                <a:cxnLst/>
                <a:rect l="0" t="0" r="0" b="0"/>
                <a:pathLst>
                  <a:path w="119726" h="104075">
                    <a:moveTo>
                      <a:pt x="979" y="17844"/>
                    </a:moveTo>
                    <a:cubicBezTo>
                      <a:pt x="979" y="17844"/>
                      <a:pt x="5156" y="20613"/>
                      <a:pt x="979" y="33003"/>
                    </a:cubicBezTo>
                    <a:cubicBezTo>
                      <a:pt x="-3199" y="45392"/>
                      <a:pt x="5157" y="67477"/>
                      <a:pt x="12816" y="75558"/>
                    </a:cubicBezTo>
                    <a:cubicBezTo>
                      <a:pt x="20475" y="83640"/>
                      <a:pt x="30222" y="93342"/>
                      <a:pt x="38578" y="93342"/>
                    </a:cubicBezTo>
                    <a:cubicBezTo>
                      <a:pt x="38578" y="93342"/>
                      <a:pt x="41885" y="92346"/>
                      <a:pt x="44496" y="97285"/>
                    </a:cubicBezTo>
                    <a:cubicBezTo>
                      <a:pt x="47107" y="102223"/>
                      <a:pt x="54650" y="101101"/>
                      <a:pt x="63354" y="101775"/>
                    </a:cubicBezTo>
                    <a:cubicBezTo>
                      <a:pt x="72057" y="102448"/>
                      <a:pt x="83662" y="105366"/>
                      <a:pt x="92365" y="103345"/>
                    </a:cubicBezTo>
                    <a:cubicBezTo>
                      <a:pt x="92365" y="103345"/>
                      <a:pt x="104260" y="104692"/>
                      <a:pt x="103135" y="97285"/>
                    </a:cubicBezTo>
                    <a:cubicBezTo>
                      <a:pt x="101939" y="89878"/>
                      <a:pt x="92655" y="90776"/>
                      <a:pt x="90915" y="90776"/>
                    </a:cubicBezTo>
                    <a:cubicBezTo>
                      <a:pt x="89174" y="90776"/>
                      <a:pt x="84822" y="88308"/>
                      <a:pt x="83081" y="88308"/>
                    </a:cubicBezTo>
                    <a:cubicBezTo>
                      <a:pt x="81341" y="88308"/>
                      <a:pt x="79310" y="74166"/>
                      <a:pt x="76119" y="73045"/>
                    </a:cubicBezTo>
                    <a:cubicBezTo>
                      <a:pt x="72928" y="71922"/>
                      <a:pt x="78440" y="62271"/>
                      <a:pt x="76119" y="59128"/>
                    </a:cubicBezTo>
                    <a:cubicBezTo>
                      <a:pt x="73798" y="55987"/>
                      <a:pt x="84822" y="55987"/>
                      <a:pt x="84822" y="54190"/>
                    </a:cubicBezTo>
                    <a:cubicBezTo>
                      <a:pt x="84822" y="52395"/>
                      <a:pt x="85112" y="65863"/>
                      <a:pt x="90915" y="71473"/>
                    </a:cubicBezTo>
                    <a:cubicBezTo>
                      <a:pt x="90915" y="71473"/>
                      <a:pt x="91785" y="91675"/>
                      <a:pt x="108630" y="94143"/>
                    </a:cubicBezTo>
                    <a:cubicBezTo>
                      <a:pt x="108630" y="94143"/>
                      <a:pt x="122248" y="94368"/>
                      <a:pt x="119346" y="85164"/>
                    </a:cubicBezTo>
                    <a:cubicBezTo>
                      <a:pt x="116444" y="75963"/>
                      <a:pt x="112963" y="77309"/>
                      <a:pt x="113834" y="71025"/>
                    </a:cubicBezTo>
                    <a:cubicBezTo>
                      <a:pt x="114704" y="64740"/>
                      <a:pt x="116735" y="55313"/>
                      <a:pt x="113834" y="47233"/>
                    </a:cubicBezTo>
                    <a:cubicBezTo>
                      <a:pt x="110933" y="39153"/>
                      <a:pt x="107161" y="28603"/>
                      <a:pt x="98168" y="18952"/>
                    </a:cubicBezTo>
                    <a:cubicBezTo>
                      <a:pt x="89174" y="9301"/>
                      <a:pt x="85563" y="7629"/>
                      <a:pt x="85563" y="237"/>
                    </a:cubicBezTo>
                    <a:cubicBezTo>
                      <a:pt x="85563" y="237"/>
                      <a:pt x="74686" y="-1449"/>
                      <a:pt x="55811" y="3690"/>
                    </a:cubicBezTo>
                    <a:cubicBezTo>
                      <a:pt x="55811" y="3690"/>
                      <a:pt x="17225" y="10648"/>
                      <a:pt x="10553" y="12892"/>
                    </a:cubicBezTo>
                    <a:cubicBezTo>
                      <a:pt x="3880" y="15137"/>
                      <a:pt x="1850" y="17184"/>
                      <a:pt x="979" y="17844"/>
                    </a:cubicBezTo>
                    <a:close/>
                  </a:path>
                </a:pathLst>
              </a:custGeom>
              <a:solidFill>
                <a:srgbClr val="FED1B6"/>
              </a:solidFill>
              <a:ln w="7600" cap="flat">
                <a:noFill/>
                <a:bevel/>
              </a:ln>
            </p:spPr>
          </p:sp>
          <p:sp>
            <p:nvSpPr>
              <p:cNvPr id="407" name="Freeform 406"/>
              <p:cNvSpPr/>
              <p:nvPr/>
            </p:nvSpPr>
            <p:spPr>
              <a:xfrm>
                <a:off x="1587679" y="2624973"/>
                <a:ext cx="89535" cy="484894"/>
              </a:xfrm>
              <a:custGeom>
                <a:avLst/>
                <a:gdLst/>
                <a:ahLst/>
                <a:cxnLst/>
                <a:rect l="0" t="0" r="0" b="0"/>
                <a:pathLst>
                  <a:path w="89535" h="484894">
                    <a:moveTo>
                      <a:pt x="31846" y="0"/>
                    </a:moveTo>
                    <a:cubicBezTo>
                      <a:pt x="31846" y="0"/>
                      <a:pt x="12236" y="739"/>
                      <a:pt x="14618" y="37300"/>
                    </a:cubicBezTo>
                    <a:lnTo>
                      <a:pt x="18444" y="57466"/>
                    </a:lnTo>
                    <a:cubicBezTo>
                      <a:pt x="18444" y="57466"/>
                      <a:pt x="2326" y="72023"/>
                      <a:pt x="12642" y="98289"/>
                    </a:cubicBezTo>
                    <a:cubicBezTo>
                      <a:pt x="12642" y="98289"/>
                      <a:pt x="1117" y="111956"/>
                      <a:pt x="10647" y="126732"/>
                    </a:cubicBezTo>
                    <a:cubicBezTo>
                      <a:pt x="10647" y="126732"/>
                      <a:pt x="-2606" y="181889"/>
                      <a:pt x="372" y="274634"/>
                    </a:cubicBezTo>
                    <a:cubicBezTo>
                      <a:pt x="372" y="274634"/>
                      <a:pt x="372" y="380052"/>
                      <a:pt x="14519" y="414040"/>
                    </a:cubicBezTo>
                    <a:cubicBezTo>
                      <a:pt x="14519" y="414040"/>
                      <a:pt x="24557" y="480058"/>
                      <a:pt x="26432" y="484894"/>
                    </a:cubicBezTo>
                    <a:cubicBezTo>
                      <a:pt x="26432" y="484894"/>
                      <a:pt x="50011" y="471069"/>
                      <a:pt x="89535" y="468189"/>
                    </a:cubicBezTo>
                    <a:cubicBezTo>
                      <a:pt x="89535" y="468189"/>
                      <a:pt x="60435" y="446107"/>
                      <a:pt x="50755" y="419032"/>
                    </a:cubicBezTo>
                    <a:cubicBezTo>
                      <a:pt x="41076" y="391958"/>
                      <a:pt x="10796" y="265033"/>
                      <a:pt x="12285" y="252360"/>
                    </a:cubicBezTo>
                    <a:cubicBezTo>
                      <a:pt x="13775" y="239687"/>
                      <a:pt x="26681" y="234119"/>
                      <a:pt x="22958" y="200131"/>
                    </a:cubicBezTo>
                    <a:cubicBezTo>
                      <a:pt x="19235" y="166144"/>
                      <a:pt x="26432" y="166336"/>
                      <a:pt x="40579" y="165184"/>
                    </a:cubicBezTo>
                    <a:cubicBezTo>
                      <a:pt x="54726" y="164032"/>
                      <a:pt x="48025" y="145598"/>
                      <a:pt x="32389" y="133501"/>
                    </a:cubicBezTo>
                    <a:cubicBezTo>
                      <a:pt x="16753" y="121403"/>
                      <a:pt x="79297" y="132349"/>
                      <a:pt x="64406" y="117947"/>
                    </a:cubicBezTo>
                    <a:cubicBezTo>
                      <a:pt x="49514" y="103546"/>
                      <a:pt x="27921" y="96057"/>
                      <a:pt x="30155" y="87992"/>
                    </a:cubicBezTo>
                    <a:cubicBezTo>
                      <a:pt x="32389" y="79928"/>
                      <a:pt x="65857" y="93980"/>
                      <a:pt x="57208" y="79928"/>
                    </a:cubicBezTo>
                    <a:cubicBezTo>
                      <a:pt x="42317" y="55733"/>
                      <a:pt x="31396" y="33459"/>
                      <a:pt x="31846" y="0"/>
                    </a:cubicBezTo>
                    <a:close/>
                  </a:path>
                </a:pathLst>
              </a:custGeom>
              <a:solidFill>
                <a:srgbClr val="1B1B1A"/>
              </a:solidFill>
              <a:ln w="7600" cap="flat">
                <a:noFill/>
                <a:bevel/>
              </a:ln>
            </p:spPr>
          </p:sp>
          <p:sp>
            <p:nvSpPr>
              <p:cNvPr id="408" name="Text 397"/>
              <p:cNvSpPr txBox="1"/>
              <p:nvPr/>
            </p:nvSpPr>
            <p:spPr>
              <a:xfrm>
                <a:off x="1215202" y="3783587"/>
                <a:ext cx="1276800" cy="152000"/>
              </a:xfrm>
              <a:prstGeom prst="rect">
                <a:avLst/>
              </a:prstGeom>
              <a:noFill/>
            </p:spPr>
            <p:txBody>
              <a:bodyPr wrap="square" lIns="28000" tIns="18000" rIns="28000" bIns="18000" rtlCol="0" anchor="ctr"/>
              <a:lstStyle/>
              <a:p>
                <a:pPr algn="ctr"/>
                <a:r>
                  <a:rPr sz="760" b="1">
                    <a:solidFill>
                      <a:srgbClr val="303030"/>
                    </a:solidFill>
                    <a:latin typeface="Arial"/>
                  </a:rPr>
                  <a:t>Private Industry Leaders</a:t>
                </a:r>
              </a:p>
            </p:txBody>
          </p:sp>
        </p:grpSp>
        <p:grpSp>
          <p:nvGrpSpPr>
            <p:cNvPr id="19" name="Desktop PC"/>
            <p:cNvGrpSpPr/>
            <p:nvPr/>
          </p:nvGrpSpPr>
          <p:grpSpPr>
            <a:xfrm>
              <a:off x="3031602" y="1551724"/>
              <a:ext cx="781280" cy="651067"/>
              <a:chOff x="3031602" y="1551724"/>
              <a:chExt cx="781280" cy="651067"/>
            </a:xfrm>
          </p:grpSpPr>
          <p:grpSp>
            <p:nvGrpSpPr>
              <p:cNvPr id="338" name="Group 337"/>
              <p:cNvGrpSpPr/>
              <p:nvPr/>
            </p:nvGrpSpPr>
            <p:grpSpPr>
              <a:xfrm>
                <a:off x="3031602" y="1551724"/>
                <a:ext cx="455362" cy="506199"/>
                <a:chOff x="3031602" y="1551724"/>
                <a:chExt cx="455362" cy="506199"/>
              </a:xfrm>
            </p:grpSpPr>
            <p:grpSp>
              <p:nvGrpSpPr>
                <p:cNvPr id="356" name="Group 355"/>
                <p:cNvGrpSpPr/>
                <p:nvPr/>
              </p:nvGrpSpPr>
              <p:grpSpPr>
                <a:xfrm>
                  <a:off x="3118424" y="1903002"/>
                  <a:ext cx="229425" cy="150241"/>
                  <a:chOff x="3118424" y="1903002"/>
                  <a:chExt cx="229425" cy="150241"/>
                </a:xfrm>
              </p:grpSpPr>
              <p:sp>
                <p:nvSpPr>
                  <p:cNvPr id="360" name="Freeform 359"/>
                  <p:cNvSpPr/>
                  <p:nvPr/>
                </p:nvSpPr>
                <p:spPr>
                  <a:xfrm>
                    <a:off x="3118993" y="1911395"/>
                    <a:ext cx="228286" cy="141295"/>
                  </a:xfrm>
                  <a:custGeom>
                    <a:avLst/>
                    <a:gdLst/>
                    <a:ahLst/>
                    <a:cxnLst/>
                    <a:rect l="0" t="0" r="0" b="0"/>
                    <a:pathLst>
                      <a:path w="228286" h="141295">
                        <a:moveTo>
                          <a:pt x="-627" y="38859"/>
                        </a:moveTo>
                        <a:cubicBezTo>
                          <a:pt x="8674" y="3629"/>
                          <a:pt x="68578" y="-8784"/>
                          <a:pt x="130753" y="7656"/>
                        </a:cubicBezTo>
                        <a:cubicBezTo>
                          <a:pt x="192825" y="24068"/>
                          <a:pt x="235697" y="65959"/>
                          <a:pt x="226397" y="101189"/>
                        </a:cubicBezTo>
                        <a:cubicBezTo>
                          <a:pt x="217096" y="136421"/>
                          <a:pt x="159142" y="151650"/>
                          <a:pt x="97071" y="135237"/>
                        </a:cubicBezTo>
                        <a:cubicBezTo>
                          <a:pt x="34896" y="118796"/>
                          <a:pt x="-3982" y="76458"/>
                          <a:pt x="-627" y="38859"/>
                        </a:cubicBezTo>
                        <a:close/>
                      </a:path>
                    </a:pathLst>
                  </a:custGeom>
                  <a:solidFill>
                    <a:srgbClr val="000000"/>
                  </a:solidFill>
                  <a:ln w="7600" cap="flat">
                    <a:noFill/>
                    <a:bevel/>
                  </a:ln>
                </p:spPr>
              </p:sp>
              <p:sp>
                <p:nvSpPr>
                  <p:cNvPr id="361" name="Freeform 360"/>
                  <p:cNvSpPr/>
                  <p:nvPr/>
                </p:nvSpPr>
                <p:spPr>
                  <a:xfrm>
                    <a:off x="3118574" y="1902935"/>
                    <a:ext cx="227313" cy="140763"/>
                  </a:xfrm>
                  <a:custGeom>
                    <a:avLst/>
                    <a:gdLst/>
                    <a:ahLst/>
                    <a:cxnLst/>
                    <a:rect l="0" t="0" r="0" b="0"/>
                    <a:pathLst>
                      <a:path w="227313" h="140763">
                        <a:moveTo>
                          <a:pt x="1171" y="40638"/>
                        </a:moveTo>
                        <a:cubicBezTo>
                          <a:pt x="10472" y="5408"/>
                          <a:pt x="68321" y="-9850"/>
                          <a:pt x="130497" y="6590"/>
                        </a:cubicBezTo>
                        <a:cubicBezTo>
                          <a:pt x="192569" y="23003"/>
                          <a:pt x="235444" y="64893"/>
                          <a:pt x="226141" y="100123"/>
                        </a:cubicBezTo>
                        <a:cubicBezTo>
                          <a:pt x="216840" y="135354"/>
                          <a:pt x="158887" y="150585"/>
                          <a:pt x="96815" y="134171"/>
                        </a:cubicBezTo>
                        <a:cubicBezTo>
                          <a:pt x="34639" y="117731"/>
                          <a:pt x="-8130" y="75868"/>
                          <a:pt x="1171" y="40638"/>
                        </a:cubicBezTo>
                        <a:close/>
                      </a:path>
                    </a:pathLst>
                  </a:custGeom>
                  <a:solidFill>
                    <a:srgbClr val="000000"/>
                  </a:solidFill>
                  <a:ln w="7600" cap="flat">
                    <a:noFill/>
                    <a:bevel/>
                  </a:ln>
                </p:spPr>
              </p:sp>
              <p:sp>
                <p:nvSpPr>
                  <p:cNvPr id="362" name="Freeform 361"/>
                  <p:cNvSpPr/>
                  <p:nvPr/>
                </p:nvSpPr>
                <p:spPr>
                  <a:xfrm>
                    <a:off x="3118574" y="1902935"/>
                    <a:ext cx="227313" cy="140763"/>
                  </a:xfrm>
                  <a:custGeom>
                    <a:avLst/>
                    <a:gdLst/>
                    <a:ahLst/>
                    <a:cxnLst/>
                    <a:rect l="0" t="0" r="0" b="0"/>
                    <a:pathLst>
                      <a:path w="227313" h="140763">
                        <a:moveTo>
                          <a:pt x="1171" y="40638"/>
                        </a:moveTo>
                        <a:cubicBezTo>
                          <a:pt x="10472" y="5408"/>
                          <a:pt x="68321" y="-9850"/>
                          <a:pt x="130497" y="6590"/>
                        </a:cubicBezTo>
                        <a:cubicBezTo>
                          <a:pt x="192569" y="23003"/>
                          <a:pt x="235444" y="64893"/>
                          <a:pt x="226141" y="100123"/>
                        </a:cubicBezTo>
                        <a:cubicBezTo>
                          <a:pt x="216840" y="135354"/>
                          <a:pt x="158887" y="150585"/>
                          <a:pt x="96815" y="134171"/>
                        </a:cubicBezTo>
                        <a:cubicBezTo>
                          <a:pt x="34639" y="117731"/>
                          <a:pt x="-8130" y="75868"/>
                          <a:pt x="1171" y="40638"/>
                        </a:cubicBezTo>
                        <a:close/>
                      </a:path>
                    </a:pathLst>
                  </a:custGeom>
                  <a:gradFill>
                    <a:gsLst>
                      <a:gs pos="7000">
                        <a:srgbClr val="FFFFFF">
                          <a:alpha val="44000"/>
                        </a:srgbClr>
                      </a:gs>
                      <a:gs pos="20000">
                        <a:srgbClr val="000000">
                          <a:alpha val="0"/>
                        </a:srgbClr>
                      </a:gs>
                    </a:gsLst>
                    <a:lin ang="21000000" scaled="0"/>
                  </a:gradFill>
                  <a:ln w="7600" cap="flat">
                    <a:noFill/>
                    <a:bevel/>
                  </a:ln>
                </p:spPr>
              </p:sp>
              <p:sp>
                <p:nvSpPr>
                  <p:cNvPr id="363" name="Freeform 362"/>
                  <p:cNvSpPr/>
                  <p:nvPr/>
                </p:nvSpPr>
                <p:spPr>
                  <a:xfrm>
                    <a:off x="3118574" y="1902935"/>
                    <a:ext cx="227313" cy="140763"/>
                  </a:xfrm>
                  <a:custGeom>
                    <a:avLst/>
                    <a:gdLst/>
                    <a:ahLst/>
                    <a:cxnLst/>
                    <a:rect l="0" t="0" r="0" b="0"/>
                    <a:pathLst>
                      <a:path w="227313" h="140763">
                        <a:moveTo>
                          <a:pt x="1171" y="40638"/>
                        </a:moveTo>
                        <a:cubicBezTo>
                          <a:pt x="10472" y="5408"/>
                          <a:pt x="68321" y="-9850"/>
                          <a:pt x="130497" y="6590"/>
                        </a:cubicBezTo>
                        <a:cubicBezTo>
                          <a:pt x="192569" y="23003"/>
                          <a:pt x="235444" y="64892"/>
                          <a:pt x="226141" y="100123"/>
                        </a:cubicBezTo>
                        <a:cubicBezTo>
                          <a:pt x="216840" y="135354"/>
                          <a:pt x="158887" y="150585"/>
                          <a:pt x="96815" y="134171"/>
                        </a:cubicBezTo>
                        <a:cubicBezTo>
                          <a:pt x="34639" y="117731"/>
                          <a:pt x="-8130" y="75868"/>
                          <a:pt x="1171" y="40638"/>
                        </a:cubicBezTo>
                        <a:close/>
                      </a:path>
                    </a:pathLst>
                  </a:custGeom>
                  <a:gradFill>
                    <a:gsLst>
                      <a:gs pos="0">
                        <a:srgbClr val="FFFFFF">
                          <a:alpha val="40000"/>
                        </a:srgbClr>
                      </a:gs>
                      <a:gs pos="24000">
                        <a:srgbClr val="000000">
                          <a:alpha val="0"/>
                        </a:srgbClr>
                      </a:gs>
                    </a:gsLst>
                    <a:lin ang="15600000" scaled="0"/>
                  </a:gradFill>
                  <a:ln w="7600" cap="flat">
                    <a:noFill/>
                    <a:bevel/>
                  </a:ln>
                </p:spPr>
              </p:sp>
              <p:sp>
                <p:nvSpPr>
                  <p:cNvPr id="364" name="Freeform 363"/>
                  <p:cNvSpPr/>
                  <p:nvPr/>
                </p:nvSpPr>
                <p:spPr>
                  <a:xfrm>
                    <a:off x="3156368" y="1999425"/>
                    <a:ext cx="194473" cy="46419"/>
                  </a:xfrm>
                  <a:custGeom>
                    <a:avLst/>
                    <a:gdLst/>
                    <a:ahLst/>
                    <a:cxnLst/>
                    <a:rect l="0" t="0" r="0" b="0"/>
                    <a:pathLst>
                      <a:path w="194473" h="46419">
                        <a:moveTo>
                          <a:pt x="-3097" y="12225"/>
                        </a:moveTo>
                        <a:cubicBezTo>
                          <a:pt x="32018" y="38168"/>
                          <a:pt x="78516" y="50465"/>
                          <a:pt x="129087" y="44698"/>
                        </a:cubicBezTo>
                        <a:cubicBezTo>
                          <a:pt x="183552" y="38486"/>
                          <a:pt x="191442" y="2648"/>
                          <a:pt x="191442" y="2648"/>
                        </a:cubicBezTo>
                        <a:cubicBezTo>
                          <a:pt x="191442" y="2648"/>
                          <a:pt x="191924" y="42190"/>
                          <a:pt x="118397" y="48602"/>
                        </a:cubicBezTo>
                        <a:cubicBezTo>
                          <a:pt x="74849" y="52328"/>
                          <a:pt x="22734" y="35961"/>
                          <a:pt x="-3097" y="12225"/>
                        </a:cubicBezTo>
                        <a:close/>
                      </a:path>
                    </a:pathLst>
                  </a:custGeom>
                  <a:solidFill>
                    <a:srgbClr val="FFFFFF">
                      <a:alpha val="37000"/>
                    </a:srgbClr>
                  </a:solidFill>
                  <a:ln w="7600" cap="flat">
                    <a:noFill/>
                    <a:bevel/>
                  </a:ln>
                </p:spPr>
              </p:sp>
              <p:sp>
                <p:nvSpPr>
                  <p:cNvPr id="365" name="Freeform 364"/>
                  <p:cNvSpPr/>
                  <p:nvPr/>
                </p:nvSpPr>
                <p:spPr>
                  <a:xfrm>
                    <a:off x="3217198" y="1934474"/>
                    <a:ext cx="61431" cy="35700"/>
                  </a:xfrm>
                  <a:custGeom>
                    <a:avLst/>
                    <a:gdLst/>
                    <a:ahLst/>
                    <a:cxnLst/>
                    <a:rect l="0" t="0" r="0" b="0"/>
                    <a:pathLst>
                      <a:path w="61431" h="35700">
                        <a:moveTo>
                          <a:pt x="-1458" y="4334"/>
                        </a:moveTo>
                        <a:cubicBezTo>
                          <a:pt x="20062" y="17721"/>
                          <a:pt x="-13272" y="55835"/>
                          <a:pt x="39179" y="32979"/>
                        </a:cubicBezTo>
                        <a:cubicBezTo>
                          <a:pt x="90828" y="10474"/>
                          <a:pt x="29988" y="7354"/>
                          <a:pt x="29988" y="7354"/>
                        </a:cubicBezTo>
                        <a:lnTo>
                          <a:pt x="-1458" y="4334"/>
                        </a:lnTo>
                        <a:close/>
                      </a:path>
                    </a:pathLst>
                  </a:custGeom>
                  <a:gradFill>
                    <a:gsLst>
                      <a:gs pos="22000">
                        <a:srgbClr val="2E2E2E"/>
                      </a:gs>
                      <a:gs pos="43000">
                        <a:srgbClr val="7C7C7C"/>
                      </a:gs>
                      <a:gs pos="79000">
                        <a:srgbClr val="1E1E1E"/>
                      </a:gs>
                    </a:gsLst>
                    <a:lin ang="1200000" scaled="0"/>
                  </a:gradFill>
                  <a:ln w="7600" cap="flat">
                    <a:noFill/>
                    <a:bevel/>
                  </a:ln>
                </p:spPr>
              </p:sp>
            </p:grpSp>
            <p:sp>
              <p:nvSpPr>
                <p:cNvPr id="357" name="Freeform 356"/>
                <p:cNvSpPr/>
                <p:nvPr/>
              </p:nvSpPr>
              <p:spPr>
                <a:xfrm>
                  <a:off x="3031993" y="1551724"/>
                  <a:ext cx="454580" cy="506199"/>
                </a:xfrm>
                <a:custGeom>
                  <a:avLst/>
                  <a:gdLst/>
                  <a:ahLst/>
                  <a:cxnLst/>
                  <a:rect l="0" t="0" r="0" b="0"/>
                  <a:pathLst>
                    <a:path w="454580" h="506199">
                      <a:moveTo>
                        <a:pt x="0" y="11728"/>
                      </a:moveTo>
                      <a:lnTo>
                        <a:pt x="0" y="11728"/>
                      </a:lnTo>
                      <a:lnTo>
                        <a:pt x="11270" y="280908"/>
                      </a:lnTo>
                      <a:cubicBezTo>
                        <a:pt x="11270" y="280908"/>
                        <a:pt x="9518" y="294338"/>
                        <a:pt x="20852" y="300629"/>
                      </a:cubicBezTo>
                      <a:cubicBezTo>
                        <a:pt x="33243" y="307507"/>
                        <a:pt x="433203" y="506199"/>
                        <a:pt x="433203" y="506199"/>
                      </a:cubicBezTo>
                      <a:cubicBezTo>
                        <a:pt x="433203" y="506199"/>
                        <a:pt x="453411" y="506756"/>
                        <a:pt x="454580" y="491560"/>
                      </a:cubicBezTo>
                      <a:cubicBezTo>
                        <a:pt x="454580" y="486923"/>
                        <a:pt x="454580" y="179716"/>
                        <a:pt x="454580" y="179716"/>
                      </a:cubicBezTo>
                      <a:cubicBezTo>
                        <a:pt x="454580" y="179716"/>
                        <a:pt x="452013" y="169379"/>
                        <a:pt x="444497" y="163848"/>
                      </a:cubicBezTo>
                      <a:cubicBezTo>
                        <a:pt x="435512" y="156853"/>
                        <a:pt x="60142" y="16670"/>
                        <a:pt x="23694" y="1160"/>
                      </a:cubicBezTo>
                      <a:cubicBezTo>
                        <a:pt x="13722" y="-3084"/>
                        <a:pt x="2172" y="3968"/>
                        <a:pt x="0" y="11728"/>
                      </a:cubicBezTo>
                      <a:close/>
                    </a:path>
                  </a:pathLst>
                </a:custGeom>
                <a:gradFill>
                  <a:gsLst>
                    <a:gs pos="0">
                      <a:srgbClr val="BCBCBC"/>
                    </a:gs>
                    <a:gs pos="8000">
                      <a:srgbClr val="F6F6F6"/>
                    </a:gs>
                    <a:gs pos="33000">
                      <a:srgbClr val="B2B2B2"/>
                    </a:gs>
                    <a:gs pos="82000">
                      <a:srgbClr val="F4F4F4"/>
                    </a:gs>
                    <a:gs pos="100000">
                      <a:srgbClr val="A5A5A5"/>
                    </a:gs>
                  </a:gsLst>
                  <a:lin ang="5400000" scaled="0"/>
                </a:gradFill>
                <a:ln w="7600" cap="flat">
                  <a:noFill/>
                  <a:bevel/>
                </a:ln>
              </p:spPr>
            </p:sp>
            <p:sp>
              <p:nvSpPr>
                <p:cNvPr id="358" name="Freeform 357"/>
                <p:cNvSpPr/>
                <p:nvPr/>
              </p:nvSpPr>
              <p:spPr>
                <a:xfrm>
                  <a:off x="3031662" y="1558371"/>
                  <a:ext cx="443754" cy="499498"/>
                </a:xfrm>
                <a:custGeom>
                  <a:avLst/>
                  <a:gdLst/>
                  <a:ahLst/>
                  <a:cxnLst/>
                  <a:rect l="0" t="0" r="0" b="0"/>
                  <a:pathLst>
                    <a:path w="443754" h="499498">
                      <a:moveTo>
                        <a:pt x="670" y="5081"/>
                      </a:moveTo>
                      <a:lnTo>
                        <a:pt x="0" y="289157"/>
                      </a:lnTo>
                      <a:cubicBezTo>
                        <a:pt x="0" y="289157"/>
                        <a:pt x="-1692" y="302595"/>
                        <a:pt x="9651" y="308890"/>
                      </a:cubicBezTo>
                      <a:cubicBezTo>
                        <a:pt x="22052" y="315772"/>
                        <a:pt x="433895" y="499498"/>
                        <a:pt x="433895" y="499498"/>
                      </a:cubicBezTo>
                      <a:cubicBezTo>
                        <a:pt x="433895" y="499498"/>
                        <a:pt x="443754" y="499498"/>
                        <a:pt x="443754" y="490077"/>
                      </a:cubicBezTo>
                      <a:cubicBezTo>
                        <a:pt x="443754" y="485429"/>
                        <a:pt x="443754" y="180103"/>
                        <a:pt x="443754" y="180103"/>
                      </a:cubicBezTo>
                      <a:cubicBezTo>
                        <a:pt x="443754" y="180103"/>
                        <a:pt x="443754" y="171547"/>
                        <a:pt x="436545" y="166014"/>
                      </a:cubicBezTo>
                      <a:cubicBezTo>
                        <a:pt x="427553" y="159015"/>
                        <a:pt x="13156" y="758"/>
                        <a:pt x="13156" y="758"/>
                      </a:cubicBezTo>
                      <a:cubicBezTo>
                        <a:pt x="13156" y="758"/>
                        <a:pt x="2919" y="-2684"/>
                        <a:pt x="670" y="5081"/>
                      </a:cubicBezTo>
                      <a:close/>
                    </a:path>
                  </a:pathLst>
                </a:custGeom>
                <a:solidFill>
                  <a:srgbClr val="000000"/>
                </a:solidFill>
                <a:ln w="7600" cap="flat">
                  <a:noFill/>
                  <a:bevel/>
                </a:ln>
              </p:spPr>
            </p:sp>
            <p:sp>
              <p:nvSpPr>
                <p:cNvPr id="359" name="Freeform 358"/>
                <p:cNvSpPr/>
                <p:nvPr/>
              </p:nvSpPr>
              <p:spPr>
                <a:xfrm>
                  <a:off x="3046238" y="1578017"/>
                  <a:ext cx="414066" cy="456272"/>
                </a:xfrm>
                <a:custGeom>
                  <a:avLst/>
                  <a:gdLst/>
                  <a:ahLst/>
                  <a:cxnLst/>
                  <a:rect l="0" t="0" r="0" b="0"/>
                  <a:pathLst>
                    <a:path w="414066" h="456272">
                      <a:moveTo>
                        <a:pt x="1116" y="4199"/>
                      </a:moveTo>
                      <a:lnTo>
                        <a:pt x="0" y="262730"/>
                      </a:lnTo>
                      <a:cubicBezTo>
                        <a:pt x="0" y="262730"/>
                        <a:pt x="-1241" y="273889"/>
                        <a:pt x="8466" y="279116"/>
                      </a:cubicBezTo>
                      <a:cubicBezTo>
                        <a:pt x="19079" y="284831"/>
                        <a:pt x="404367" y="456272"/>
                        <a:pt x="404367" y="456272"/>
                      </a:cubicBezTo>
                      <a:cubicBezTo>
                        <a:pt x="404367" y="456272"/>
                        <a:pt x="413002" y="456272"/>
                        <a:pt x="413002" y="448258"/>
                      </a:cubicBezTo>
                      <a:cubicBezTo>
                        <a:pt x="413002" y="444397"/>
                        <a:pt x="414066" y="167720"/>
                        <a:pt x="414066" y="167720"/>
                      </a:cubicBezTo>
                      <a:cubicBezTo>
                        <a:pt x="414066" y="167720"/>
                        <a:pt x="414066" y="160615"/>
                        <a:pt x="407826" y="156020"/>
                      </a:cubicBezTo>
                      <a:cubicBezTo>
                        <a:pt x="400131" y="150208"/>
                        <a:pt x="11757" y="610"/>
                        <a:pt x="11757" y="610"/>
                      </a:cubicBezTo>
                      <a:cubicBezTo>
                        <a:pt x="11757" y="610"/>
                        <a:pt x="2996" y="-2249"/>
                        <a:pt x="1116" y="4199"/>
                      </a:cubicBezTo>
                      <a:close/>
                    </a:path>
                  </a:pathLst>
                </a:custGeom>
                <a:solidFill>
                  <a:srgbClr val="03548D"/>
                </a:solidFill>
                <a:ln w="7600" cap="flat">
                  <a:noFill/>
                  <a:bevel/>
                </a:ln>
              </p:spPr>
            </p:sp>
          </p:grpSp>
          <p:grpSp>
            <p:nvGrpSpPr>
              <p:cNvPr id="339" name="Group 338"/>
              <p:cNvGrpSpPr/>
              <p:nvPr/>
            </p:nvGrpSpPr>
            <p:grpSpPr>
              <a:xfrm>
                <a:off x="3398323" y="1588932"/>
                <a:ext cx="414559" cy="613844"/>
                <a:chOff x="3398323" y="1588932"/>
                <a:chExt cx="414559" cy="613844"/>
              </a:xfrm>
            </p:grpSpPr>
            <p:sp>
              <p:nvSpPr>
                <p:cNvPr id="341" name="Freeform 340"/>
                <p:cNvSpPr/>
                <p:nvPr/>
              </p:nvSpPr>
              <p:spPr>
                <a:xfrm>
                  <a:off x="3399473" y="1588837"/>
                  <a:ext cx="410811" cy="216642"/>
                </a:xfrm>
                <a:custGeom>
                  <a:avLst/>
                  <a:gdLst/>
                  <a:ahLst/>
                  <a:cxnLst/>
                  <a:rect l="0" t="0" r="0" b="0"/>
                  <a:pathLst>
                    <a:path w="410811" h="216642">
                      <a:moveTo>
                        <a:pt x="0" y="128666"/>
                      </a:moveTo>
                      <a:cubicBezTo>
                        <a:pt x="-1215" y="125993"/>
                        <a:pt x="4917" y="123022"/>
                        <a:pt x="4917" y="123022"/>
                      </a:cubicBezTo>
                      <a:cubicBezTo>
                        <a:pt x="4917" y="123022"/>
                        <a:pt x="289730" y="-1270"/>
                        <a:pt x="292699" y="0"/>
                      </a:cubicBezTo>
                      <a:cubicBezTo>
                        <a:pt x="295668" y="1701"/>
                        <a:pt x="398327" y="19527"/>
                        <a:pt x="410811" y="23736"/>
                      </a:cubicBezTo>
                      <a:cubicBezTo>
                        <a:pt x="414575" y="27535"/>
                        <a:pt x="114817" y="216899"/>
                        <a:pt x="114817" y="216899"/>
                      </a:cubicBezTo>
                      <a:cubicBezTo>
                        <a:pt x="114817" y="216899"/>
                        <a:pt x="1537" y="131339"/>
                        <a:pt x="0" y="128666"/>
                      </a:cubicBezTo>
                      <a:close/>
                    </a:path>
                  </a:pathLst>
                </a:custGeom>
                <a:gradFill>
                  <a:gsLst>
                    <a:gs pos="0">
                      <a:srgbClr val="181818"/>
                    </a:gs>
                    <a:gs pos="52000">
                      <a:srgbClr val="4F4F4F"/>
                    </a:gs>
                    <a:gs pos="78000">
                      <a:srgbClr val="212121"/>
                    </a:gs>
                  </a:gsLst>
                  <a:lin ang="3960000" scaled="0"/>
                </a:gradFill>
                <a:ln w="7600" cap="flat">
                  <a:noFill/>
                  <a:bevel/>
                </a:ln>
              </p:spPr>
            </p:sp>
            <p:sp>
              <p:nvSpPr>
                <p:cNvPr id="342" name="Freeform 341"/>
                <p:cNvSpPr/>
                <p:nvPr/>
              </p:nvSpPr>
              <p:spPr>
                <a:xfrm>
                  <a:off x="3504641" y="1612574"/>
                  <a:ext cx="308243" cy="590185"/>
                </a:xfrm>
                <a:custGeom>
                  <a:avLst/>
                  <a:gdLst/>
                  <a:ahLst/>
                  <a:cxnLst/>
                  <a:rect l="0" t="0" r="0" b="0"/>
                  <a:pathLst>
                    <a:path w="308243" h="590185">
                      <a:moveTo>
                        <a:pt x="0" y="590185"/>
                      </a:moveTo>
                      <a:lnTo>
                        <a:pt x="308243" y="423616"/>
                      </a:lnTo>
                      <a:lnTo>
                        <a:pt x="308243" y="3776"/>
                      </a:lnTo>
                      <a:lnTo>
                        <a:pt x="0" y="142861"/>
                      </a:lnTo>
                      <a:lnTo>
                        <a:pt x="0" y="590185"/>
                      </a:lnTo>
                      <a:close/>
                    </a:path>
                  </a:pathLst>
                </a:custGeom>
                <a:gradFill>
                  <a:gsLst>
                    <a:gs pos="26000">
                      <a:srgbClr val="414141"/>
                    </a:gs>
                    <a:gs pos="37000">
                      <a:srgbClr val="4F4F4F"/>
                    </a:gs>
                    <a:gs pos="78000">
                      <a:srgbClr val="212121"/>
                    </a:gs>
                  </a:gsLst>
                  <a:lin ang="3720000" scaled="0"/>
                </a:gradFill>
                <a:ln w="7600" cap="flat">
                  <a:noFill/>
                  <a:bevel/>
                </a:ln>
              </p:spPr>
            </p:sp>
            <p:sp>
              <p:nvSpPr>
                <p:cNvPr id="343" name="Freeform 342"/>
                <p:cNvSpPr/>
                <p:nvPr/>
              </p:nvSpPr>
              <p:spPr>
                <a:xfrm>
                  <a:off x="3485452" y="1608434"/>
                  <a:ext cx="327371" cy="175615"/>
                </a:xfrm>
                <a:custGeom>
                  <a:avLst/>
                  <a:gdLst/>
                  <a:ahLst/>
                  <a:cxnLst/>
                  <a:rect l="0" t="0" r="0" b="0"/>
                  <a:pathLst>
                    <a:path w="327371" h="175615">
                      <a:moveTo>
                        <a:pt x="0" y="138583"/>
                      </a:moveTo>
                      <a:cubicBezTo>
                        <a:pt x="13251" y="144031"/>
                        <a:pt x="20179" y="146011"/>
                        <a:pt x="20179" y="152944"/>
                      </a:cubicBezTo>
                      <a:cubicBezTo>
                        <a:pt x="20179" y="159931"/>
                        <a:pt x="18323" y="175615"/>
                        <a:pt x="18323" y="175615"/>
                      </a:cubicBezTo>
                      <a:lnTo>
                        <a:pt x="326859" y="12504"/>
                      </a:lnTo>
                      <a:cubicBezTo>
                        <a:pt x="326859" y="12504"/>
                        <a:pt x="328464" y="6310"/>
                        <a:pt x="325942" y="4245"/>
                      </a:cubicBezTo>
                      <a:cubicBezTo>
                        <a:pt x="323801" y="2492"/>
                        <a:pt x="305681" y="0"/>
                        <a:pt x="305681" y="0"/>
                      </a:cubicBezTo>
                      <a:lnTo>
                        <a:pt x="0" y="138583"/>
                      </a:lnTo>
                      <a:close/>
                    </a:path>
                  </a:pathLst>
                </a:custGeom>
                <a:gradFill>
                  <a:gsLst>
                    <a:gs pos="45000">
                      <a:srgbClr val="4A4A4A"/>
                    </a:gs>
                    <a:gs pos="49000">
                      <a:srgbClr val="565656"/>
                    </a:gs>
                    <a:gs pos="51000">
                      <a:srgbClr val="414141"/>
                    </a:gs>
                  </a:gsLst>
                  <a:lin ang="3840000" scaled="0"/>
                </a:gradFill>
                <a:ln w="7600" cap="flat">
                  <a:noFill/>
                  <a:bevel/>
                </a:ln>
              </p:spPr>
            </p:sp>
            <p:sp>
              <p:nvSpPr>
                <p:cNvPr id="344" name="Freeform 343"/>
                <p:cNvSpPr/>
                <p:nvPr/>
              </p:nvSpPr>
              <p:spPr>
                <a:xfrm>
                  <a:off x="3398242" y="1713257"/>
                  <a:ext cx="110867" cy="489425"/>
                </a:xfrm>
                <a:custGeom>
                  <a:avLst/>
                  <a:gdLst/>
                  <a:ahLst/>
                  <a:cxnLst/>
                  <a:rect l="0" t="0" r="0" b="0"/>
                  <a:pathLst>
                    <a:path w="110867" h="489425">
                      <a:moveTo>
                        <a:pt x="6147" y="0"/>
                      </a:moveTo>
                      <a:lnTo>
                        <a:pt x="104547" y="38215"/>
                      </a:lnTo>
                      <a:cubicBezTo>
                        <a:pt x="108339" y="39197"/>
                        <a:pt x="110319" y="42663"/>
                        <a:pt x="110867" y="44517"/>
                      </a:cubicBezTo>
                      <a:lnTo>
                        <a:pt x="110867" y="484011"/>
                      </a:lnTo>
                      <a:cubicBezTo>
                        <a:pt x="110867" y="487492"/>
                        <a:pt x="107859" y="489425"/>
                        <a:pt x="104381" y="489425"/>
                      </a:cubicBezTo>
                      <a:lnTo>
                        <a:pt x="6332" y="434953"/>
                      </a:lnTo>
                      <a:cubicBezTo>
                        <a:pt x="1500" y="432388"/>
                        <a:pt x="728" y="431068"/>
                        <a:pt x="0" y="428651"/>
                      </a:cubicBezTo>
                      <a:lnTo>
                        <a:pt x="0" y="6019"/>
                      </a:lnTo>
                      <a:cubicBezTo>
                        <a:pt x="0" y="2539"/>
                        <a:pt x="2669" y="0"/>
                        <a:pt x="6147" y="0"/>
                      </a:cubicBezTo>
                      <a:close/>
                    </a:path>
                  </a:pathLst>
                </a:custGeom>
                <a:gradFill>
                  <a:gsLst>
                    <a:gs pos="0">
                      <a:srgbClr val="D7D7D7"/>
                    </a:gs>
                    <a:gs pos="100000">
                      <a:srgbClr val="C2C2C2"/>
                    </a:gs>
                  </a:gsLst>
                  <a:lin ang="5400000" scaled="0"/>
                </a:gradFill>
                <a:ln w="7600" cap="flat">
                  <a:solidFill>
                    <a:srgbClr val="8C8C8C"/>
                  </a:solidFill>
                  <a:bevel/>
                </a:ln>
              </p:spPr>
            </p:sp>
            <p:sp>
              <p:nvSpPr>
                <p:cNvPr id="345" name="Freeform 344"/>
                <p:cNvSpPr/>
                <p:nvPr/>
              </p:nvSpPr>
              <p:spPr>
                <a:xfrm>
                  <a:off x="3402971" y="1723797"/>
                  <a:ext cx="99055" cy="465848"/>
                </a:xfrm>
                <a:custGeom>
                  <a:avLst/>
                  <a:gdLst/>
                  <a:ahLst/>
                  <a:cxnLst/>
                  <a:rect l="0" t="0" r="0" b="0"/>
                  <a:pathLst>
                    <a:path w="99055" h="465848">
                      <a:moveTo>
                        <a:pt x="2512" y="0"/>
                      </a:moveTo>
                      <a:lnTo>
                        <a:pt x="93374" y="34680"/>
                      </a:lnTo>
                      <a:cubicBezTo>
                        <a:pt x="96718" y="35624"/>
                        <a:pt x="98463" y="38956"/>
                        <a:pt x="99055" y="40737"/>
                      </a:cubicBezTo>
                      <a:lnTo>
                        <a:pt x="99055" y="457005"/>
                      </a:lnTo>
                      <a:cubicBezTo>
                        <a:pt x="98188" y="465848"/>
                        <a:pt x="96295" y="465848"/>
                        <a:pt x="93228" y="465848"/>
                      </a:cubicBezTo>
                      <a:lnTo>
                        <a:pt x="5484" y="417740"/>
                      </a:lnTo>
                      <a:cubicBezTo>
                        <a:pt x="1223" y="415275"/>
                        <a:pt x="542" y="414006"/>
                        <a:pt x="0" y="411683"/>
                      </a:cubicBezTo>
                      <a:lnTo>
                        <a:pt x="0" y="5888"/>
                      </a:lnTo>
                      <a:cubicBezTo>
                        <a:pt x="234" y="2543"/>
                        <a:pt x="-555" y="0"/>
                        <a:pt x="2512" y="0"/>
                      </a:cubicBezTo>
                      <a:close/>
                    </a:path>
                  </a:pathLst>
                </a:custGeom>
                <a:gradFill>
                  <a:gsLst>
                    <a:gs pos="45000">
                      <a:srgbClr val="181818"/>
                    </a:gs>
                    <a:gs pos="57000">
                      <a:srgbClr val="474747"/>
                    </a:gs>
                    <a:gs pos="78000">
                      <a:srgbClr val="212121"/>
                    </a:gs>
                  </a:gsLst>
                  <a:lin ang="6900000" scaled="0"/>
                </a:gradFill>
                <a:ln w="7600" cap="flat">
                  <a:solidFill>
                    <a:srgbClr val="303030"/>
                  </a:solidFill>
                  <a:bevel/>
                </a:ln>
              </p:spPr>
            </p:sp>
            <p:sp>
              <p:nvSpPr>
                <p:cNvPr id="346" name="Freeform 345"/>
                <p:cNvSpPr/>
                <p:nvPr/>
              </p:nvSpPr>
              <p:spPr>
                <a:xfrm>
                  <a:off x="3450212" y="1742089"/>
                  <a:ext cx="51027" cy="239664"/>
                </a:xfrm>
                <a:custGeom>
                  <a:avLst/>
                  <a:gdLst/>
                  <a:ahLst/>
                  <a:cxnLst/>
                  <a:rect l="0" t="0" r="0" b="0"/>
                  <a:pathLst>
                    <a:path w="51027" h="239664">
                      <a:moveTo>
                        <a:pt x="495" y="0"/>
                      </a:moveTo>
                      <a:lnTo>
                        <a:pt x="0" y="215384"/>
                      </a:lnTo>
                      <a:lnTo>
                        <a:pt x="50965" y="239664"/>
                      </a:lnTo>
                      <a:lnTo>
                        <a:pt x="50965" y="21270"/>
                      </a:lnTo>
                      <a:cubicBezTo>
                        <a:pt x="50965" y="21270"/>
                        <a:pt x="50470" y="18299"/>
                        <a:pt x="46260" y="16388"/>
                      </a:cubicBezTo>
                      <a:cubicBezTo>
                        <a:pt x="40388" y="13723"/>
                        <a:pt x="495" y="0"/>
                        <a:pt x="495" y="0"/>
                      </a:cubicBezTo>
                      <a:close/>
                    </a:path>
                  </a:pathLst>
                </a:custGeom>
                <a:gradFill>
                  <a:gsLst>
                    <a:gs pos="0">
                      <a:srgbClr val="181818"/>
                    </a:gs>
                    <a:gs pos="37000">
                      <a:srgbClr val="474747"/>
                    </a:gs>
                    <a:gs pos="78000">
                      <a:srgbClr val="3F3F3F"/>
                    </a:gs>
                  </a:gsLst>
                  <a:lin ang="5400000" scaled="0"/>
                </a:gradFill>
                <a:ln w="7600" cap="flat">
                  <a:noFill/>
                  <a:bevel/>
                </a:ln>
              </p:spPr>
            </p:sp>
            <p:sp>
              <p:nvSpPr>
                <p:cNvPr id="347" name="Freeform 346"/>
                <p:cNvSpPr/>
                <p:nvPr/>
              </p:nvSpPr>
              <p:spPr>
                <a:xfrm flipH="1">
                  <a:off x="3404689" y="1725229"/>
                  <a:ext cx="42553" cy="231254"/>
                </a:xfrm>
                <a:custGeom>
                  <a:avLst/>
                  <a:gdLst/>
                  <a:ahLst/>
                  <a:cxnLst/>
                  <a:rect l="0" t="0" r="0" b="0"/>
                  <a:pathLst>
                    <a:path w="42553" h="231254">
                      <a:moveTo>
                        <a:pt x="0" y="16094"/>
                      </a:moveTo>
                      <a:lnTo>
                        <a:pt x="0" y="231254"/>
                      </a:lnTo>
                      <a:lnTo>
                        <a:pt x="42553" y="211940"/>
                      </a:lnTo>
                      <a:lnTo>
                        <a:pt x="42553" y="0"/>
                      </a:lnTo>
                      <a:lnTo>
                        <a:pt x="39585" y="0"/>
                      </a:lnTo>
                      <a:lnTo>
                        <a:pt x="0" y="16094"/>
                      </a:lnTo>
                      <a:close/>
                    </a:path>
                  </a:pathLst>
                </a:custGeom>
                <a:gradFill>
                  <a:gsLst>
                    <a:gs pos="0">
                      <a:srgbClr val="181818"/>
                    </a:gs>
                    <a:gs pos="37000">
                      <a:srgbClr val="474747"/>
                    </a:gs>
                    <a:gs pos="78000">
                      <a:srgbClr val="3F3F3F"/>
                    </a:gs>
                  </a:gsLst>
                  <a:lin ang="5400000" scaled="0"/>
                </a:gradFill>
                <a:ln w="7600" cap="flat">
                  <a:noFill/>
                  <a:bevel/>
                </a:ln>
              </p:spPr>
            </p:sp>
            <p:sp>
              <p:nvSpPr>
                <p:cNvPr id="348" name="Freeform 347"/>
                <p:cNvSpPr/>
                <p:nvPr/>
              </p:nvSpPr>
              <p:spPr>
                <a:xfrm>
                  <a:off x="3433703" y="2010953"/>
                  <a:ext cx="31093" cy="36246"/>
                </a:xfrm>
                <a:custGeom>
                  <a:avLst/>
                  <a:gdLst/>
                  <a:ahLst/>
                  <a:cxnLst/>
                  <a:rect l="0" t="0" r="0" b="0"/>
                  <a:pathLst>
                    <a:path w="31093" h="36246">
                      <a:moveTo>
                        <a:pt x="-113" y="18062"/>
                      </a:moveTo>
                      <a:cubicBezTo>
                        <a:pt x="-113" y="8058"/>
                        <a:pt x="6847" y="-51"/>
                        <a:pt x="15433" y="-51"/>
                      </a:cubicBezTo>
                      <a:cubicBezTo>
                        <a:pt x="24019" y="-51"/>
                        <a:pt x="30979" y="8058"/>
                        <a:pt x="30979" y="18062"/>
                      </a:cubicBezTo>
                      <a:cubicBezTo>
                        <a:pt x="30979" y="28065"/>
                        <a:pt x="24019" y="36174"/>
                        <a:pt x="15433" y="36174"/>
                      </a:cubicBezTo>
                      <a:cubicBezTo>
                        <a:pt x="6847" y="36174"/>
                        <a:pt x="-113" y="28065"/>
                        <a:pt x="-113" y="18062"/>
                      </a:cubicBezTo>
                      <a:close/>
                    </a:path>
                  </a:pathLst>
                </a:custGeom>
                <a:gradFill>
                  <a:gsLst>
                    <a:gs pos="0">
                      <a:srgbClr val="404040"/>
                    </a:gs>
                    <a:gs pos="50000">
                      <a:srgbClr val="D8D8D8"/>
                    </a:gs>
                    <a:gs pos="100000">
                      <a:srgbClr val="404040"/>
                    </a:gs>
                  </a:gsLst>
                  <a:lin ang="9000000" scaled="0"/>
                </a:gradFill>
                <a:ln w="7600" cap="flat">
                  <a:noFill/>
                  <a:bevel/>
                </a:ln>
              </p:spPr>
            </p:sp>
            <p:sp>
              <p:nvSpPr>
                <p:cNvPr id="349" name="Freeform 348"/>
                <p:cNvSpPr/>
                <p:nvPr/>
              </p:nvSpPr>
              <p:spPr>
                <a:xfrm>
                  <a:off x="3436251" y="2013924"/>
                  <a:ext cx="25996" cy="30305"/>
                </a:xfrm>
                <a:custGeom>
                  <a:avLst/>
                  <a:gdLst/>
                  <a:ahLst/>
                  <a:cxnLst/>
                  <a:rect l="0" t="0" r="0" b="0"/>
                  <a:pathLst>
                    <a:path w="25996" h="30305">
                      <a:moveTo>
                        <a:pt x="-95" y="15101"/>
                      </a:moveTo>
                      <a:cubicBezTo>
                        <a:pt x="-95" y="6738"/>
                        <a:pt x="5725" y="-42"/>
                        <a:pt x="12903" y="-42"/>
                      </a:cubicBezTo>
                      <a:cubicBezTo>
                        <a:pt x="20082" y="-42"/>
                        <a:pt x="25901" y="6738"/>
                        <a:pt x="25901" y="15101"/>
                      </a:cubicBezTo>
                      <a:cubicBezTo>
                        <a:pt x="25901" y="23465"/>
                        <a:pt x="20082" y="30245"/>
                        <a:pt x="12903" y="30245"/>
                      </a:cubicBezTo>
                      <a:cubicBezTo>
                        <a:pt x="5725" y="30245"/>
                        <a:pt x="-95" y="23465"/>
                        <a:pt x="-95" y="15101"/>
                      </a:cubicBezTo>
                      <a:close/>
                    </a:path>
                  </a:pathLst>
                </a:custGeom>
                <a:solidFill>
                  <a:srgbClr val="000000"/>
                </a:solidFill>
                <a:ln w="7600" cap="flat">
                  <a:noFill/>
                  <a:bevel/>
                </a:ln>
              </p:spPr>
            </p:sp>
            <p:sp>
              <p:nvSpPr>
                <p:cNvPr id="350" name="Freeform 349"/>
                <p:cNvSpPr/>
                <p:nvPr/>
              </p:nvSpPr>
              <p:spPr>
                <a:xfrm>
                  <a:off x="3436251" y="2013924"/>
                  <a:ext cx="25996" cy="30305"/>
                </a:xfrm>
                <a:custGeom>
                  <a:avLst/>
                  <a:gdLst/>
                  <a:ahLst/>
                  <a:cxnLst/>
                  <a:rect l="0" t="0" r="0" b="0"/>
                  <a:pathLst>
                    <a:path w="25996" h="30305">
                      <a:moveTo>
                        <a:pt x="-95" y="15101"/>
                      </a:moveTo>
                      <a:cubicBezTo>
                        <a:pt x="-95" y="6738"/>
                        <a:pt x="5725" y="-42"/>
                        <a:pt x="12903" y="-42"/>
                      </a:cubicBezTo>
                      <a:cubicBezTo>
                        <a:pt x="20082" y="-42"/>
                        <a:pt x="25901" y="6738"/>
                        <a:pt x="25901" y="15101"/>
                      </a:cubicBezTo>
                      <a:cubicBezTo>
                        <a:pt x="25901" y="23465"/>
                        <a:pt x="20082" y="30245"/>
                        <a:pt x="12903" y="30245"/>
                      </a:cubicBezTo>
                      <a:cubicBezTo>
                        <a:pt x="5725" y="30245"/>
                        <a:pt x="-95" y="23465"/>
                        <a:pt x="-95" y="15101"/>
                      </a:cubicBezTo>
                      <a:close/>
                    </a:path>
                  </a:pathLst>
                </a:custGeom>
                <a:gradFill>
                  <a:gsLst>
                    <a:gs pos="9000">
                      <a:srgbClr val="FFFFFF">
                        <a:alpha val="39000"/>
                      </a:srgbClr>
                    </a:gs>
                    <a:gs pos="36000">
                      <a:srgbClr val="FFFFFF">
                        <a:alpha val="0"/>
                      </a:srgbClr>
                    </a:gs>
                  </a:gsLst>
                  <a:lin ang="5400000" scaled="0"/>
                </a:gradFill>
                <a:ln w="7600" cap="flat">
                  <a:noFill/>
                  <a:bevel/>
                </a:ln>
              </p:spPr>
            </p:sp>
            <p:sp>
              <p:nvSpPr>
                <p:cNvPr id="351" name="Freeform 350"/>
                <p:cNvSpPr/>
                <p:nvPr/>
              </p:nvSpPr>
              <p:spPr>
                <a:xfrm>
                  <a:off x="3441798" y="2058665"/>
                  <a:ext cx="14919" cy="17392"/>
                </a:xfrm>
                <a:custGeom>
                  <a:avLst/>
                  <a:gdLst/>
                  <a:ahLst/>
                  <a:cxnLst/>
                  <a:rect l="0" t="0" r="0" b="0"/>
                  <a:pathLst>
                    <a:path w="14919" h="17392">
                      <a:moveTo>
                        <a:pt x="-54" y="8667"/>
                      </a:moveTo>
                      <a:cubicBezTo>
                        <a:pt x="-54" y="3867"/>
                        <a:pt x="3285" y="-24"/>
                        <a:pt x="7405" y="-24"/>
                      </a:cubicBezTo>
                      <a:cubicBezTo>
                        <a:pt x="11525" y="-24"/>
                        <a:pt x="14865" y="3867"/>
                        <a:pt x="14865" y="8667"/>
                      </a:cubicBezTo>
                      <a:cubicBezTo>
                        <a:pt x="14865" y="13466"/>
                        <a:pt x="11525" y="17357"/>
                        <a:pt x="7405" y="17357"/>
                      </a:cubicBezTo>
                      <a:cubicBezTo>
                        <a:pt x="3285" y="17357"/>
                        <a:pt x="-54" y="13466"/>
                        <a:pt x="-54" y="8667"/>
                      </a:cubicBezTo>
                      <a:close/>
                    </a:path>
                  </a:pathLst>
                </a:custGeom>
                <a:gradFill>
                  <a:gsLst>
                    <a:gs pos="0">
                      <a:srgbClr val="404040"/>
                    </a:gs>
                    <a:gs pos="50000">
                      <a:srgbClr val="D8D8D8"/>
                    </a:gs>
                    <a:gs pos="100000">
                      <a:srgbClr val="404040"/>
                    </a:gs>
                  </a:gsLst>
                  <a:lin ang="9000000" scaled="0"/>
                </a:gradFill>
                <a:ln w="7600" cap="flat">
                  <a:noFill/>
                  <a:bevel/>
                </a:ln>
              </p:spPr>
            </p:sp>
            <p:sp>
              <p:nvSpPr>
                <p:cNvPr id="352" name="Freeform 351"/>
                <p:cNvSpPr/>
                <p:nvPr/>
              </p:nvSpPr>
              <p:spPr>
                <a:xfrm>
                  <a:off x="3443022" y="2060089"/>
                  <a:ext cx="12474" cy="14541"/>
                </a:xfrm>
                <a:custGeom>
                  <a:avLst/>
                  <a:gdLst/>
                  <a:ahLst/>
                  <a:cxnLst/>
                  <a:rect l="0" t="0" r="0" b="0"/>
                  <a:pathLst>
                    <a:path w="12474" h="14541">
                      <a:moveTo>
                        <a:pt x="-45" y="7246"/>
                      </a:moveTo>
                      <a:cubicBezTo>
                        <a:pt x="-45" y="3233"/>
                        <a:pt x="2747" y="-20"/>
                        <a:pt x="6191" y="-20"/>
                      </a:cubicBezTo>
                      <a:cubicBezTo>
                        <a:pt x="9636" y="-20"/>
                        <a:pt x="12428" y="3233"/>
                        <a:pt x="12428" y="7246"/>
                      </a:cubicBezTo>
                      <a:cubicBezTo>
                        <a:pt x="12428" y="11259"/>
                        <a:pt x="9636" y="14512"/>
                        <a:pt x="6191" y="14512"/>
                      </a:cubicBezTo>
                      <a:cubicBezTo>
                        <a:pt x="2747" y="14512"/>
                        <a:pt x="-45" y="11259"/>
                        <a:pt x="-45" y="7246"/>
                      </a:cubicBezTo>
                      <a:close/>
                    </a:path>
                  </a:pathLst>
                </a:custGeom>
                <a:solidFill>
                  <a:srgbClr val="000000"/>
                </a:solidFill>
                <a:ln w="7600" cap="flat">
                  <a:noFill/>
                  <a:bevel/>
                </a:ln>
              </p:spPr>
            </p:sp>
            <p:sp>
              <p:nvSpPr>
                <p:cNvPr id="353" name="Freeform 352"/>
                <p:cNvSpPr/>
                <p:nvPr/>
              </p:nvSpPr>
              <p:spPr>
                <a:xfrm>
                  <a:off x="3443022" y="2060089"/>
                  <a:ext cx="12474" cy="14541"/>
                </a:xfrm>
                <a:custGeom>
                  <a:avLst/>
                  <a:gdLst/>
                  <a:ahLst/>
                  <a:cxnLst/>
                  <a:rect l="0" t="0" r="0" b="0"/>
                  <a:pathLst>
                    <a:path w="12474" h="14541">
                      <a:moveTo>
                        <a:pt x="-45" y="7246"/>
                      </a:moveTo>
                      <a:cubicBezTo>
                        <a:pt x="-45" y="3233"/>
                        <a:pt x="2747" y="-20"/>
                        <a:pt x="6191" y="-20"/>
                      </a:cubicBezTo>
                      <a:cubicBezTo>
                        <a:pt x="9636" y="-20"/>
                        <a:pt x="12428" y="3233"/>
                        <a:pt x="12428" y="7246"/>
                      </a:cubicBezTo>
                      <a:cubicBezTo>
                        <a:pt x="12428" y="11259"/>
                        <a:pt x="9636" y="14512"/>
                        <a:pt x="6191" y="14512"/>
                      </a:cubicBezTo>
                      <a:cubicBezTo>
                        <a:pt x="2747" y="14512"/>
                        <a:pt x="-45" y="11259"/>
                        <a:pt x="-45" y="7246"/>
                      </a:cubicBezTo>
                      <a:close/>
                    </a:path>
                  </a:pathLst>
                </a:custGeom>
                <a:gradFill>
                  <a:gsLst>
                    <a:gs pos="9000">
                      <a:srgbClr val="FFFFFF">
                        <a:alpha val="39000"/>
                      </a:srgbClr>
                    </a:gs>
                    <a:gs pos="36000">
                      <a:srgbClr val="FFFFFF">
                        <a:alpha val="0"/>
                      </a:srgbClr>
                    </a:gs>
                  </a:gsLst>
                  <a:lin ang="5400000" scaled="0"/>
                </a:gradFill>
                <a:ln w="7600" cap="flat">
                  <a:noFill/>
                  <a:bevel/>
                </a:ln>
              </p:spPr>
            </p:sp>
            <p:sp>
              <p:nvSpPr>
                <p:cNvPr id="354" name="Freeform 353"/>
                <p:cNvSpPr/>
                <p:nvPr/>
              </p:nvSpPr>
              <p:spPr>
                <a:xfrm>
                  <a:off x="3405316" y="1724378"/>
                  <a:ext cx="67843" cy="195213"/>
                </a:xfrm>
                <a:custGeom>
                  <a:avLst/>
                  <a:gdLst/>
                  <a:ahLst/>
                  <a:cxnLst/>
                  <a:rect l="0" t="0" r="0" b="0"/>
                  <a:pathLst>
                    <a:path w="67843" h="195213">
                      <a:moveTo>
                        <a:pt x="67843" y="24373"/>
                      </a:moveTo>
                      <a:lnTo>
                        <a:pt x="116" y="195213"/>
                      </a:lnTo>
                      <a:lnTo>
                        <a:pt x="116" y="1593"/>
                      </a:lnTo>
                      <a:cubicBezTo>
                        <a:pt x="116" y="1593"/>
                        <a:pt x="-1616" y="-1626"/>
                        <a:pt x="6301" y="851"/>
                      </a:cubicBezTo>
                      <a:cubicBezTo>
                        <a:pt x="14218" y="3327"/>
                        <a:pt x="67843" y="24373"/>
                        <a:pt x="67843" y="24373"/>
                      </a:cubicBezTo>
                      <a:close/>
                    </a:path>
                  </a:pathLst>
                </a:custGeom>
                <a:gradFill>
                  <a:gsLst>
                    <a:gs pos="0">
                      <a:srgbClr val="FFFFFF">
                        <a:alpha val="30000"/>
                      </a:srgbClr>
                    </a:gs>
                    <a:gs pos="71000">
                      <a:srgbClr val="FFFFFF">
                        <a:alpha val="0"/>
                      </a:srgbClr>
                    </a:gs>
                  </a:gsLst>
                  <a:lin ang="11400000" scaled="0"/>
                </a:gradFill>
                <a:ln w="7600" cap="flat">
                  <a:noFill/>
                  <a:bevel/>
                </a:ln>
              </p:spPr>
            </p:sp>
            <p:sp>
              <p:nvSpPr>
                <p:cNvPr id="355" name="Freeform 354"/>
                <p:cNvSpPr/>
                <p:nvPr/>
              </p:nvSpPr>
              <p:spPr>
                <a:xfrm>
                  <a:off x="3404690" y="1937170"/>
                  <a:ext cx="96487" cy="48034"/>
                </a:xfrm>
                <a:custGeom>
                  <a:avLst/>
                  <a:gdLst/>
                  <a:ahLst/>
                  <a:cxnLst/>
                  <a:rect l="0" t="0" r="0" b="0"/>
                  <a:pathLst>
                    <a:path w="96487" h="48034">
                      <a:moveTo>
                        <a:pt x="0" y="0"/>
                      </a:moveTo>
                      <a:lnTo>
                        <a:pt x="0" y="2972"/>
                      </a:lnTo>
                      <a:lnTo>
                        <a:pt x="96487" y="48034"/>
                      </a:lnTo>
                      <a:lnTo>
                        <a:pt x="96487" y="44583"/>
                      </a:lnTo>
                      <a:lnTo>
                        <a:pt x="0" y="0"/>
                      </a:lnTo>
                      <a:close/>
                    </a:path>
                  </a:pathLst>
                </a:custGeom>
                <a:solidFill>
                  <a:srgbClr val="272727"/>
                </a:solidFill>
                <a:ln w="7600" cap="flat">
                  <a:noFill/>
                  <a:bevel/>
                </a:ln>
              </p:spPr>
            </p:sp>
          </p:grpSp>
          <p:sp>
            <p:nvSpPr>
              <p:cNvPr id="340" name="Text 398"/>
              <p:cNvSpPr txBox="1"/>
              <p:nvPr/>
            </p:nvSpPr>
            <p:spPr>
              <a:xfrm>
                <a:off x="2913042" y="2217991"/>
                <a:ext cx="1018400" cy="152000"/>
              </a:xfrm>
              <a:prstGeom prst="rect">
                <a:avLst/>
              </a:prstGeom>
              <a:noFill/>
            </p:spPr>
            <p:txBody>
              <a:bodyPr wrap="square" lIns="28000" tIns="18000" rIns="28000" bIns="18000" rtlCol="0" anchor="ctr"/>
              <a:lstStyle/>
              <a:p>
                <a:pPr algn="ctr"/>
                <a:r>
                  <a:rPr sz="760" b="1">
                    <a:solidFill>
                      <a:srgbClr val="303030"/>
                    </a:solidFill>
                    <a:latin typeface="Arial"/>
                  </a:rPr>
                  <a:t>COURSE TRAINING</a:t>
                </a:r>
              </a:p>
            </p:txBody>
          </p:sp>
        </p:grpSp>
        <p:sp>
          <p:nvSpPr>
            <p:cNvPr id="20" name="Arrow 2"/>
            <p:cNvSpPr/>
            <p:nvPr/>
          </p:nvSpPr>
          <p:spPr>
            <a:xfrm rot="6300000">
              <a:off x="955585" y="4230065"/>
              <a:ext cx="1064000" cy="410400"/>
            </a:xfrm>
            <a:custGeom>
              <a:avLst/>
              <a:gdLst/>
              <a:ahLst/>
              <a:cxnLst/>
              <a:rect l="0" t="0" r="0" b="0"/>
              <a:pathLst>
                <a:path w="1064000" h="410400">
                  <a:moveTo>
                    <a:pt x="0" y="102600"/>
                  </a:moveTo>
                  <a:lnTo>
                    <a:pt x="817760" y="102600"/>
                  </a:lnTo>
                  <a:lnTo>
                    <a:pt x="817760" y="0"/>
                  </a:lnTo>
                  <a:lnTo>
                    <a:pt x="1064000" y="205200"/>
                  </a:lnTo>
                  <a:lnTo>
                    <a:pt x="817760" y="410400"/>
                  </a:lnTo>
                  <a:lnTo>
                    <a:pt x="817760" y="307800"/>
                  </a:lnTo>
                  <a:lnTo>
                    <a:pt x="0" y="307800"/>
                  </a:lnTo>
                  <a:lnTo>
                    <a:pt x="0" y="102600"/>
                  </a:lnTo>
                  <a:close/>
                </a:path>
              </a:pathLst>
            </a:custGeom>
            <a:gradFill>
              <a:gsLst>
                <a:gs pos="0">
                  <a:srgbClr val="FBFBFB"/>
                </a:gs>
                <a:gs pos="100000">
                  <a:srgbClr val="EFEFEF"/>
                </a:gs>
              </a:gsLst>
              <a:lin ang="5400000" scaled="0"/>
            </a:gradFill>
            <a:ln w="7600" cap="flat">
              <a:solidFill>
                <a:srgbClr val="6D6D6D"/>
              </a:solidFill>
              <a:bevel/>
            </a:ln>
            <a:effectLst>
              <a:outerShdw dist="21496" dir="2700000" algn="tl">
                <a:srgbClr val="000000">
                  <a:alpha val="8000"/>
                </a:srgbClr>
              </a:outerShdw>
            </a:effectLst>
          </p:spPr>
        </p:sp>
        <p:sp>
          <p:nvSpPr>
            <p:cNvPr id="21" name="Document"/>
            <p:cNvSpPr/>
            <p:nvPr/>
          </p:nvSpPr>
          <p:spPr>
            <a:xfrm>
              <a:off x="455472" y="4949138"/>
              <a:ext cx="1147364" cy="1272409"/>
            </a:xfrm>
            <a:custGeom>
              <a:avLst/>
              <a:gdLst>
                <a:gd name="connsiteX0" fmla="*/ 0 w 1147364"/>
                <a:gd name="connsiteY0" fmla="*/ 557225 h 1114449"/>
                <a:gd name="connsiteX1" fmla="*/ 573682 w 1147364"/>
                <a:gd name="connsiteY1" fmla="*/ 0 h 1114449"/>
                <a:gd name="connsiteX2" fmla="*/ 1147364 w 1147364"/>
                <a:gd name="connsiteY2" fmla="*/ 557225 h 1114449"/>
                <a:gd name="connsiteX3" fmla="*/ 573682 w 1147364"/>
                <a:gd name="connsiteY3" fmla="*/ 1003002 h 1114449"/>
              </a:gdLst>
              <a:ahLst/>
              <a:cxnLst>
                <a:cxn ang="0">
                  <a:pos x="connsiteX0" y="connsiteY0"/>
                </a:cxn>
                <a:cxn ang="0">
                  <a:pos x="connsiteX1" y="connsiteY1"/>
                </a:cxn>
                <a:cxn ang="0">
                  <a:pos x="connsiteX2" y="connsiteY2"/>
                </a:cxn>
                <a:cxn ang="0">
                  <a:pos x="connsiteX3" y="connsiteY3"/>
                </a:cxn>
              </a:cxnLst>
              <a:rect l="l" t="t" r="r" b="b"/>
              <a:pathLst>
                <a:path w="1147364" h="1114449">
                  <a:moveTo>
                    <a:pt x="0" y="1018833"/>
                  </a:moveTo>
                  <a:lnTo>
                    <a:pt x="0" y="0"/>
                  </a:lnTo>
                  <a:lnTo>
                    <a:pt x="1147364" y="0"/>
                  </a:lnTo>
                  <a:lnTo>
                    <a:pt x="1147364" y="1018833"/>
                  </a:lnTo>
                  <a:cubicBezTo>
                    <a:pt x="977382" y="891356"/>
                    <a:pt x="743665" y="891356"/>
                    <a:pt x="573682" y="1018833"/>
                  </a:cubicBezTo>
                  <a:cubicBezTo>
                    <a:pt x="403703" y="1146321"/>
                    <a:pt x="169979" y="1146321"/>
                    <a:pt x="0" y="1018833"/>
                  </a:cubicBezTo>
                  <a:close/>
                </a:path>
              </a:pathLst>
            </a:custGeom>
            <a:gradFill>
              <a:gsLst>
                <a:gs pos="0">
                  <a:srgbClr val="FBFBFB"/>
                </a:gs>
                <a:gs pos="100000">
                  <a:srgbClr val="EFEFEF"/>
                </a:gs>
              </a:gsLst>
              <a:lin ang="5400000" scaled="0"/>
            </a:gradFill>
            <a:ln w="7600" cap="flat">
              <a:solidFill>
                <a:srgbClr val="6D6D6D"/>
              </a:solidFill>
              <a:bevel/>
            </a:ln>
            <a:effectLst>
              <a:outerShdw dist="21496" dir="2700000" algn="tl">
                <a:srgbClr val="000000">
                  <a:alpha val="8000"/>
                </a:srgbClr>
              </a:outerShdw>
            </a:effectLst>
          </p:spPr>
          <p:txBody>
            <a:bodyPr wrap="square" lIns="28000" tIns="18000" rIns="28000" bIns="18000" rtlCol="0" anchor="ctr"/>
            <a:lstStyle/>
            <a:p>
              <a:pPr algn="ctr"/>
              <a:r>
                <a:rPr sz="760" b="1" dirty="0" smtClean="0">
                  <a:solidFill>
                    <a:srgbClr val="303030"/>
                  </a:solidFill>
                  <a:latin typeface="Arial"/>
                </a:rPr>
                <a:t>Receive Educational </a:t>
              </a:r>
              <a:r>
                <a:rPr sz="760" b="1" dirty="0">
                  <a:solidFill>
                    <a:srgbClr val="303030"/>
                  </a:solidFill>
                  <a:latin typeface="Arial"/>
                </a:rPr>
                <a:t>training on </a:t>
              </a:r>
              <a:r>
                <a:rPr lang="en-US" sz="760" b="1" dirty="0" smtClean="0">
                  <a:solidFill>
                    <a:srgbClr val="303030"/>
                  </a:solidFill>
                  <a:latin typeface="Arial"/>
                </a:rPr>
                <a:t>S</a:t>
              </a:r>
              <a:r>
                <a:rPr sz="760" b="1" dirty="0" smtClean="0">
                  <a:solidFill>
                    <a:srgbClr val="303030"/>
                  </a:solidFill>
                  <a:latin typeface="Arial"/>
                </a:rPr>
                <a:t>mall </a:t>
              </a:r>
              <a:r>
                <a:rPr lang="en-US" sz="760" b="1" dirty="0">
                  <a:solidFill>
                    <a:srgbClr val="303030"/>
                  </a:solidFill>
                  <a:latin typeface="Arial"/>
                </a:rPr>
                <a:t>D</a:t>
              </a:r>
              <a:r>
                <a:rPr sz="760" b="1" dirty="0" smtClean="0">
                  <a:solidFill>
                    <a:srgbClr val="303030"/>
                  </a:solidFill>
                  <a:latin typeface="Arial"/>
                </a:rPr>
                <a:t>isadvantage </a:t>
              </a:r>
              <a:r>
                <a:rPr lang="en-US" sz="760" b="1" dirty="0">
                  <a:solidFill>
                    <a:srgbClr val="303030"/>
                  </a:solidFill>
                  <a:latin typeface="Arial"/>
                </a:rPr>
                <a:t>B</a:t>
              </a:r>
              <a:r>
                <a:rPr sz="760" b="1" dirty="0" smtClean="0">
                  <a:solidFill>
                    <a:srgbClr val="303030"/>
                  </a:solidFill>
                  <a:latin typeface="Arial"/>
                </a:rPr>
                <a:t>usinesses </a:t>
              </a:r>
              <a:r>
                <a:rPr sz="760" b="1" dirty="0">
                  <a:solidFill>
                    <a:srgbClr val="303030"/>
                  </a:solidFill>
                  <a:latin typeface="Arial"/>
                </a:rPr>
                <a:t>and </a:t>
              </a:r>
              <a:r>
                <a:rPr lang="en-US" sz="760" b="1" dirty="0" smtClean="0">
                  <a:solidFill>
                    <a:srgbClr val="303030"/>
                  </a:solidFill>
                  <a:latin typeface="Arial"/>
                </a:rPr>
                <a:t>Unrepresented Academic Institutions</a:t>
              </a:r>
              <a:endParaRPr sz="760" b="1" dirty="0">
                <a:solidFill>
                  <a:srgbClr val="303030"/>
                </a:solidFill>
                <a:latin typeface="Arial"/>
              </a:endParaRPr>
            </a:p>
          </p:txBody>
        </p:sp>
        <p:sp>
          <p:nvSpPr>
            <p:cNvPr id="22" name="Yes or No"/>
            <p:cNvSpPr/>
            <p:nvPr/>
          </p:nvSpPr>
          <p:spPr>
            <a:xfrm>
              <a:off x="1937202" y="4705938"/>
              <a:ext cx="942400" cy="628050"/>
            </a:xfrm>
            <a:custGeom>
              <a:avLst/>
              <a:gdLst>
                <a:gd name="connsiteX0" fmla="*/ 471200 w 942400"/>
                <a:gd name="connsiteY0" fmla="*/ 314025 h 628050"/>
                <a:gd name="connsiteX1" fmla="*/ 0 w 942400"/>
                <a:gd name="connsiteY1" fmla="*/ 314025 h 628050"/>
                <a:gd name="connsiteX2" fmla="*/ 471200 w 942400"/>
                <a:gd name="connsiteY2" fmla="*/ 0 h 628050"/>
                <a:gd name="connsiteX3" fmla="*/ 942400 w 942400"/>
                <a:gd name="connsiteY3" fmla="*/ 314025 h 628050"/>
                <a:gd name="connsiteX4" fmla="*/ 471200 w 942400"/>
                <a:gd name="connsiteY4" fmla="*/ 628050 h 62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400" h="628050">
                  <a:moveTo>
                    <a:pt x="0" y="314025"/>
                  </a:moveTo>
                  <a:cubicBezTo>
                    <a:pt x="0" y="140594"/>
                    <a:pt x="210964" y="0"/>
                    <a:pt x="471200" y="0"/>
                  </a:cubicBezTo>
                  <a:cubicBezTo>
                    <a:pt x="731436" y="0"/>
                    <a:pt x="942400" y="140594"/>
                    <a:pt x="942400" y="314025"/>
                  </a:cubicBezTo>
                  <a:cubicBezTo>
                    <a:pt x="942400" y="487456"/>
                    <a:pt x="731436" y="628050"/>
                    <a:pt x="471200" y="628050"/>
                  </a:cubicBezTo>
                  <a:cubicBezTo>
                    <a:pt x="210964" y="628050"/>
                    <a:pt x="0" y="487456"/>
                    <a:pt x="0" y="314025"/>
                  </a:cubicBezTo>
                  <a:close/>
                </a:path>
              </a:pathLst>
            </a:custGeom>
            <a:gradFill>
              <a:gsLst>
                <a:gs pos="0">
                  <a:srgbClr val="FBFBFB"/>
                </a:gs>
                <a:gs pos="100000">
                  <a:srgbClr val="EFEFEF"/>
                </a:gs>
              </a:gsLst>
              <a:lin ang="5400000" scaled="0"/>
            </a:gradFill>
            <a:ln w="7600" cap="flat">
              <a:solidFill>
                <a:srgbClr val="6D6D6D"/>
              </a:solidFill>
              <a:bevel/>
            </a:ln>
            <a:effectLst>
              <a:outerShdw dist="21496" dir="2700000" algn="tl">
                <a:srgbClr val="000000">
                  <a:alpha val="8000"/>
                </a:srgbClr>
              </a:outerShdw>
            </a:effectLst>
          </p:spPr>
          <p:txBody>
            <a:bodyPr wrap="square" lIns="28000" tIns="18000" rIns="28000" bIns="18000" rtlCol="0" anchor="ctr"/>
            <a:lstStyle/>
            <a:p>
              <a:pPr algn="ctr"/>
              <a:r>
                <a:rPr sz="1140" b="1">
                  <a:solidFill>
                    <a:srgbClr val="FF1418"/>
                  </a:solidFill>
                  <a:latin typeface="Calibri"/>
                </a:rPr>
                <a:t>10 U.S. Code § 2323 </a:t>
              </a:r>
            </a:p>
          </p:txBody>
        </p:sp>
        <p:sp>
          <p:nvSpPr>
            <p:cNvPr id="23" name="ConnectLine"/>
            <p:cNvSpPr/>
            <p:nvPr/>
          </p:nvSpPr>
          <p:spPr>
            <a:xfrm>
              <a:off x="2408402" y="5333987"/>
              <a:ext cx="0" cy="456000"/>
            </a:xfrm>
            <a:custGeom>
              <a:avLst/>
              <a:gdLst/>
              <a:ahLst/>
              <a:cxnLst/>
              <a:rect l="0" t="0" r="0" b="0"/>
              <a:pathLst>
                <a:path h="456000" fill="none">
                  <a:moveTo>
                    <a:pt x="0" y="0"/>
                  </a:moveTo>
                  <a:lnTo>
                    <a:pt x="0" y="456000"/>
                  </a:lnTo>
                </a:path>
              </a:pathLst>
            </a:custGeom>
            <a:noFill/>
            <a:ln w="7600" cap="flat">
              <a:solidFill>
                <a:srgbClr val="6D6D6D"/>
              </a:solidFill>
              <a:bevel/>
              <a:tailEnd type="stealth" w="med" len="med"/>
            </a:ln>
          </p:spPr>
        </p:sp>
        <p:sp>
          <p:nvSpPr>
            <p:cNvPr id="24" name="Yes or No"/>
            <p:cNvSpPr/>
            <p:nvPr/>
          </p:nvSpPr>
          <p:spPr>
            <a:xfrm>
              <a:off x="1937202" y="5789987"/>
              <a:ext cx="942400" cy="628050"/>
            </a:xfrm>
            <a:custGeom>
              <a:avLst/>
              <a:gdLst>
                <a:gd name="connsiteX0" fmla="*/ 471200 w 942400"/>
                <a:gd name="connsiteY0" fmla="*/ 314025 h 628050"/>
                <a:gd name="connsiteX1" fmla="*/ 0 w 942400"/>
                <a:gd name="connsiteY1" fmla="*/ 314025 h 628050"/>
                <a:gd name="connsiteX2" fmla="*/ 471200 w 942400"/>
                <a:gd name="connsiteY2" fmla="*/ 0 h 628050"/>
                <a:gd name="connsiteX3" fmla="*/ 942400 w 942400"/>
                <a:gd name="connsiteY3" fmla="*/ 314025 h 628050"/>
                <a:gd name="connsiteX4" fmla="*/ 471200 w 942400"/>
                <a:gd name="connsiteY4" fmla="*/ 628050 h 62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400" h="628050">
                  <a:moveTo>
                    <a:pt x="0" y="314025"/>
                  </a:moveTo>
                  <a:cubicBezTo>
                    <a:pt x="0" y="140594"/>
                    <a:pt x="210964" y="0"/>
                    <a:pt x="471200" y="0"/>
                  </a:cubicBezTo>
                  <a:cubicBezTo>
                    <a:pt x="731436" y="0"/>
                    <a:pt x="942400" y="140594"/>
                    <a:pt x="942400" y="314025"/>
                  </a:cubicBezTo>
                  <a:cubicBezTo>
                    <a:pt x="942400" y="487456"/>
                    <a:pt x="731436" y="628050"/>
                    <a:pt x="471200" y="628050"/>
                  </a:cubicBezTo>
                  <a:cubicBezTo>
                    <a:pt x="210964" y="628050"/>
                    <a:pt x="0" y="487456"/>
                    <a:pt x="0" y="314025"/>
                  </a:cubicBezTo>
                  <a:close/>
                </a:path>
              </a:pathLst>
            </a:custGeom>
            <a:gradFill>
              <a:gsLst>
                <a:gs pos="0">
                  <a:srgbClr val="FBFBFB"/>
                </a:gs>
                <a:gs pos="100000">
                  <a:srgbClr val="EFEFEF"/>
                </a:gs>
              </a:gsLst>
              <a:lin ang="5400000" scaled="0"/>
            </a:gradFill>
            <a:ln w="7600" cap="flat">
              <a:solidFill>
                <a:srgbClr val="6D6D6D"/>
              </a:solidFill>
              <a:bevel/>
            </a:ln>
            <a:effectLst>
              <a:outerShdw dist="21496" dir="2700000" algn="tl">
                <a:srgbClr val="000000">
                  <a:alpha val="8000"/>
                </a:srgbClr>
              </a:outerShdw>
            </a:effectLst>
          </p:spPr>
          <p:txBody>
            <a:bodyPr wrap="square" lIns="28000" tIns="18000" rIns="28000" bIns="18000" rtlCol="0" anchor="ctr"/>
            <a:lstStyle/>
            <a:p>
              <a:pPr algn="ctr"/>
              <a:r>
                <a:rPr sz="760" b="1">
                  <a:solidFill>
                    <a:srgbClr val="FF1418"/>
                  </a:solidFill>
                  <a:latin typeface="Arial"/>
                </a:rPr>
                <a:t>DOD INTERIM RULE</a:t>
              </a:r>
            </a:p>
          </p:txBody>
        </p:sp>
        <p:sp>
          <p:nvSpPr>
            <p:cNvPr id="25" name="ConnectLine"/>
            <p:cNvSpPr/>
            <p:nvPr/>
          </p:nvSpPr>
          <p:spPr>
            <a:xfrm>
              <a:off x="1602802" y="5181984"/>
              <a:ext cx="334400" cy="162025"/>
            </a:xfrm>
            <a:custGeom>
              <a:avLst/>
              <a:gdLst/>
              <a:ahLst/>
              <a:cxnLst/>
              <a:rect l="0" t="0" r="0" b="0"/>
              <a:pathLst>
                <a:path w="334400" h="162025" fill="none">
                  <a:moveTo>
                    <a:pt x="0" y="0"/>
                  </a:moveTo>
                  <a:lnTo>
                    <a:pt x="91200" y="0"/>
                  </a:lnTo>
                  <a:lnTo>
                    <a:pt x="91200" y="-162025"/>
                  </a:lnTo>
                  <a:lnTo>
                    <a:pt x="334400" y="-162025"/>
                  </a:lnTo>
                </a:path>
              </a:pathLst>
            </a:custGeom>
            <a:noFill/>
            <a:ln w="7600" cap="flat">
              <a:solidFill>
                <a:srgbClr val="6D6D6D"/>
              </a:solidFill>
              <a:bevel/>
              <a:tailEnd type="stealth" w="med" len="med"/>
            </a:ln>
          </p:spPr>
        </p:sp>
        <p:sp>
          <p:nvSpPr>
            <p:cNvPr id="26" name="ConnectLine"/>
            <p:cNvSpPr/>
            <p:nvPr/>
          </p:nvSpPr>
          <p:spPr>
            <a:xfrm>
              <a:off x="1602802" y="5759591"/>
              <a:ext cx="334400" cy="344425"/>
            </a:xfrm>
            <a:custGeom>
              <a:avLst/>
              <a:gdLst/>
              <a:ahLst/>
              <a:cxnLst/>
              <a:rect l="0" t="0" r="0" b="0"/>
              <a:pathLst>
                <a:path w="334400" h="344425" fill="none">
                  <a:moveTo>
                    <a:pt x="0" y="0"/>
                  </a:moveTo>
                  <a:lnTo>
                    <a:pt x="0" y="344425"/>
                  </a:lnTo>
                  <a:lnTo>
                    <a:pt x="334400" y="344425"/>
                  </a:lnTo>
                </a:path>
              </a:pathLst>
            </a:custGeom>
            <a:noFill/>
            <a:ln w="7600" cap="flat">
              <a:solidFill>
                <a:srgbClr val="6D6D6D"/>
              </a:solidFill>
              <a:bevel/>
              <a:tailEnd type="stealth" w="med" len="med"/>
            </a:ln>
          </p:spPr>
        </p:sp>
        <p:grpSp>
          <p:nvGrpSpPr>
            <p:cNvPr id="27" name="Man 4"/>
            <p:cNvGrpSpPr/>
            <p:nvPr/>
          </p:nvGrpSpPr>
          <p:grpSpPr>
            <a:xfrm>
              <a:off x="3440483" y="4107963"/>
              <a:ext cx="744800" cy="1824000"/>
              <a:chOff x="3440483" y="4107963"/>
              <a:chExt cx="744800" cy="1824000"/>
            </a:xfrm>
          </p:grpSpPr>
          <p:sp>
            <p:nvSpPr>
              <p:cNvPr id="294" name="Freeform 293"/>
              <p:cNvSpPr/>
              <p:nvPr/>
            </p:nvSpPr>
            <p:spPr>
              <a:xfrm>
                <a:off x="3753760" y="5821086"/>
                <a:ext cx="141661" cy="100261"/>
              </a:xfrm>
              <a:custGeom>
                <a:avLst/>
                <a:gdLst/>
                <a:ahLst/>
                <a:cxnLst/>
                <a:rect l="0" t="0" r="0" b="0"/>
                <a:pathLst>
                  <a:path w="141661" h="100261">
                    <a:moveTo>
                      <a:pt x="3001" y="0"/>
                    </a:moveTo>
                    <a:cubicBezTo>
                      <a:pt x="3001" y="0"/>
                      <a:pt x="17407" y="17051"/>
                      <a:pt x="32133" y="15120"/>
                    </a:cubicBezTo>
                    <a:cubicBezTo>
                      <a:pt x="46860" y="13192"/>
                      <a:pt x="63506" y="6751"/>
                      <a:pt x="75992" y="8684"/>
                    </a:cubicBezTo>
                    <a:cubicBezTo>
                      <a:pt x="88478" y="10617"/>
                      <a:pt x="108646" y="6752"/>
                      <a:pt x="108646" y="6752"/>
                    </a:cubicBezTo>
                    <a:cubicBezTo>
                      <a:pt x="108646" y="6752"/>
                      <a:pt x="139700" y="49224"/>
                      <a:pt x="141661" y="69816"/>
                    </a:cubicBezTo>
                    <a:cubicBezTo>
                      <a:pt x="143540" y="90408"/>
                      <a:pt x="130095" y="105207"/>
                      <a:pt x="78234" y="98772"/>
                    </a:cubicBezTo>
                    <a:cubicBezTo>
                      <a:pt x="78234" y="98772"/>
                      <a:pt x="53262" y="96841"/>
                      <a:pt x="30213" y="62095"/>
                    </a:cubicBezTo>
                    <a:cubicBezTo>
                      <a:pt x="30213" y="62095"/>
                      <a:pt x="11325" y="57911"/>
                      <a:pt x="2761" y="49226"/>
                    </a:cubicBezTo>
                    <a:cubicBezTo>
                      <a:pt x="2761" y="49226"/>
                      <a:pt x="-3722" y="36996"/>
                      <a:pt x="3001" y="0"/>
                    </a:cubicBezTo>
                    <a:close/>
                  </a:path>
                </a:pathLst>
              </a:custGeom>
              <a:solidFill>
                <a:srgbClr val="000000"/>
              </a:solidFill>
              <a:ln w="7600" cap="flat">
                <a:solidFill>
                  <a:srgbClr val="000000"/>
                </a:solidFill>
                <a:bevel/>
              </a:ln>
            </p:spPr>
          </p:sp>
          <p:sp>
            <p:nvSpPr>
              <p:cNvPr id="295" name="Freeform 294"/>
              <p:cNvSpPr/>
              <p:nvPr/>
            </p:nvSpPr>
            <p:spPr>
              <a:xfrm>
                <a:off x="3541398" y="5836291"/>
                <a:ext cx="135658" cy="95676"/>
              </a:xfrm>
              <a:custGeom>
                <a:avLst/>
                <a:gdLst/>
                <a:ahLst/>
                <a:cxnLst/>
                <a:rect l="0" t="0" r="0" b="0"/>
                <a:pathLst>
                  <a:path w="135658" h="95676">
                    <a:moveTo>
                      <a:pt x="135658" y="0"/>
                    </a:moveTo>
                    <a:lnTo>
                      <a:pt x="135658" y="35951"/>
                    </a:lnTo>
                    <a:cubicBezTo>
                      <a:pt x="135658" y="35951"/>
                      <a:pt x="127976" y="48820"/>
                      <a:pt x="113248" y="50792"/>
                    </a:cubicBezTo>
                    <a:cubicBezTo>
                      <a:pt x="113248" y="50792"/>
                      <a:pt x="106205" y="50792"/>
                      <a:pt x="103643" y="50792"/>
                    </a:cubicBezTo>
                    <a:cubicBezTo>
                      <a:pt x="101084" y="50792"/>
                      <a:pt x="111326" y="62977"/>
                      <a:pt x="106846" y="71987"/>
                    </a:cubicBezTo>
                    <a:cubicBezTo>
                      <a:pt x="102364" y="80995"/>
                      <a:pt x="79313" y="91937"/>
                      <a:pt x="55623" y="94508"/>
                    </a:cubicBezTo>
                    <a:cubicBezTo>
                      <a:pt x="31932" y="97083"/>
                      <a:pt x="14646" y="95796"/>
                      <a:pt x="5682" y="86786"/>
                    </a:cubicBezTo>
                    <a:cubicBezTo>
                      <a:pt x="-3283" y="77778"/>
                      <a:pt x="-720" y="59117"/>
                      <a:pt x="5682" y="52682"/>
                    </a:cubicBezTo>
                    <a:cubicBezTo>
                      <a:pt x="12083" y="46250"/>
                      <a:pt x="28091" y="23807"/>
                      <a:pt x="31292" y="9287"/>
                    </a:cubicBezTo>
                    <a:cubicBezTo>
                      <a:pt x="31292" y="9287"/>
                      <a:pt x="74120" y="17290"/>
                      <a:pt x="94040" y="7642"/>
                    </a:cubicBezTo>
                    <a:cubicBezTo>
                      <a:pt x="104645" y="2505"/>
                      <a:pt x="120219" y="15359"/>
                      <a:pt x="135658" y="0"/>
                    </a:cubicBezTo>
                    <a:close/>
                  </a:path>
                </a:pathLst>
              </a:custGeom>
              <a:solidFill>
                <a:srgbClr val="000000"/>
              </a:solidFill>
              <a:ln w="7600" cap="flat">
                <a:solidFill>
                  <a:srgbClr val="000000"/>
                </a:solidFill>
                <a:bevel/>
              </a:ln>
            </p:spPr>
          </p:sp>
          <p:sp>
            <p:nvSpPr>
              <p:cNvPr id="296" name="Freeform 295"/>
              <p:cNvSpPr/>
              <p:nvPr/>
            </p:nvSpPr>
            <p:spPr>
              <a:xfrm>
                <a:off x="3440483" y="4371340"/>
                <a:ext cx="744800" cy="753827"/>
              </a:xfrm>
              <a:custGeom>
                <a:avLst/>
                <a:gdLst/>
                <a:ahLst/>
                <a:cxnLst/>
                <a:rect l="0" t="0" r="0" b="0"/>
                <a:pathLst>
                  <a:path w="744800" h="753827">
                    <a:moveTo>
                      <a:pt x="147686" y="47935"/>
                    </a:moveTo>
                    <a:cubicBezTo>
                      <a:pt x="147686" y="47935"/>
                      <a:pt x="282274" y="29920"/>
                      <a:pt x="294451" y="17695"/>
                    </a:cubicBezTo>
                    <a:cubicBezTo>
                      <a:pt x="306628" y="5465"/>
                      <a:pt x="315728" y="0"/>
                      <a:pt x="317267" y="0"/>
                    </a:cubicBezTo>
                    <a:cubicBezTo>
                      <a:pt x="318805" y="0"/>
                      <a:pt x="457238" y="2250"/>
                      <a:pt x="459161" y="17695"/>
                    </a:cubicBezTo>
                    <a:cubicBezTo>
                      <a:pt x="461084" y="33136"/>
                      <a:pt x="495692" y="36355"/>
                      <a:pt x="516841" y="40214"/>
                    </a:cubicBezTo>
                    <a:cubicBezTo>
                      <a:pt x="537991" y="44076"/>
                      <a:pt x="593108" y="62092"/>
                      <a:pt x="602080" y="62092"/>
                    </a:cubicBezTo>
                    <a:cubicBezTo>
                      <a:pt x="611053" y="62092"/>
                      <a:pt x="616181" y="72390"/>
                      <a:pt x="619385" y="82686"/>
                    </a:cubicBezTo>
                    <a:cubicBezTo>
                      <a:pt x="622589" y="92978"/>
                      <a:pt x="639250" y="123223"/>
                      <a:pt x="628357" y="137419"/>
                    </a:cubicBezTo>
                    <a:cubicBezTo>
                      <a:pt x="628357" y="137419"/>
                      <a:pt x="670015" y="165045"/>
                      <a:pt x="652712" y="197264"/>
                    </a:cubicBezTo>
                    <a:cubicBezTo>
                      <a:pt x="652712" y="197264"/>
                      <a:pt x="653353" y="203656"/>
                      <a:pt x="671378" y="203656"/>
                    </a:cubicBezTo>
                    <a:cubicBezTo>
                      <a:pt x="671378" y="203656"/>
                      <a:pt x="685397" y="217814"/>
                      <a:pt x="691165" y="230684"/>
                    </a:cubicBezTo>
                    <a:cubicBezTo>
                      <a:pt x="696933" y="243553"/>
                      <a:pt x="703342" y="237118"/>
                      <a:pt x="723211" y="273797"/>
                    </a:cubicBezTo>
                    <a:cubicBezTo>
                      <a:pt x="743077" y="310475"/>
                      <a:pt x="751407" y="304040"/>
                      <a:pt x="739232" y="326602"/>
                    </a:cubicBezTo>
                    <a:cubicBezTo>
                      <a:pt x="739232" y="326602"/>
                      <a:pt x="734105" y="343290"/>
                      <a:pt x="736668" y="352301"/>
                    </a:cubicBezTo>
                    <a:cubicBezTo>
                      <a:pt x="739232" y="361309"/>
                      <a:pt x="721286" y="382544"/>
                      <a:pt x="716160" y="385118"/>
                    </a:cubicBezTo>
                    <a:cubicBezTo>
                      <a:pt x="711033" y="387690"/>
                      <a:pt x="719364" y="419221"/>
                      <a:pt x="707187" y="435308"/>
                    </a:cubicBezTo>
                    <a:cubicBezTo>
                      <a:pt x="695010" y="451394"/>
                      <a:pt x="643098" y="508664"/>
                      <a:pt x="643098" y="508664"/>
                    </a:cubicBezTo>
                    <a:lnTo>
                      <a:pt x="668093" y="725514"/>
                    </a:lnTo>
                    <a:cubicBezTo>
                      <a:pt x="668093" y="725514"/>
                      <a:pt x="673861" y="730016"/>
                      <a:pt x="648866" y="737097"/>
                    </a:cubicBezTo>
                    <a:cubicBezTo>
                      <a:pt x="623871" y="744175"/>
                      <a:pt x="570677" y="753827"/>
                      <a:pt x="570677" y="753827"/>
                    </a:cubicBezTo>
                    <a:cubicBezTo>
                      <a:pt x="570677" y="753827"/>
                      <a:pt x="554654" y="746106"/>
                      <a:pt x="552732" y="737097"/>
                    </a:cubicBezTo>
                    <a:cubicBezTo>
                      <a:pt x="550809" y="728085"/>
                      <a:pt x="545041" y="706851"/>
                      <a:pt x="545041" y="706851"/>
                    </a:cubicBezTo>
                    <a:lnTo>
                      <a:pt x="540555" y="706851"/>
                    </a:lnTo>
                    <a:cubicBezTo>
                      <a:pt x="540555" y="706851"/>
                      <a:pt x="562345" y="594246"/>
                      <a:pt x="562345" y="558854"/>
                    </a:cubicBezTo>
                    <a:cubicBezTo>
                      <a:pt x="562345" y="523461"/>
                      <a:pt x="532864" y="461689"/>
                      <a:pt x="532864" y="461689"/>
                    </a:cubicBezTo>
                    <a:cubicBezTo>
                      <a:pt x="532864" y="461689"/>
                      <a:pt x="529659" y="470696"/>
                      <a:pt x="523891" y="471984"/>
                    </a:cubicBezTo>
                    <a:cubicBezTo>
                      <a:pt x="518124" y="473272"/>
                      <a:pt x="466211" y="470057"/>
                      <a:pt x="454675" y="476490"/>
                    </a:cubicBezTo>
                    <a:cubicBezTo>
                      <a:pt x="443139" y="482924"/>
                      <a:pt x="438653" y="480993"/>
                      <a:pt x="438653" y="492575"/>
                    </a:cubicBezTo>
                    <a:lnTo>
                      <a:pt x="390585" y="485498"/>
                    </a:lnTo>
                    <a:cubicBezTo>
                      <a:pt x="390585" y="485498"/>
                      <a:pt x="306628" y="492835"/>
                      <a:pt x="293810" y="490647"/>
                    </a:cubicBezTo>
                    <a:cubicBezTo>
                      <a:pt x="280993" y="488457"/>
                      <a:pt x="243307" y="471984"/>
                      <a:pt x="214724" y="475074"/>
                    </a:cubicBezTo>
                    <a:lnTo>
                      <a:pt x="199359" y="467866"/>
                    </a:lnTo>
                    <a:cubicBezTo>
                      <a:pt x="199359" y="467866"/>
                      <a:pt x="173963" y="551133"/>
                      <a:pt x="172040" y="562715"/>
                    </a:cubicBezTo>
                    <a:cubicBezTo>
                      <a:pt x="170118" y="574298"/>
                      <a:pt x="152173" y="596176"/>
                      <a:pt x="163709" y="625776"/>
                    </a:cubicBezTo>
                    <a:cubicBezTo>
                      <a:pt x="175245" y="655375"/>
                      <a:pt x="172040" y="684976"/>
                      <a:pt x="169477" y="693984"/>
                    </a:cubicBezTo>
                    <a:cubicBezTo>
                      <a:pt x="166913" y="702992"/>
                      <a:pt x="161145" y="720364"/>
                      <a:pt x="156659" y="722296"/>
                    </a:cubicBezTo>
                    <a:cubicBezTo>
                      <a:pt x="152173" y="724227"/>
                      <a:pt x="106669" y="717147"/>
                      <a:pt x="106669" y="705564"/>
                    </a:cubicBezTo>
                    <a:cubicBezTo>
                      <a:pt x="106669" y="693984"/>
                      <a:pt x="112437" y="620626"/>
                      <a:pt x="112437" y="609046"/>
                    </a:cubicBezTo>
                    <a:cubicBezTo>
                      <a:pt x="112437" y="597463"/>
                      <a:pt x="116282" y="540194"/>
                      <a:pt x="116923" y="538263"/>
                    </a:cubicBezTo>
                    <a:cubicBezTo>
                      <a:pt x="117564" y="536332"/>
                      <a:pt x="78789" y="499976"/>
                      <a:pt x="78789" y="499976"/>
                    </a:cubicBezTo>
                    <a:cubicBezTo>
                      <a:pt x="78789" y="499976"/>
                      <a:pt x="31043" y="430803"/>
                      <a:pt x="20148" y="387690"/>
                    </a:cubicBezTo>
                    <a:cubicBezTo>
                      <a:pt x="9253" y="344578"/>
                      <a:pt x="-8051" y="302108"/>
                      <a:pt x="4126" y="286023"/>
                    </a:cubicBezTo>
                    <a:cubicBezTo>
                      <a:pt x="16303" y="269935"/>
                      <a:pt x="30402" y="242266"/>
                      <a:pt x="41298" y="237761"/>
                    </a:cubicBezTo>
                    <a:cubicBezTo>
                      <a:pt x="41298" y="237761"/>
                      <a:pt x="52834" y="213952"/>
                      <a:pt x="86801" y="179850"/>
                    </a:cubicBezTo>
                    <a:cubicBezTo>
                      <a:pt x="86801" y="179850"/>
                      <a:pt x="91928" y="168912"/>
                      <a:pt x="91928" y="156042"/>
                    </a:cubicBezTo>
                    <a:cubicBezTo>
                      <a:pt x="91928" y="143172"/>
                      <a:pt x="121410" y="123225"/>
                      <a:pt x="121410" y="101347"/>
                    </a:cubicBezTo>
                    <a:cubicBezTo>
                      <a:pt x="121410" y="79469"/>
                      <a:pt x="146405" y="48582"/>
                      <a:pt x="147686" y="47935"/>
                    </a:cubicBezTo>
                    <a:close/>
                  </a:path>
                </a:pathLst>
              </a:custGeom>
              <a:solidFill>
                <a:srgbClr val="252223"/>
              </a:solidFill>
              <a:ln w="7600" cap="flat">
                <a:noFill/>
                <a:bevel/>
              </a:ln>
            </p:spPr>
          </p:sp>
          <p:sp>
            <p:nvSpPr>
              <p:cNvPr id="297" name="Freeform 296"/>
              <p:cNvSpPr/>
              <p:nvPr/>
            </p:nvSpPr>
            <p:spPr>
              <a:xfrm>
                <a:off x="3640307" y="4362055"/>
                <a:ext cx="334104" cy="501909"/>
              </a:xfrm>
              <a:custGeom>
                <a:avLst/>
                <a:gdLst/>
                <a:ahLst/>
                <a:cxnLst/>
                <a:rect l="0" t="0" r="0" b="0"/>
                <a:pathLst>
                  <a:path w="334104" h="501909">
                    <a:moveTo>
                      <a:pt x="123429" y="0"/>
                    </a:moveTo>
                    <a:cubicBezTo>
                      <a:pt x="123429" y="0"/>
                      <a:pt x="118306" y="3559"/>
                      <a:pt x="153667" y="33933"/>
                    </a:cubicBezTo>
                    <a:lnTo>
                      <a:pt x="177212" y="59240"/>
                    </a:lnTo>
                    <a:lnTo>
                      <a:pt x="191554" y="59240"/>
                    </a:lnTo>
                    <a:lnTo>
                      <a:pt x="245850" y="16946"/>
                    </a:lnTo>
                    <a:lnTo>
                      <a:pt x="253021" y="7166"/>
                    </a:lnTo>
                    <a:cubicBezTo>
                      <a:pt x="253021" y="7166"/>
                      <a:pt x="248411" y="20036"/>
                      <a:pt x="259193" y="28273"/>
                    </a:cubicBezTo>
                    <a:cubicBezTo>
                      <a:pt x="259193" y="28273"/>
                      <a:pt x="248971" y="59674"/>
                      <a:pt x="259193" y="102915"/>
                    </a:cubicBezTo>
                    <a:cubicBezTo>
                      <a:pt x="269412" y="146156"/>
                      <a:pt x="270949" y="195575"/>
                      <a:pt x="272998" y="215651"/>
                    </a:cubicBezTo>
                    <a:cubicBezTo>
                      <a:pt x="275047" y="235728"/>
                      <a:pt x="276072" y="345375"/>
                      <a:pt x="289390" y="371113"/>
                    </a:cubicBezTo>
                    <a:cubicBezTo>
                      <a:pt x="302707" y="396853"/>
                      <a:pt x="332416" y="458627"/>
                      <a:pt x="333440" y="458627"/>
                    </a:cubicBezTo>
                    <a:cubicBezTo>
                      <a:pt x="334465" y="458627"/>
                      <a:pt x="336002" y="478188"/>
                      <a:pt x="324220" y="481276"/>
                    </a:cubicBezTo>
                    <a:cubicBezTo>
                      <a:pt x="312439" y="484365"/>
                      <a:pt x="279657" y="478703"/>
                      <a:pt x="260705" y="484365"/>
                    </a:cubicBezTo>
                    <a:cubicBezTo>
                      <a:pt x="241752" y="490028"/>
                      <a:pt x="238680" y="493631"/>
                      <a:pt x="241241" y="499293"/>
                    </a:cubicBezTo>
                    <a:cubicBezTo>
                      <a:pt x="243801" y="504955"/>
                      <a:pt x="213580" y="499293"/>
                      <a:pt x="213580" y="499293"/>
                    </a:cubicBezTo>
                    <a:lnTo>
                      <a:pt x="191043" y="496205"/>
                    </a:lnTo>
                    <a:cubicBezTo>
                      <a:pt x="191043" y="496205"/>
                      <a:pt x="103453" y="502897"/>
                      <a:pt x="87062" y="497748"/>
                    </a:cubicBezTo>
                    <a:cubicBezTo>
                      <a:pt x="70670" y="492602"/>
                      <a:pt x="65036" y="490543"/>
                      <a:pt x="45572" y="487455"/>
                    </a:cubicBezTo>
                    <a:cubicBezTo>
                      <a:pt x="26107" y="484365"/>
                      <a:pt x="15350" y="484365"/>
                      <a:pt x="15350" y="484365"/>
                    </a:cubicBezTo>
                    <a:lnTo>
                      <a:pt x="0" y="477158"/>
                    </a:lnTo>
                    <a:cubicBezTo>
                      <a:pt x="0" y="477158"/>
                      <a:pt x="8692" y="435976"/>
                      <a:pt x="15350" y="421564"/>
                    </a:cubicBezTo>
                    <a:cubicBezTo>
                      <a:pt x="22010" y="407148"/>
                      <a:pt x="53767" y="321181"/>
                      <a:pt x="53767" y="305738"/>
                    </a:cubicBezTo>
                    <a:cubicBezTo>
                      <a:pt x="53767" y="290293"/>
                      <a:pt x="53767" y="208444"/>
                      <a:pt x="65548" y="176529"/>
                    </a:cubicBezTo>
                    <a:cubicBezTo>
                      <a:pt x="77329" y="144611"/>
                      <a:pt x="95769" y="57615"/>
                      <a:pt x="101404" y="51953"/>
                    </a:cubicBezTo>
                    <a:cubicBezTo>
                      <a:pt x="107038" y="46289"/>
                      <a:pt x="111649" y="34965"/>
                      <a:pt x="111649" y="21580"/>
                    </a:cubicBezTo>
                    <a:cubicBezTo>
                      <a:pt x="111649" y="21580"/>
                      <a:pt x="116001" y="11028"/>
                      <a:pt x="117795" y="9226"/>
                    </a:cubicBezTo>
                    <a:cubicBezTo>
                      <a:pt x="119588" y="7424"/>
                      <a:pt x="122129" y="1225"/>
                      <a:pt x="123429" y="0"/>
                    </a:cubicBezTo>
                    <a:close/>
                  </a:path>
                </a:pathLst>
              </a:custGeom>
              <a:solidFill>
                <a:srgbClr val="E1E8F0"/>
              </a:solidFill>
              <a:ln w="7600" cap="flat">
                <a:noFill/>
                <a:bevel/>
              </a:ln>
            </p:spPr>
          </p:sp>
          <p:sp>
            <p:nvSpPr>
              <p:cNvPr id="298" name="Freeform 297"/>
              <p:cNvSpPr/>
              <p:nvPr/>
            </p:nvSpPr>
            <p:spPr>
              <a:xfrm>
                <a:off x="3556040" y="4839225"/>
                <a:ext cx="448512" cy="1013954"/>
              </a:xfrm>
              <a:custGeom>
                <a:avLst/>
                <a:gdLst/>
                <a:ahLst/>
                <a:cxnLst/>
                <a:rect l="0" t="0" r="0" b="0"/>
                <a:pathLst>
                  <a:path w="448512" h="1013954">
                    <a:moveTo>
                      <a:pt x="84275" y="0"/>
                    </a:moveTo>
                    <a:lnTo>
                      <a:pt x="101803" y="7174"/>
                    </a:lnTo>
                    <a:cubicBezTo>
                      <a:pt x="101803" y="7174"/>
                      <a:pt x="147705" y="7114"/>
                      <a:pt x="171332" y="20562"/>
                    </a:cubicBezTo>
                    <a:cubicBezTo>
                      <a:pt x="171332" y="20562"/>
                      <a:pt x="234340" y="22434"/>
                      <a:pt x="267954" y="18570"/>
                    </a:cubicBezTo>
                    <a:cubicBezTo>
                      <a:pt x="267954" y="18570"/>
                      <a:pt x="284280" y="16644"/>
                      <a:pt x="306372" y="24365"/>
                    </a:cubicBezTo>
                    <a:lnTo>
                      <a:pt x="323337" y="24686"/>
                    </a:lnTo>
                    <a:cubicBezTo>
                      <a:pt x="323337" y="24686"/>
                      <a:pt x="414893" y="22108"/>
                      <a:pt x="429303" y="22108"/>
                    </a:cubicBezTo>
                    <a:cubicBezTo>
                      <a:pt x="429303" y="22108"/>
                      <a:pt x="448512" y="68766"/>
                      <a:pt x="448512" y="93861"/>
                    </a:cubicBezTo>
                    <a:cubicBezTo>
                      <a:pt x="448512" y="118956"/>
                      <a:pt x="425141" y="238961"/>
                      <a:pt x="425141" y="238961"/>
                    </a:cubicBezTo>
                    <a:cubicBezTo>
                      <a:pt x="425141" y="238961"/>
                      <a:pt x="426419" y="269526"/>
                      <a:pt x="416815" y="289796"/>
                    </a:cubicBezTo>
                    <a:cubicBezTo>
                      <a:pt x="416815" y="289796"/>
                      <a:pt x="411053" y="310070"/>
                      <a:pt x="416815" y="342888"/>
                    </a:cubicBezTo>
                    <a:cubicBezTo>
                      <a:pt x="416815" y="342888"/>
                      <a:pt x="413937" y="436507"/>
                      <a:pt x="388967" y="492492"/>
                    </a:cubicBezTo>
                    <a:cubicBezTo>
                      <a:pt x="388967" y="492492"/>
                      <a:pt x="379362" y="644024"/>
                      <a:pt x="352471" y="729935"/>
                    </a:cubicBezTo>
                    <a:cubicBezTo>
                      <a:pt x="325579" y="815830"/>
                      <a:pt x="328459" y="824524"/>
                      <a:pt x="322697" y="846716"/>
                    </a:cubicBezTo>
                    <a:cubicBezTo>
                      <a:pt x="316934" y="868923"/>
                      <a:pt x="325191" y="893707"/>
                      <a:pt x="304062" y="917837"/>
                    </a:cubicBezTo>
                    <a:cubicBezTo>
                      <a:pt x="304062" y="917837"/>
                      <a:pt x="319429" y="935856"/>
                      <a:pt x="315012" y="949035"/>
                    </a:cubicBezTo>
                    <a:cubicBezTo>
                      <a:pt x="305606" y="977094"/>
                      <a:pt x="306372" y="986678"/>
                      <a:pt x="306372" y="988608"/>
                    </a:cubicBezTo>
                    <a:cubicBezTo>
                      <a:pt x="306372" y="990546"/>
                      <a:pt x="292926" y="992476"/>
                      <a:pt x="273716" y="990546"/>
                    </a:cubicBezTo>
                    <a:cubicBezTo>
                      <a:pt x="254510" y="988608"/>
                      <a:pt x="242024" y="997538"/>
                      <a:pt x="231460" y="997538"/>
                    </a:cubicBezTo>
                    <a:cubicBezTo>
                      <a:pt x="220894" y="997538"/>
                      <a:pt x="214296" y="993510"/>
                      <a:pt x="200721" y="981852"/>
                    </a:cubicBezTo>
                    <a:cubicBezTo>
                      <a:pt x="181552" y="965398"/>
                      <a:pt x="199284" y="968825"/>
                      <a:pt x="186318" y="955791"/>
                    </a:cubicBezTo>
                    <a:cubicBezTo>
                      <a:pt x="186318" y="955791"/>
                      <a:pt x="172873" y="935530"/>
                      <a:pt x="196881" y="892088"/>
                    </a:cubicBezTo>
                    <a:cubicBezTo>
                      <a:pt x="220894" y="848654"/>
                      <a:pt x="221849" y="835141"/>
                      <a:pt x="217052" y="813914"/>
                    </a:cubicBezTo>
                    <a:cubicBezTo>
                      <a:pt x="212247" y="792672"/>
                      <a:pt x="222816" y="665264"/>
                      <a:pt x="222816" y="635340"/>
                    </a:cubicBezTo>
                    <a:cubicBezTo>
                      <a:pt x="222816" y="605424"/>
                      <a:pt x="232032" y="334397"/>
                      <a:pt x="244518" y="277453"/>
                    </a:cubicBezTo>
                    <a:cubicBezTo>
                      <a:pt x="244518" y="277453"/>
                      <a:pt x="239714" y="262976"/>
                      <a:pt x="232032" y="286141"/>
                    </a:cubicBezTo>
                    <a:cubicBezTo>
                      <a:pt x="224256" y="309299"/>
                      <a:pt x="221620" y="388461"/>
                      <a:pt x="207449" y="451953"/>
                    </a:cubicBezTo>
                    <a:cubicBezTo>
                      <a:pt x="189132" y="534005"/>
                      <a:pt x="200721" y="573569"/>
                      <a:pt x="184400" y="636308"/>
                    </a:cubicBezTo>
                    <a:cubicBezTo>
                      <a:pt x="168069" y="699040"/>
                      <a:pt x="160385" y="771438"/>
                      <a:pt x="166147" y="827420"/>
                    </a:cubicBezTo>
                    <a:cubicBezTo>
                      <a:pt x="166147" y="827420"/>
                      <a:pt x="161348" y="925878"/>
                      <a:pt x="151745" y="947104"/>
                    </a:cubicBezTo>
                    <a:cubicBezTo>
                      <a:pt x="142140" y="968346"/>
                      <a:pt x="123413" y="997781"/>
                      <a:pt x="118127" y="1003086"/>
                    </a:cubicBezTo>
                    <a:cubicBezTo>
                      <a:pt x="112844" y="1008398"/>
                      <a:pt x="95850" y="1000745"/>
                      <a:pt x="73435" y="1009979"/>
                    </a:cubicBezTo>
                    <a:cubicBezTo>
                      <a:pt x="47755" y="1020558"/>
                      <a:pt x="15365" y="1006346"/>
                      <a:pt x="15365" y="1006346"/>
                    </a:cubicBezTo>
                    <a:lnTo>
                      <a:pt x="0" y="953868"/>
                    </a:lnTo>
                    <a:cubicBezTo>
                      <a:pt x="0" y="953868"/>
                      <a:pt x="5503" y="894991"/>
                      <a:pt x="16065" y="876652"/>
                    </a:cubicBezTo>
                    <a:cubicBezTo>
                      <a:pt x="16065" y="876652"/>
                      <a:pt x="17604" y="855030"/>
                      <a:pt x="14403" y="807150"/>
                    </a:cubicBezTo>
                    <a:cubicBezTo>
                      <a:pt x="12467" y="778179"/>
                      <a:pt x="27847" y="605361"/>
                      <a:pt x="35530" y="576469"/>
                    </a:cubicBezTo>
                    <a:cubicBezTo>
                      <a:pt x="35530" y="576469"/>
                      <a:pt x="42191" y="532264"/>
                      <a:pt x="35534" y="501183"/>
                    </a:cubicBezTo>
                    <a:cubicBezTo>
                      <a:pt x="32057" y="484939"/>
                      <a:pt x="63387" y="272430"/>
                      <a:pt x="63387" y="272430"/>
                    </a:cubicBezTo>
                    <a:cubicBezTo>
                      <a:pt x="63387" y="272430"/>
                      <a:pt x="61466" y="240571"/>
                      <a:pt x="50900" y="240571"/>
                    </a:cubicBezTo>
                    <a:cubicBezTo>
                      <a:pt x="50900" y="240571"/>
                      <a:pt x="63387" y="211617"/>
                      <a:pt x="44179" y="140196"/>
                    </a:cubicBezTo>
                    <a:cubicBezTo>
                      <a:pt x="44179" y="140196"/>
                      <a:pt x="44817" y="117023"/>
                      <a:pt x="56982" y="90968"/>
                    </a:cubicBezTo>
                    <a:lnTo>
                      <a:pt x="84275" y="0"/>
                    </a:lnTo>
                    <a:close/>
                  </a:path>
                </a:pathLst>
              </a:custGeom>
              <a:solidFill>
                <a:srgbClr val="2C2A2D"/>
              </a:solidFill>
              <a:ln w="7600" cap="flat">
                <a:noFill/>
                <a:bevel/>
              </a:ln>
            </p:spPr>
          </p:sp>
          <p:sp>
            <p:nvSpPr>
              <p:cNvPr id="299" name="Freeform 298"/>
              <p:cNvSpPr/>
              <p:nvPr/>
            </p:nvSpPr>
            <p:spPr>
              <a:xfrm>
                <a:off x="3576217" y="4433113"/>
                <a:ext cx="80194" cy="403698"/>
              </a:xfrm>
              <a:custGeom>
                <a:avLst/>
                <a:gdLst/>
                <a:ahLst/>
                <a:cxnLst/>
                <a:rect l="0" t="0" r="0" b="0"/>
                <a:pathLst>
                  <a:path w="80194" h="403698">
                    <a:moveTo>
                      <a:pt x="79954" y="0"/>
                    </a:moveTo>
                    <a:cubicBezTo>
                      <a:pt x="79954" y="0"/>
                      <a:pt x="56264" y="124191"/>
                      <a:pt x="37055" y="164085"/>
                    </a:cubicBezTo>
                    <a:cubicBezTo>
                      <a:pt x="17847" y="203979"/>
                      <a:pt x="12084" y="203979"/>
                      <a:pt x="12084" y="203979"/>
                    </a:cubicBezTo>
                    <a:cubicBezTo>
                      <a:pt x="12084" y="203979"/>
                      <a:pt x="11444" y="302433"/>
                      <a:pt x="-81" y="346267"/>
                    </a:cubicBezTo>
                    <a:cubicBezTo>
                      <a:pt x="-81" y="346267"/>
                      <a:pt x="21689" y="343614"/>
                      <a:pt x="21689" y="364849"/>
                    </a:cubicBezTo>
                    <a:cubicBezTo>
                      <a:pt x="21689" y="364849"/>
                      <a:pt x="49861" y="386084"/>
                      <a:pt x="54343" y="397666"/>
                    </a:cubicBezTo>
                    <a:cubicBezTo>
                      <a:pt x="58825" y="409249"/>
                      <a:pt x="62027" y="401527"/>
                      <a:pt x="62027" y="395736"/>
                    </a:cubicBezTo>
                    <a:cubicBezTo>
                      <a:pt x="62027" y="389944"/>
                      <a:pt x="54343" y="348762"/>
                      <a:pt x="57544" y="321736"/>
                    </a:cubicBezTo>
                    <a:cubicBezTo>
                      <a:pt x="60746" y="294710"/>
                      <a:pt x="66508" y="263180"/>
                      <a:pt x="66508" y="237441"/>
                    </a:cubicBezTo>
                    <a:cubicBezTo>
                      <a:pt x="66508" y="211702"/>
                      <a:pt x="73551" y="138990"/>
                      <a:pt x="70990" y="106173"/>
                    </a:cubicBezTo>
                    <a:cubicBezTo>
                      <a:pt x="68429" y="73356"/>
                      <a:pt x="82515" y="32817"/>
                      <a:pt x="79954" y="0"/>
                    </a:cubicBezTo>
                    <a:close/>
                  </a:path>
                </a:pathLst>
              </a:custGeom>
              <a:solidFill>
                <a:srgbClr val="100D10"/>
              </a:solidFill>
              <a:ln w="7600" cap="flat">
                <a:noFill/>
                <a:bevel/>
              </a:ln>
            </p:spPr>
          </p:sp>
          <p:sp>
            <p:nvSpPr>
              <p:cNvPr id="300" name="Freeform 299"/>
              <p:cNvSpPr/>
              <p:nvPr/>
            </p:nvSpPr>
            <p:spPr>
              <a:xfrm>
                <a:off x="3654968" y="4859257"/>
                <a:ext cx="296288" cy="49105"/>
              </a:xfrm>
              <a:custGeom>
                <a:avLst/>
                <a:gdLst/>
                <a:ahLst/>
                <a:cxnLst/>
                <a:rect l="0" t="0" r="0" b="0"/>
                <a:pathLst>
                  <a:path w="296288" h="49105">
                    <a:moveTo>
                      <a:pt x="0" y="2410"/>
                    </a:moveTo>
                    <a:cubicBezTo>
                      <a:pt x="0" y="2410"/>
                      <a:pt x="21046" y="-1452"/>
                      <a:pt x="28087" y="479"/>
                    </a:cubicBezTo>
                    <a:cubicBezTo>
                      <a:pt x="35132" y="2410"/>
                      <a:pt x="54339" y="14638"/>
                      <a:pt x="68428" y="4342"/>
                    </a:cubicBezTo>
                    <a:cubicBezTo>
                      <a:pt x="68428" y="4342"/>
                      <a:pt x="70987" y="479"/>
                      <a:pt x="81229" y="2410"/>
                    </a:cubicBezTo>
                    <a:cubicBezTo>
                      <a:pt x="91478" y="4342"/>
                      <a:pt x="161006" y="2087"/>
                      <a:pt x="168050" y="2087"/>
                    </a:cubicBezTo>
                    <a:cubicBezTo>
                      <a:pt x="175089" y="2087"/>
                      <a:pt x="218889" y="4342"/>
                      <a:pt x="226576" y="4342"/>
                    </a:cubicBezTo>
                    <a:cubicBezTo>
                      <a:pt x="234256" y="4342"/>
                      <a:pt x="270754" y="4342"/>
                      <a:pt x="282921" y="4342"/>
                    </a:cubicBezTo>
                    <a:cubicBezTo>
                      <a:pt x="295086" y="4342"/>
                      <a:pt x="301262" y="10791"/>
                      <a:pt x="291571" y="16499"/>
                    </a:cubicBezTo>
                    <a:cubicBezTo>
                      <a:pt x="276715" y="25248"/>
                      <a:pt x="257892" y="39279"/>
                      <a:pt x="252129" y="42754"/>
                    </a:cubicBezTo>
                    <a:cubicBezTo>
                      <a:pt x="246365" y="46219"/>
                      <a:pt x="243929" y="48709"/>
                      <a:pt x="243929" y="48709"/>
                    </a:cubicBezTo>
                    <a:cubicBezTo>
                      <a:pt x="243929" y="48709"/>
                      <a:pt x="192643" y="49773"/>
                      <a:pt x="192643" y="48482"/>
                    </a:cubicBezTo>
                    <a:cubicBezTo>
                      <a:pt x="192643" y="47199"/>
                      <a:pt x="70987" y="51313"/>
                      <a:pt x="53061" y="45523"/>
                    </a:cubicBezTo>
                    <a:cubicBezTo>
                      <a:pt x="53061" y="45523"/>
                      <a:pt x="26167" y="20426"/>
                      <a:pt x="13361" y="15281"/>
                    </a:cubicBezTo>
                    <a:cubicBezTo>
                      <a:pt x="559" y="10133"/>
                      <a:pt x="0" y="2410"/>
                      <a:pt x="0" y="2410"/>
                    </a:cubicBezTo>
                    <a:close/>
                  </a:path>
                </a:pathLst>
              </a:custGeom>
              <a:solidFill>
                <a:srgbClr val="3C2A10"/>
              </a:solidFill>
              <a:ln w="7600" cap="flat">
                <a:noFill/>
                <a:bevel/>
              </a:ln>
            </p:spPr>
          </p:sp>
          <p:sp>
            <p:nvSpPr>
              <p:cNvPr id="301" name="Freeform 300"/>
              <p:cNvSpPr/>
              <p:nvPr/>
            </p:nvSpPr>
            <p:spPr>
              <a:xfrm>
                <a:off x="3773940" y="4858297"/>
                <a:ext cx="76233" cy="56223"/>
              </a:xfrm>
              <a:custGeom>
                <a:avLst/>
                <a:gdLst/>
                <a:ahLst/>
                <a:cxnLst/>
                <a:rect l="0" t="0" r="0" b="0"/>
                <a:pathLst>
                  <a:path w="76233" h="56223">
                    <a:moveTo>
                      <a:pt x="0" y="0"/>
                    </a:moveTo>
                    <a:lnTo>
                      <a:pt x="480" y="53569"/>
                    </a:lnTo>
                    <a:cubicBezTo>
                      <a:pt x="480" y="53569"/>
                      <a:pt x="4521" y="55629"/>
                      <a:pt x="17838" y="55629"/>
                    </a:cubicBezTo>
                    <a:lnTo>
                      <a:pt x="58817" y="55629"/>
                    </a:lnTo>
                    <a:cubicBezTo>
                      <a:pt x="58817" y="55629"/>
                      <a:pt x="71111" y="59231"/>
                      <a:pt x="75752" y="48936"/>
                    </a:cubicBezTo>
                    <a:cubicBezTo>
                      <a:pt x="75752" y="48936"/>
                      <a:pt x="76808" y="1577"/>
                      <a:pt x="75752" y="1577"/>
                    </a:cubicBezTo>
                    <a:cubicBezTo>
                      <a:pt x="74695" y="1577"/>
                      <a:pt x="0" y="995"/>
                      <a:pt x="0" y="0"/>
                    </a:cubicBezTo>
                    <a:close/>
                  </a:path>
                </a:pathLst>
              </a:custGeom>
              <a:solidFill>
                <a:srgbClr val="E0E0E0"/>
              </a:solidFill>
              <a:ln w="7600" cap="flat">
                <a:noFill/>
                <a:bevel/>
              </a:ln>
            </p:spPr>
          </p:sp>
          <p:sp>
            <p:nvSpPr>
              <p:cNvPr id="302" name="Freeform 301"/>
              <p:cNvSpPr/>
              <p:nvPr/>
            </p:nvSpPr>
            <p:spPr>
              <a:xfrm>
                <a:off x="3784190" y="4865878"/>
                <a:ext cx="57384" cy="42322"/>
              </a:xfrm>
              <a:custGeom>
                <a:avLst/>
                <a:gdLst/>
                <a:ahLst/>
                <a:cxnLst/>
                <a:rect l="0" t="0" r="0" b="0"/>
                <a:pathLst>
                  <a:path w="57384" h="42322">
                    <a:moveTo>
                      <a:pt x="0" y="0"/>
                    </a:moveTo>
                    <a:lnTo>
                      <a:pt x="361" y="40324"/>
                    </a:lnTo>
                    <a:cubicBezTo>
                      <a:pt x="361" y="40324"/>
                      <a:pt x="3403" y="41875"/>
                      <a:pt x="13428" y="41875"/>
                    </a:cubicBezTo>
                    <a:lnTo>
                      <a:pt x="44274" y="41875"/>
                    </a:lnTo>
                    <a:cubicBezTo>
                      <a:pt x="44274" y="41875"/>
                      <a:pt x="53529" y="44587"/>
                      <a:pt x="57023" y="36837"/>
                    </a:cubicBezTo>
                    <a:cubicBezTo>
                      <a:pt x="57023" y="36837"/>
                      <a:pt x="57818" y="1187"/>
                      <a:pt x="57023" y="1187"/>
                    </a:cubicBezTo>
                    <a:cubicBezTo>
                      <a:pt x="56227" y="1187"/>
                      <a:pt x="0" y="749"/>
                      <a:pt x="0" y="0"/>
                    </a:cubicBezTo>
                    <a:close/>
                  </a:path>
                </a:pathLst>
              </a:custGeom>
              <a:solidFill>
                <a:srgbClr val="3C2A10"/>
              </a:solidFill>
              <a:ln w="7600" cap="flat">
                <a:noFill/>
                <a:bevel/>
              </a:ln>
            </p:spPr>
          </p:sp>
          <p:sp>
            <p:nvSpPr>
              <p:cNvPr id="303" name="Freeform 302"/>
              <p:cNvSpPr/>
              <p:nvPr/>
            </p:nvSpPr>
            <p:spPr>
              <a:xfrm>
                <a:off x="3758568" y="4107957"/>
                <a:ext cx="193164" cy="155278"/>
              </a:xfrm>
              <a:custGeom>
                <a:avLst/>
                <a:gdLst/>
                <a:ahLst/>
                <a:cxnLst/>
                <a:rect l="0" t="0" r="0" b="0"/>
                <a:pathLst>
                  <a:path w="193164" h="155278">
                    <a:moveTo>
                      <a:pt x="0" y="113774"/>
                    </a:moveTo>
                    <a:cubicBezTo>
                      <a:pt x="0" y="113774"/>
                      <a:pt x="-4042" y="47625"/>
                      <a:pt x="28228" y="31152"/>
                    </a:cubicBezTo>
                    <a:cubicBezTo>
                      <a:pt x="28228" y="31152"/>
                      <a:pt x="33863" y="26519"/>
                      <a:pt x="37448" y="18282"/>
                    </a:cubicBezTo>
                    <a:cubicBezTo>
                      <a:pt x="41034" y="10046"/>
                      <a:pt x="68694" y="-2307"/>
                      <a:pt x="86110" y="266"/>
                    </a:cubicBezTo>
                    <a:cubicBezTo>
                      <a:pt x="103525" y="2839"/>
                      <a:pt x="118891" y="780"/>
                      <a:pt x="126063" y="7987"/>
                    </a:cubicBezTo>
                    <a:cubicBezTo>
                      <a:pt x="133234" y="15194"/>
                      <a:pt x="145527" y="12105"/>
                      <a:pt x="152186" y="15194"/>
                    </a:cubicBezTo>
                    <a:cubicBezTo>
                      <a:pt x="158845" y="18282"/>
                      <a:pt x="163455" y="23946"/>
                      <a:pt x="166528" y="31152"/>
                    </a:cubicBezTo>
                    <a:cubicBezTo>
                      <a:pt x="169602" y="38359"/>
                      <a:pt x="181383" y="37330"/>
                      <a:pt x="184969" y="49685"/>
                    </a:cubicBezTo>
                    <a:cubicBezTo>
                      <a:pt x="188554" y="62039"/>
                      <a:pt x="197261" y="83145"/>
                      <a:pt x="190603" y="99102"/>
                    </a:cubicBezTo>
                    <a:cubicBezTo>
                      <a:pt x="183944" y="115060"/>
                      <a:pt x="182919" y="137710"/>
                      <a:pt x="182919" y="137710"/>
                    </a:cubicBezTo>
                    <a:lnTo>
                      <a:pt x="177797" y="143889"/>
                    </a:lnTo>
                    <a:lnTo>
                      <a:pt x="168065" y="155278"/>
                    </a:lnTo>
                    <a:lnTo>
                      <a:pt x="160381" y="146462"/>
                    </a:lnTo>
                    <a:cubicBezTo>
                      <a:pt x="160381" y="146462"/>
                      <a:pt x="160381" y="80571"/>
                      <a:pt x="160381" y="79541"/>
                    </a:cubicBezTo>
                    <a:cubicBezTo>
                      <a:pt x="160381" y="78512"/>
                      <a:pt x="152186" y="73364"/>
                      <a:pt x="152186" y="73364"/>
                    </a:cubicBezTo>
                    <a:lnTo>
                      <a:pt x="111721" y="81600"/>
                    </a:lnTo>
                    <a:lnTo>
                      <a:pt x="92769" y="79541"/>
                    </a:lnTo>
                    <a:lnTo>
                      <a:pt x="60242" y="63326"/>
                    </a:lnTo>
                    <a:lnTo>
                      <a:pt x="50254" y="62039"/>
                    </a:lnTo>
                    <a:lnTo>
                      <a:pt x="39497" y="76967"/>
                    </a:lnTo>
                    <a:lnTo>
                      <a:pt x="35399" y="99102"/>
                    </a:lnTo>
                    <a:lnTo>
                      <a:pt x="29253" y="109913"/>
                    </a:lnTo>
                    <a:lnTo>
                      <a:pt x="26691" y="112486"/>
                    </a:lnTo>
                    <a:lnTo>
                      <a:pt x="19520" y="135652"/>
                    </a:lnTo>
                    <a:lnTo>
                      <a:pt x="14910" y="153153"/>
                    </a:lnTo>
                    <a:cubicBezTo>
                      <a:pt x="14910" y="153153"/>
                      <a:pt x="9788" y="153154"/>
                      <a:pt x="9788" y="148521"/>
                    </a:cubicBezTo>
                    <a:cubicBezTo>
                      <a:pt x="9788" y="143889"/>
                      <a:pt x="8251" y="121753"/>
                      <a:pt x="8251" y="121753"/>
                    </a:cubicBezTo>
                    <a:lnTo>
                      <a:pt x="0" y="113774"/>
                    </a:lnTo>
                    <a:close/>
                  </a:path>
                </a:pathLst>
              </a:custGeom>
              <a:solidFill>
                <a:srgbClr val="3A3534"/>
              </a:solidFill>
              <a:ln w="7600" cap="flat">
                <a:noFill/>
                <a:bevel/>
              </a:ln>
            </p:spPr>
          </p:sp>
          <p:sp>
            <p:nvSpPr>
              <p:cNvPr id="304" name="Freeform 303"/>
              <p:cNvSpPr/>
              <p:nvPr/>
            </p:nvSpPr>
            <p:spPr>
              <a:xfrm>
                <a:off x="3763371" y="4339966"/>
                <a:ext cx="133617" cy="81318"/>
              </a:xfrm>
              <a:custGeom>
                <a:avLst/>
                <a:gdLst/>
                <a:ahLst/>
                <a:cxnLst/>
                <a:rect l="0" t="0" r="0" b="0"/>
                <a:pathLst>
                  <a:path w="133617" h="81318">
                    <a:moveTo>
                      <a:pt x="10108" y="-97"/>
                    </a:moveTo>
                    <a:cubicBezTo>
                      <a:pt x="10108" y="-97"/>
                      <a:pt x="4985" y="17405"/>
                      <a:pt x="376" y="22038"/>
                    </a:cubicBezTo>
                    <a:cubicBezTo>
                      <a:pt x="-4234" y="26670"/>
                      <a:pt x="26429" y="57568"/>
                      <a:pt x="27454" y="58082"/>
                    </a:cubicBezTo>
                    <a:cubicBezTo>
                      <a:pt x="28478" y="58597"/>
                      <a:pt x="54159" y="81318"/>
                      <a:pt x="54159" y="81318"/>
                    </a:cubicBezTo>
                    <a:lnTo>
                      <a:pt x="68501" y="81318"/>
                    </a:lnTo>
                    <a:cubicBezTo>
                      <a:pt x="68501" y="81318"/>
                      <a:pt x="120747" y="42116"/>
                      <a:pt x="122796" y="39027"/>
                    </a:cubicBezTo>
                    <a:cubicBezTo>
                      <a:pt x="124845" y="35938"/>
                      <a:pt x="129967" y="29245"/>
                      <a:pt x="129967" y="29245"/>
                    </a:cubicBezTo>
                    <a:lnTo>
                      <a:pt x="133617" y="12257"/>
                    </a:lnTo>
                    <a:lnTo>
                      <a:pt x="10108" y="-97"/>
                    </a:lnTo>
                    <a:close/>
                  </a:path>
                </a:pathLst>
              </a:custGeom>
              <a:solidFill>
                <a:srgbClr val="F6D0B3"/>
              </a:solidFill>
              <a:ln w="7600" cap="flat">
                <a:noFill/>
                <a:bevel/>
              </a:ln>
            </p:spPr>
          </p:sp>
          <p:sp>
            <p:nvSpPr>
              <p:cNvPr id="305" name="Freeform 304"/>
              <p:cNvSpPr/>
              <p:nvPr/>
            </p:nvSpPr>
            <p:spPr>
              <a:xfrm>
                <a:off x="3751488" y="4165876"/>
                <a:ext cx="194723" cy="227307"/>
              </a:xfrm>
              <a:custGeom>
                <a:avLst/>
                <a:gdLst/>
                <a:ahLst/>
                <a:cxnLst/>
                <a:rect l="0" t="0" r="0" b="0"/>
                <a:pathLst>
                  <a:path w="194723" h="227307">
                    <a:moveTo>
                      <a:pt x="42738" y="24007"/>
                    </a:moveTo>
                    <a:cubicBezTo>
                      <a:pt x="42738" y="24007"/>
                      <a:pt x="50421" y="-7845"/>
                      <a:pt x="67708" y="1808"/>
                    </a:cubicBezTo>
                    <a:cubicBezTo>
                      <a:pt x="84996" y="11461"/>
                      <a:pt x="106125" y="26903"/>
                      <a:pt x="132056" y="18217"/>
                    </a:cubicBezTo>
                    <a:cubicBezTo>
                      <a:pt x="157987" y="9531"/>
                      <a:pt x="173354" y="11461"/>
                      <a:pt x="171433" y="31731"/>
                    </a:cubicBezTo>
                    <a:cubicBezTo>
                      <a:pt x="169513" y="51998"/>
                      <a:pt x="171433" y="88677"/>
                      <a:pt x="173354" y="95432"/>
                    </a:cubicBezTo>
                    <a:cubicBezTo>
                      <a:pt x="173354" y="95432"/>
                      <a:pt x="184879" y="72270"/>
                      <a:pt x="192562" y="82887"/>
                    </a:cubicBezTo>
                    <a:cubicBezTo>
                      <a:pt x="200244" y="93504"/>
                      <a:pt x="185839" y="107982"/>
                      <a:pt x="184879" y="109913"/>
                    </a:cubicBezTo>
                    <a:cubicBezTo>
                      <a:pt x="183919" y="111842"/>
                      <a:pt x="185839" y="124391"/>
                      <a:pt x="169513" y="135972"/>
                    </a:cubicBezTo>
                    <a:cubicBezTo>
                      <a:pt x="169513" y="135972"/>
                      <a:pt x="165671" y="137904"/>
                      <a:pt x="161829" y="154313"/>
                    </a:cubicBezTo>
                    <a:cubicBezTo>
                      <a:pt x="157987" y="170722"/>
                      <a:pt x="139740" y="200641"/>
                      <a:pt x="120531" y="214154"/>
                    </a:cubicBezTo>
                    <a:cubicBezTo>
                      <a:pt x="101323" y="227669"/>
                      <a:pt x="77313" y="234426"/>
                      <a:pt x="54263" y="217050"/>
                    </a:cubicBezTo>
                    <a:cubicBezTo>
                      <a:pt x="31213" y="199677"/>
                      <a:pt x="19688" y="183267"/>
                      <a:pt x="19688" y="156242"/>
                    </a:cubicBezTo>
                    <a:lnTo>
                      <a:pt x="19688" y="120531"/>
                    </a:lnTo>
                    <a:cubicBezTo>
                      <a:pt x="19688" y="120531"/>
                      <a:pt x="9124" y="128252"/>
                      <a:pt x="7203" y="114739"/>
                    </a:cubicBezTo>
                    <a:cubicBezTo>
                      <a:pt x="5282" y="101225"/>
                      <a:pt x="-9124" y="52966"/>
                      <a:pt x="9124" y="55862"/>
                    </a:cubicBezTo>
                    <a:cubicBezTo>
                      <a:pt x="9124" y="55862"/>
                      <a:pt x="20649" y="62618"/>
                      <a:pt x="20649" y="72270"/>
                    </a:cubicBezTo>
                    <a:cubicBezTo>
                      <a:pt x="20649" y="81922"/>
                      <a:pt x="20649" y="92540"/>
                      <a:pt x="20649" y="92540"/>
                    </a:cubicBezTo>
                    <a:cubicBezTo>
                      <a:pt x="20649" y="92540"/>
                      <a:pt x="28332" y="52001"/>
                      <a:pt x="34095" y="50070"/>
                    </a:cubicBezTo>
                    <a:cubicBezTo>
                      <a:pt x="39857" y="48140"/>
                      <a:pt x="42738" y="24007"/>
                      <a:pt x="42738" y="24007"/>
                    </a:cubicBezTo>
                    <a:close/>
                  </a:path>
                </a:pathLst>
              </a:custGeom>
              <a:solidFill>
                <a:srgbClr val="F8DCC7"/>
              </a:solidFill>
              <a:ln w="7600" cap="flat">
                <a:noFill/>
                <a:bevel/>
              </a:ln>
            </p:spPr>
          </p:sp>
          <p:sp>
            <p:nvSpPr>
              <p:cNvPr id="306" name="Freeform 305"/>
              <p:cNvSpPr/>
              <p:nvPr/>
            </p:nvSpPr>
            <p:spPr>
              <a:xfrm>
                <a:off x="3440495" y="4419851"/>
                <a:ext cx="147904" cy="490326"/>
              </a:xfrm>
              <a:custGeom>
                <a:avLst/>
                <a:gdLst/>
                <a:ahLst/>
                <a:cxnLst/>
                <a:rect l="0" t="0" r="0" b="0"/>
                <a:pathLst>
                  <a:path w="147904" h="490326">
                    <a:moveTo>
                      <a:pt x="147904" y="0"/>
                    </a:moveTo>
                    <a:cubicBezTo>
                      <a:pt x="147904" y="0"/>
                      <a:pt x="126654" y="21154"/>
                      <a:pt x="123453" y="42385"/>
                    </a:cubicBezTo>
                    <a:cubicBezTo>
                      <a:pt x="120252" y="63624"/>
                      <a:pt x="116410" y="66840"/>
                      <a:pt x="106806" y="82277"/>
                    </a:cubicBezTo>
                    <a:cubicBezTo>
                      <a:pt x="97202" y="97721"/>
                      <a:pt x="91478" y="97721"/>
                      <a:pt x="91478" y="120289"/>
                    </a:cubicBezTo>
                    <a:cubicBezTo>
                      <a:pt x="91478" y="120289"/>
                      <a:pt x="85036" y="137619"/>
                      <a:pt x="67749" y="152420"/>
                    </a:cubicBezTo>
                    <a:cubicBezTo>
                      <a:pt x="50462" y="167220"/>
                      <a:pt x="49820" y="177515"/>
                      <a:pt x="38937" y="191030"/>
                    </a:cubicBezTo>
                    <a:cubicBezTo>
                      <a:pt x="28052" y="204543"/>
                      <a:pt x="6940" y="230926"/>
                      <a:pt x="4370" y="238004"/>
                    </a:cubicBezTo>
                    <a:cubicBezTo>
                      <a:pt x="1800" y="245163"/>
                      <a:pt x="-2049" y="250874"/>
                      <a:pt x="1161" y="267603"/>
                    </a:cubicBezTo>
                    <a:cubicBezTo>
                      <a:pt x="4370" y="284333"/>
                      <a:pt x="16542" y="326803"/>
                      <a:pt x="20376" y="342241"/>
                    </a:cubicBezTo>
                    <a:cubicBezTo>
                      <a:pt x="24211" y="357684"/>
                      <a:pt x="53023" y="414957"/>
                      <a:pt x="77354" y="449787"/>
                    </a:cubicBezTo>
                    <a:cubicBezTo>
                      <a:pt x="77354" y="449787"/>
                      <a:pt x="104725" y="481880"/>
                      <a:pt x="117611" y="490326"/>
                    </a:cubicBezTo>
                    <a:cubicBezTo>
                      <a:pt x="117611" y="490326"/>
                      <a:pt x="123373" y="475445"/>
                      <a:pt x="127935" y="463863"/>
                    </a:cubicBezTo>
                    <a:cubicBezTo>
                      <a:pt x="132496" y="452280"/>
                      <a:pt x="110648" y="456141"/>
                      <a:pt x="97202" y="433618"/>
                    </a:cubicBezTo>
                    <a:cubicBezTo>
                      <a:pt x="97202" y="433618"/>
                      <a:pt x="71911" y="409491"/>
                      <a:pt x="79915" y="401446"/>
                    </a:cubicBezTo>
                    <a:cubicBezTo>
                      <a:pt x="87918" y="393403"/>
                      <a:pt x="113849" y="365410"/>
                      <a:pt x="75432" y="379567"/>
                    </a:cubicBezTo>
                    <a:cubicBezTo>
                      <a:pt x="75432" y="379567"/>
                      <a:pt x="57504" y="372489"/>
                      <a:pt x="50462" y="363481"/>
                    </a:cubicBezTo>
                    <a:cubicBezTo>
                      <a:pt x="43419" y="354473"/>
                      <a:pt x="38937" y="344820"/>
                      <a:pt x="56224" y="351898"/>
                    </a:cubicBezTo>
                    <a:cubicBezTo>
                      <a:pt x="73512" y="358978"/>
                      <a:pt x="58145" y="328090"/>
                      <a:pt x="48541" y="321012"/>
                    </a:cubicBezTo>
                    <a:cubicBezTo>
                      <a:pt x="38937" y="313934"/>
                      <a:pt x="24211" y="308144"/>
                      <a:pt x="30613" y="297204"/>
                    </a:cubicBezTo>
                    <a:cubicBezTo>
                      <a:pt x="37016" y="286265"/>
                      <a:pt x="38296" y="272109"/>
                      <a:pt x="29332" y="266318"/>
                    </a:cubicBezTo>
                    <a:cubicBezTo>
                      <a:pt x="20369" y="260526"/>
                      <a:pt x="2441" y="256022"/>
                      <a:pt x="15887" y="256022"/>
                    </a:cubicBezTo>
                    <a:cubicBezTo>
                      <a:pt x="29332" y="256022"/>
                      <a:pt x="41178" y="248621"/>
                      <a:pt x="53663" y="261169"/>
                    </a:cubicBezTo>
                    <a:cubicBezTo>
                      <a:pt x="66148" y="273716"/>
                      <a:pt x="50463" y="247656"/>
                      <a:pt x="30613" y="247656"/>
                    </a:cubicBezTo>
                    <a:cubicBezTo>
                      <a:pt x="10763" y="247656"/>
                      <a:pt x="26772" y="229639"/>
                      <a:pt x="41498" y="232213"/>
                    </a:cubicBezTo>
                    <a:cubicBezTo>
                      <a:pt x="56224" y="234787"/>
                      <a:pt x="51102" y="225779"/>
                      <a:pt x="56224" y="212266"/>
                    </a:cubicBezTo>
                    <a:cubicBezTo>
                      <a:pt x="61347" y="198753"/>
                      <a:pt x="75113" y="187492"/>
                      <a:pt x="82476" y="184596"/>
                    </a:cubicBezTo>
                    <a:cubicBezTo>
                      <a:pt x="89839" y="181701"/>
                      <a:pt x="94641" y="161432"/>
                      <a:pt x="99123" y="152423"/>
                    </a:cubicBezTo>
                    <a:cubicBezTo>
                      <a:pt x="103605" y="143414"/>
                      <a:pt x="135619" y="139553"/>
                      <a:pt x="137539" y="112527"/>
                    </a:cubicBezTo>
                    <a:cubicBezTo>
                      <a:pt x="139460" y="85501"/>
                      <a:pt x="144582" y="84857"/>
                      <a:pt x="144582" y="70058"/>
                    </a:cubicBezTo>
                    <a:cubicBezTo>
                      <a:pt x="144582" y="55258"/>
                      <a:pt x="136259" y="32093"/>
                      <a:pt x="141381" y="24372"/>
                    </a:cubicBezTo>
                    <a:cubicBezTo>
                      <a:pt x="146503" y="16650"/>
                      <a:pt x="147681" y="5059"/>
                      <a:pt x="147904" y="0"/>
                    </a:cubicBezTo>
                    <a:close/>
                  </a:path>
                </a:pathLst>
              </a:custGeom>
              <a:solidFill>
                <a:srgbClr val="433F41"/>
              </a:solidFill>
              <a:ln w="7600" cap="flat">
                <a:noFill/>
                <a:bevel/>
              </a:ln>
            </p:spPr>
          </p:sp>
          <p:sp>
            <p:nvSpPr>
              <p:cNvPr id="307" name="Freeform 306"/>
              <p:cNvSpPr/>
              <p:nvPr/>
            </p:nvSpPr>
            <p:spPr>
              <a:xfrm>
                <a:off x="3545194" y="4638349"/>
                <a:ext cx="44419" cy="148039"/>
              </a:xfrm>
              <a:custGeom>
                <a:avLst/>
                <a:gdLst/>
                <a:ahLst/>
                <a:cxnLst/>
                <a:rect l="0" t="0" r="0" b="0"/>
                <a:pathLst>
                  <a:path w="44419" h="148039">
                    <a:moveTo>
                      <a:pt x="44419" y="241"/>
                    </a:moveTo>
                    <a:cubicBezTo>
                      <a:pt x="44419" y="241"/>
                      <a:pt x="41946" y="110749"/>
                      <a:pt x="33254" y="142246"/>
                    </a:cubicBezTo>
                    <a:cubicBezTo>
                      <a:pt x="33254" y="142246"/>
                      <a:pt x="28116" y="157594"/>
                      <a:pt x="17359" y="138032"/>
                    </a:cubicBezTo>
                    <a:cubicBezTo>
                      <a:pt x="17359" y="138032"/>
                      <a:pt x="10188" y="71625"/>
                      <a:pt x="-56" y="62875"/>
                    </a:cubicBezTo>
                    <a:cubicBezTo>
                      <a:pt x="-56" y="62875"/>
                      <a:pt x="7628" y="39709"/>
                      <a:pt x="7628" y="35077"/>
                    </a:cubicBezTo>
                    <a:cubicBezTo>
                      <a:pt x="7628" y="30445"/>
                      <a:pt x="26579" y="28899"/>
                      <a:pt x="33750" y="5735"/>
                    </a:cubicBezTo>
                    <a:cubicBezTo>
                      <a:pt x="33750" y="5735"/>
                      <a:pt x="39001" y="-1345"/>
                      <a:pt x="44419" y="241"/>
                    </a:cubicBezTo>
                    <a:close/>
                  </a:path>
                </a:pathLst>
              </a:custGeom>
              <a:solidFill>
                <a:srgbClr val="FFFFFF"/>
              </a:solidFill>
              <a:ln w="7600" cap="flat">
                <a:noFill/>
                <a:bevel/>
              </a:ln>
            </p:spPr>
          </p:sp>
          <p:sp>
            <p:nvSpPr>
              <p:cNvPr id="308" name="Freeform 307"/>
              <p:cNvSpPr/>
              <p:nvPr/>
            </p:nvSpPr>
            <p:spPr>
              <a:xfrm>
                <a:off x="4038846" y="4657167"/>
                <a:ext cx="47300" cy="95073"/>
              </a:xfrm>
              <a:custGeom>
                <a:avLst/>
                <a:gdLst/>
                <a:ahLst/>
                <a:cxnLst/>
                <a:rect l="0" t="0" r="0" b="0"/>
                <a:pathLst>
                  <a:path w="47300" h="95073">
                    <a:moveTo>
                      <a:pt x="6219" y="1327"/>
                    </a:moveTo>
                    <a:cubicBezTo>
                      <a:pt x="6219" y="1327"/>
                      <a:pt x="19024" y="24491"/>
                      <a:pt x="27732" y="30154"/>
                    </a:cubicBezTo>
                    <a:cubicBezTo>
                      <a:pt x="36440" y="35817"/>
                      <a:pt x="47196" y="38391"/>
                      <a:pt x="47196" y="45083"/>
                    </a:cubicBezTo>
                    <a:cubicBezTo>
                      <a:pt x="47196" y="51775"/>
                      <a:pt x="39001" y="55380"/>
                      <a:pt x="41050" y="61557"/>
                    </a:cubicBezTo>
                    <a:cubicBezTo>
                      <a:pt x="43099" y="67733"/>
                      <a:pt x="35927" y="70821"/>
                      <a:pt x="35927" y="75970"/>
                    </a:cubicBezTo>
                    <a:cubicBezTo>
                      <a:pt x="35927" y="81118"/>
                      <a:pt x="30293" y="95073"/>
                      <a:pt x="21585" y="95073"/>
                    </a:cubicBezTo>
                    <a:cubicBezTo>
                      <a:pt x="12877" y="95073"/>
                      <a:pt x="16976" y="85751"/>
                      <a:pt x="15951" y="81632"/>
                    </a:cubicBezTo>
                    <a:cubicBezTo>
                      <a:pt x="14926" y="77515"/>
                      <a:pt x="12877" y="70821"/>
                      <a:pt x="11341" y="56923"/>
                    </a:cubicBezTo>
                    <a:cubicBezTo>
                      <a:pt x="9804" y="43024"/>
                      <a:pt x="4170" y="39420"/>
                      <a:pt x="4170" y="30154"/>
                    </a:cubicBezTo>
                    <a:cubicBezTo>
                      <a:pt x="4170" y="20889"/>
                      <a:pt x="-2489" y="9048"/>
                      <a:pt x="840" y="3128"/>
                    </a:cubicBezTo>
                    <a:cubicBezTo>
                      <a:pt x="4170" y="-2791"/>
                      <a:pt x="6219" y="1327"/>
                      <a:pt x="6219" y="1327"/>
                    </a:cubicBezTo>
                    <a:close/>
                  </a:path>
                </a:pathLst>
              </a:custGeom>
              <a:solidFill>
                <a:srgbClr val="FFFFFF"/>
              </a:solidFill>
              <a:ln w="7600" cap="flat">
                <a:noFill/>
                <a:bevel/>
              </a:ln>
            </p:spPr>
          </p:sp>
          <p:sp>
            <p:nvSpPr>
              <p:cNvPr id="309" name="Freeform 308"/>
              <p:cNvSpPr/>
              <p:nvPr/>
            </p:nvSpPr>
            <p:spPr>
              <a:xfrm>
                <a:off x="4023582" y="4439862"/>
                <a:ext cx="150665" cy="371002"/>
              </a:xfrm>
              <a:custGeom>
                <a:avLst/>
                <a:gdLst/>
                <a:ahLst/>
                <a:cxnLst/>
                <a:rect l="0" t="0" r="0" b="0"/>
                <a:pathLst>
                  <a:path w="150665" h="371002">
                    <a:moveTo>
                      <a:pt x="21489" y="5550"/>
                    </a:moveTo>
                    <a:cubicBezTo>
                      <a:pt x="21489" y="5550"/>
                      <a:pt x="-4146" y="99703"/>
                      <a:pt x="464" y="133679"/>
                    </a:cubicBezTo>
                    <a:cubicBezTo>
                      <a:pt x="5073" y="167654"/>
                      <a:pt x="14294" y="213986"/>
                      <a:pt x="14806" y="215015"/>
                    </a:cubicBezTo>
                    <a:cubicBezTo>
                      <a:pt x="15319" y="216045"/>
                      <a:pt x="19672" y="216817"/>
                      <a:pt x="21489" y="218619"/>
                    </a:cubicBezTo>
                    <a:cubicBezTo>
                      <a:pt x="23257" y="220418"/>
                      <a:pt x="30172" y="233030"/>
                      <a:pt x="42978" y="247455"/>
                    </a:cubicBezTo>
                    <a:cubicBezTo>
                      <a:pt x="42978" y="247455"/>
                      <a:pt x="48612" y="251565"/>
                      <a:pt x="58345" y="257227"/>
                    </a:cubicBezTo>
                    <a:cubicBezTo>
                      <a:pt x="68076" y="262889"/>
                      <a:pt x="55784" y="273187"/>
                      <a:pt x="55784" y="275245"/>
                    </a:cubicBezTo>
                    <a:cubicBezTo>
                      <a:pt x="55784" y="277303"/>
                      <a:pt x="58345" y="282965"/>
                      <a:pt x="50662" y="290769"/>
                    </a:cubicBezTo>
                    <a:cubicBezTo>
                      <a:pt x="50662" y="290769"/>
                      <a:pt x="51686" y="307674"/>
                      <a:pt x="35807" y="312848"/>
                    </a:cubicBezTo>
                    <a:cubicBezTo>
                      <a:pt x="35807" y="312848"/>
                      <a:pt x="21465" y="328781"/>
                      <a:pt x="12757" y="346284"/>
                    </a:cubicBezTo>
                    <a:cubicBezTo>
                      <a:pt x="4050" y="363787"/>
                      <a:pt x="28635" y="329297"/>
                      <a:pt x="35807" y="357094"/>
                    </a:cubicBezTo>
                    <a:cubicBezTo>
                      <a:pt x="42979" y="384892"/>
                      <a:pt x="56296" y="364816"/>
                      <a:pt x="53223" y="349373"/>
                    </a:cubicBezTo>
                    <a:cubicBezTo>
                      <a:pt x="50150" y="333930"/>
                      <a:pt x="59370" y="341651"/>
                      <a:pt x="61931" y="349373"/>
                    </a:cubicBezTo>
                    <a:cubicBezTo>
                      <a:pt x="64492" y="357094"/>
                      <a:pt x="69102" y="359669"/>
                      <a:pt x="70126" y="338048"/>
                    </a:cubicBezTo>
                    <a:cubicBezTo>
                      <a:pt x="71151" y="316427"/>
                      <a:pt x="73663" y="316991"/>
                      <a:pt x="89567" y="312848"/>
                    </a:cubicBezTo>
                    <a:cubicBezTo>
                      <a:pt x="105470" y="308705"/>
                      <a:pt x="110079" y="309736"/>
                      <a:pt x="118787" y="303043"/>
                    </a:cubicBezTo>
                    <a:cubicBezTo>
                      <a:pt x="127495" y="296351"/>
                      <a:pt x="98811" y="311279"/>
                      <a:pt x="82932" y="298925"/>
                    </a:cubicBezTo>
                    <a:cubicBezTo>
                      <a:pt x="67053" y="286570"/>
                      <a:pt x="78834" y="283996"/>
                      <a:pt x="86518" y="280393"/>
                    </a:cubicBezTo>
                    <a:cubicBezTo>
                      <a:pt x="94200" y="276789"/>
                      <a:pt x="89590" y="263920"/>
                      <a:pt x="101371" y="260317"/>
                    </a:cubicBezTo>
                    <a:cubicBezTo>
                      <a:pt x="113153" y="256713"/>
                      <a:pt x="143373" y="238695"/>
                      <a:pt x="146959" y="249506"/>
                    </a:cubicBezTo>
                    <a:cubicBezTo>
                      <a:pt x="150665" y="260317"/>
                      <a:pt x="155411" y="241013"/>
                      <a:pt x="140557" y="241013"/>
                    </a:cubicBezTo>
                    <a:cubicBezTo>
                      <a:pt x="125702" y="241013"/>
                      <a:pt x="108031" y="239725"/>
                      <a:pt x="99835" y="239725"/>
                    </a:cubicBezTo>
                    <a:cubicBezTo>
                      <a:pt x="91639" y="239725"/>
                      <a:pt x="100347" y="232518"/>
                      <a:pt x="101371" y="227371"/>
                    </a:cubicBezTo>
                    <a:cubicBezTo>
                      <a:pt x="102396" y="222223"/>
                      <a:pt x="83444" y="217077"/>
                      <a:pt x="64492" y="220679"/>
                    </a:cubicBezTo>
                    <a:cubicBezTo>
                      <a:pt x="45540" y="224281"/>
                      <a:pt x="47076" y="204207"/>
                      <a:pt x="53223" y="202662"/>
                    </a:cubicBezTo>
                    <a:cubicBezTo>
                      <a:pt x="59370" y="201117"/>
                      <a:pt x="115714" y="205235"/>
                      <a:pt x="122373" y="207809"/>
                    </a:cubicBezTo>
                    <a:cubicBezTo>
                      <a:pt x="129031" y="210383"/>
                      <a:pt x="132874" y="203432"/>
                      <a:pt x="106237" y="191594"/>
                    </a:cubicBezTo>
                    <a:cubicBezTo>
                      <a:pt x="79602" y="179754"/>
                      <a:pt x="44516" y="178982"/>
                      <a:pt x="28637" y="165597"/>
                    </a:cubicBezTo>
                    <a:cubicBezTo>
                      <a:pt x="12757" y="152212"/>
                      <a:pt x="12757" y="146552"/>
                      <a:pt x="32222" y="148095"/>
                    </a:cubicBezTo>
                    <a:cubicBezTo>
                      <a:pt x="51686" y="149639"/>
                      <a:pt x="74480" y="151441"/>
                      <a:pt x="79859" y="146036"/>
                    </a:cubicBezTo>
                    <a:cubicBezTo>
                      <a:pt x="85236" y="140630"/>
                      <a:pt x="73711" y="141917"/>
                      <a:pt x="55272" y="133681"/>
                    </a:cubicBezTo>
                    <a:cubicBezTo>
                      <a:pt x="36832" y="125445"/>
                      <a:pt x="18904" y="110516"/>
                      <a:pt x="17880" y="99706"/>
                    </a:cubicBezTo>
                    <a:cubicBezTo>
                      <a:pt x="16855" y="88896"/>
                      <a:pt x="15831" y="78085"/>
                      <a:pt x="30685" y="93013"/>
                    </a:cubicBezTo>
                    <a:cubicBezTo>
                      <a:pt x="45540" y="107942"/>
                      <a:pt x="54759" y="115150"/>
                      <a:pt x="58345" y="116694"/>
                    </a:cubicBezTo>
                    <a:cubicBezTo>
                      <a:pt x="61931" y="118238"/>
                      <a:pt x="63980" y="94045"/>
                      <a:pt x="48101" y="81689"/>
                    </a:cubicBezTo>
                    <a:cubicBezTo>
                      <a:pt x="32222" y="69334"/>
                      <a:pt x="26587" y="78086"/>
                      <a:pt x="26587" y="50802"/>
                    </a:cubicBezTo>
                    <a:cubicBezTo>
                      <a:pt x="26587" y="23518"/>
                      <a:pt x="36320" y="16312"/>
                      <a:pt x="30685" y="5502"/>
                    </a:cubicBezTo>
                    <a:cubicBezTo>
                      <a:pt x="25051" y="-5309"/>
                      <a:pt x="23049" y="2509"/>
                      <a:pt x="21489" y="5550"/>
                    </a:cubicBezTo>
                    <a:close/>
                  </a:path>
                </a:pathLst>
              </a:custGeom>
              <a:solidFill>
                <a:srgbClr val="120E11"/>
              </a:solidFill>
              <a:ln w="7600" cap="flat">
                <a:noFill/>
                <a:bevel/>
              </a:ln>
            </p:spPr>
          </p:sp>
          <p:sp>
            <p:nvSpPr>
              <p:cNvPr id="310" name="Freeform 309"/>
              <p:cNvSpPr/>
              <p:nvPr/>
            </p:nvSpPr>
            <p:spPr>
              <a:xfrm>
                <a:off x="3979538" y="4471717"/>
                <a:ext cx="44059" cy="113170"/>
              </a:xfrm>
              <a:custGeom>
                <a:avLst/>
                <a:gdLst/>
                <a:ahLst/>
                <a:cxnLst/>
                <a:rect l="0" t="0" r="0" b="0"/>
                <a:pathLst>
                  <a:path w="44059" h="113170">
                    <a:moveTo>
                      <a:pt x="0" y="0"/>
                    </a:moveTo>
                    <a:cubicBezTo>
                      <a:pt x="0" y="11229"/>
                      <a:pt x="19424" y="83297"/>
                      <a:pt x="29669" y="98741"/>
                    </a:cubicBezTo>
                    <a:cubicBezTo>
                      <a:pt x="39913" y="114183"/>
                      <a:pt x="44011" y="113170"/>
                      <a:pt x="44011" y="113170"/>
                    </a:cubicBezTo>
                    <a:cubicBezTo>
                      <a:pt x="44011" y="113170"/>
                      <a:pt x="32230" y="82782"/>
                      <a:pt x="29669" y="63736"/>
                    </a:cubicBezTo>
                    <a:cubicBezTo>
                      <a:pt x="27108" y="44689"/>
                      <a:pt x="28132" y="23069"/>
                      <a:pt x="29669" y="16891"/>
                    </a:cubicBezTo>
                    <a:cubicBezTo>
                      <a:pt x="31205" y="10713"/>
                      <a:pt x="3033" y="0"/>
                      <a:pt x="0" y="0"/>
                    </a:cubicBezTo>
                    <a:close/>
                  </a:path>
                </a:pathLst>
              </a:custGeom>
              <a:solidFill>
                <a:srgbClr val="0F0E0E"/>
              </a:solidFill>
              <a:ln w="7600" cap="flat">
                <a:noFill/>
                <a:bevel/>
              </a:ln>
            </p:spPr>
          </p:sp>
          <p:sp>
            <p:nvSpPr>
              <p:cNvPr id="311" name="Freeform 310"/>
              <p:cNvSpPr/>
              <p:nvPr/>
            </p:nvSpPr>
            <p:spPr>
              <a:xfrm>
                <a:off x="3980487" y="4883995"/>
                <a:ext cx="98443" cy="240578"/>
              </a:xfrm>
              <a:custGeom>
                <a:avLst/>
                <a:gdLst/>
                <a:ahLst/>
                <a:cxnLst/>
                <a:rect l="0" t="0" r="0" b="0"/>
                <a:pathLst>
                  <a:path w="98443" h="240578">
                    <a:moveTo>
                      <a:pt x="82595" y="0"/>
                    </a:moveTo>
                    <a:cubicBezTo>
                      <a:pt x="82595" y="0"/>
                      <a:pt x="69278" y="16039"/>
                      <a:pt x="64872" y="17788"/>
                    </a:cubicBezTo>
                    <a:cubicBezTo>
                      <a:pt x="60466" y="19537"/>
                      <a:pt x="38969" y="19537"/>
                      <a:pt x="22089" y="49950"/>
                    </a:cubicBezTo>
                    <a:cubicBezTo>
                      <a:pt x="22089" y="49950"/>
                      <a:pt x="2090" y="189153"/>
                      <a:pt x="288" y="194685"/>
                    </a:cubicBezTo>
                    <a:cubicBezTo>
                      <a:pt x="-1513" y="200224"/>
                      <a:pt x="4906" y="181693"/>
                      <a:pt x="12453" y="225014"/>
                    </a:cubicBezTo>
                    <a:cubicBezTo>
                      <a:pt x="12453" y="225014"/>
                      <a:pt x="16927" y="248099"/>
                      <a:pt x="51758" y="238318"/>
                    </a:cubicBezTo>
                    <a:cubicBezTo>
                      <a:pt x="51758" y="238318"/>
                      <a:pt x="82490" y="228021"/>
                      <a:pt x="98443" y="228021"/>
                    </a:cubicBezTo>
                    <a:cubicBezTo>
                      <a:pt x="98443" y="228021"/>
                      <a:pt x="88637" y="147203"/>
                      <a:pt x="85052" y="105505"/>
                    </a:cubicBezTo>
                    <a:cubicBezTo>
                      <a:pt x="81467" y="63808"/>
                      <a:pt x="82595" y="-1568"/>
                      <a:pt x="82595" y="0"/>
                    </a:cubicBezTo>
                    <a:close/>
                  </a:path>
                </a:pathLst>
              </a:custGeom>
              <a:solidFill>
                <a:srgbClr val="0C0B0B"/>
              </a:solidFill>
              <a:ln w="7600" cap="flat">
                <a:noFill/>
                <a:bevel/>
              </a:ln>
            </p:spPr>
          </p:sp>
          <p:sp>
            <p:nvSpPr>
              <p:cNvPr id="312" name="Freeform 311"/>
              <p:cNvSpPr/>
              <p:nvPr/>
            </p:nvSpPr>
            <p:spPr>
              <a:xfrm>
                <a:off x="3561624" y="4900505"/>
                <a:ext cx="52703" cy="192921"/>
              </a:xfrm>
              <a:custGeom>
                <a:avLst/>
                <a:gdLst/>
                <a:ahLst/>
                <a:cxnLst/>
                <a:rect l="0" t="0" r="0" b="0"/>
                <a:pathLst>
                  <a:path w="52703" h="192921">
                    <a:moveTo>
                      <a:pt x="6034" y="0"/>
                    </a:moveTo>
                    <a:cubicBezTo>
                      <a:pt x="6034" y="0"/>
                      <a:pt x="32158" y="11760"/>
                      <a:pt x="43426" y="16907"/>
                    </a:cubicBezTo>
                    <a:cubicBezTo>
                      <a:pt x="54696" y="22054"/>
                      <a:pt x="52254" y="30677"/>
                      <a:pt x="51622" y="32351"/>
                    </a:cubicBezTo>
                    <a:cubicBezTo>
                      <a:pt x="50989" y="34023"/>
                      <a:pt x="37793" y="62208"/>
                      <a:pt x="39329" y="75076"/>
                    </a:cubicBezTo>
                    <a:cubicBezTo>
                      <a:pt x="40865" y="87946"/>
                      <a:pt x="58552" y="142514"/>
                      <a:pt x="50989" y="157957"/>
                    </a:cubicBezTo>
                    <a:cubicBezTo>
                      <a:pt x="43426" y="173400"/>
                      <a:pt x="44451" y="190901"/>
                      <a:pt x="35231" y="192446"/>
                    </a:cubicBezTo>
                    <a:cubicBezTo>
                      <a:pt x="26011" y="193992"/>
                      <a:pt x="5522" y="191415"/>
                      <a:pt x="-113" y="187298"/>
                    </a:cubicBezTo>
                    <a:cubicBezTo>
                      <a:pt x="-113" y="187298"/>
                      <a:pt x="9620" y="175458"/>
                      <a:pt x="11669" y="156412"/>
                    </a:cubicBezTo>
                    <a:cubicBezTo>
                      <a:pt x="13718" y="137365"/>
                      <a:pt x="1937" y="140969"/>
                      <a:pt x="5522" y="118318"/>
                    </a:cubicBezTo>
                    <a:cubicBezTo>
                      <a:pt x="9108" y="95668"/>
                      <a:pt x="10644" y="82798"/>
                      <a:pt x="11669" y="63752"/>
                    </a:cubicBezTo>
                    <a:cubicBezTo>
                      <a:pt x="12694" y="44705"/>
                      <a:pt x="10132" y="5583"/>
                      <a:pt x="10132" y="3523"/>
                    </a:cubicBezTo>
                    <a:cubicBezTo>
                      <a:pt x="10132" y="1464"/>
                      <a:pt x="4498" y="0"/>
                      <a:pt x="6034" y="0"/>
                    </a:cubicBezTo>
                    <a:close/>
                  </a:path>
                </a:pathLst>
              </a:custGeom>
              <a:solidFill>
                <a:srgbClr val="080708"/>
              </a:solidFill>
              <a:ln w="7600" cap="flat">
                <a:noFill/>
                <a:bevel/>
              </a:ln>
            </p:spPr>
          </p:sp>
          <p:sp>
            <p:nvSpPr>
              <p:cNvPr id="313" name="Freeform 312"/>
              <p:cNvSpPr/>
              <p:nvPr/>
            </p:nvSpPr>
            <p:spPr>
              <a:xfrm>
                <a:off x="3633781" y="4371824"/>
                <a:ext cx="122333" cy="466195"/>
              </a:xfrm>
              <a:custGeom>
                <a:avLst/>
                <a:gdLst/>
                <a:ahLst/>
                <a:cxnLst/>
                <a:rect l="0" t="0" r="0" b="0"/>
                <a:pathLst>
                  <a:path w="122333" h="466195">
                    <a:moveTo>
                      <a:pt x="122333" y="0"/>
                    </a:moveTo>
                    <a:cubicBezTo>
                      <a:pt x="122333" y="0"/>
                      <a:pt x="106103" y="11745"/>
                      <a:pt x="101132" y="18983"/>
                    </a:cubicBezTo>
                    <a:cubicBezTo>
                      <a:pt x="96161" y="26221"/>
                      <a:pt x="49902" y="33138"/>
                      <a:pt x="49902" y="33138"/>
                    </a:cubicBezTo>
                    <a:lnTo>
                      <a:pt x="28773" y="36999"/>
                    </a:lnTo>
                    <a:lnTo>
                      <a:pt x="58065" y="64507"/>
                    </a:lnTo>
                    <a:lnTo>
                      <a:pt x="23650" y="62739"/>
                    </a:lnTo>
                    <a:cubicBezTo>
                      <a:pt x="23650" y="62739"/>
                      <a:pt x="16607" y="129659"/>
                      <a:pt x="14046" y="155398"/>
                    </a:cubicBezTo>
                    <a:cubicBezTo>
                      <a:pt x="11485" y="181137"/>
                      <a:pt x="14687" y="298248"/>
                      <a:pt x="11485" y="309187"/>
                    </a:cubicBezTo>
                    <a:cubicBezTo>
                      <a:pt x="8284" y="320126"/>
                      <a:pt x="7003" y="426299"/>
                      <a:pt x="3802" y="443674"/>
                    </a:cubicBezTo>
                    <a:cubicBezTo>
                      <a:pt x="600" y="461047"/>
                      <a:pt x="0" y="466195"/>
                      <a:pt x="0" y="466195"/>
                    </a:cubicBezTo>
                    <a:lnTo>
                      <a:pt x="3802" y="466195"/>
                    </a:lnTo>
                    <a:cubicBezTo>
                      <a:pt x="3802" y="466195"/>
                      <a:pt x="56305" y="322701"/>
                      <a:pt x="59506" y="301465"/>
                    </a:cubicBezTo>
                    <a:cubicBezTo>
                      <a:pt x="62707" y="280231"/>
                      <a:pt x="56945" y="201084"/>
                      <a:pt x="69110" y="168911"/>
                    </a:cubicBezTo>
                    <a:cubicBezTo>
                      <a:pt x="81275" y="136738"/>
                      <a:pt x="103686" y="51157"/>
                      <a:pt x="109448" y="44078"/>
                    </a:cubicBezTo>
                    <a:cubicBezTo>
                      <a:pt x="115210" y="36999"/>
                      <a:pt x="122333" y="3531"/>
                      <a:pt x="122333" y="0"/>
                    </a:cubicBezTo>
                    <a:close/>
                  </a:path>
                </a:pathLst>
              </a:custGeom>
              <a:solidFill>
                <a:srgbClr val="3E3B3C"/>
              </a:solidFill>
              <a:ln w="7600" cap="flat">
                <a:noFill/>
                <a:bevel/>
              </a:ln>
            </p:spPr>
          </p:sp>
          <p:sp>
            <p:nvSpPr>
              <p:cNvPr id="314" name="Freeform 313"/>
              <p:cNvSpPr/>
              <p:nvPr/>
            </p:nvSpPr>
            <p:spPr>
              <a:xfrm>
                <a:off x="3895019" y="4389563"/>
                <a:ext cx="97962" cy="443994"/>
              </a:xfrm>
              <a:custGeom>
                <a:avLst/>
                <a:gdLst/>
                <a:ahLst/>
                <a:cxnLst/>
                <a:rect l="0" t="0" r="0" b="0"/>
                <a:pathLst>
                  <a:path w="97962" h="443994">
                    <a:moveTo>
                      <a:pt x="4448" y="0"/>
                    </a:moveTo>
                    <a:cubicBezTo>
                      <a:pt x="4448" y="0"/>
                      <a:pt x="-5788" y="27627"/>
                      <a:pt x="4448" y="67524"/>
                    </a:cubicBezTo>
                    <a:cubicBezTo>
                      <a:pt x="14686" y="107418"/>
                      <a:pt x="18527" y="160182"/>
                      <a:pt x="18527" y="175627"/>
                    </a:cubicBezTo>
                    <a:cubicBezTo>
                      <a:pt x="18527" y="191070"/>
                      <a:pt x="24930" y="267644"/>
                      <a:pt x="27491" y="281155"/>
                    </a:cubicBezTo>
                    <a:cubicBezTo>
                      <a:pt x="30052" y="294669"/>
                      <a:pt x="30693" y="333920"/>
                      <a:pt x="44139" y="357085"/>
                    </a:cubicBezTo>
                    <a:cubicBezTo>
                      <a:pt x="57584" y="380249"/>
                      <a:pt x="78082" y="443994"/>
                      <a:pt x="78082" y="443994"/>
                    </a:cubicBezTo>
                    <a:cubicBezTo>
                      <a:pt x="78082" y="443994"/>
                      <a:pt x="96642" y="438163"/>
                      <a:pt x="97962" y="437519"/>
                    </a:cubicBezTo>
                    <a:cubicBezTo>
                      <a:pt x="99202" y="436875"/>
                      <a:pt x="63987" y="374459"/>
                      <a:pt x="57584" y="358373"/>
                    </a:cubicBezTo>
                    <a:cubicBezTo>
                      <a:pt x="51182" y="342286"/>
                      <a:pt x="49645" y="277053"/>
                      <a:pt x="69622" y="220548"/>
                    </a:cubicBezTo>
                    <a:cubicBezTo>
                      <a:pt x="69622" y="220548"/>
                      <a:pt x="80634" y="124148"/>
                      <a:pt x="80634" y="92619"/>
                    </a:cubicBezTo>
                    <a:cubicBezTo>
                      <a:pt x="80634" y="61090"/>
                      <a:pt x="80634" y="57229"/>
                      <a:pt x="80634" y="57229"/>
                    </a:cubicBezTo>
                    <a:lnTo>
                      <a:pt x="39657" y="49507"/>
                    </a:lnTo>
                    <a:lnTo>
                      <a:pt x="72311" y="26985"/>
                    </a:lnTo>
                    <a:cubicBezTo>
                      <a:pt x="72311" y="26985"/>
                      <a:pt x="7017" y="12185"/>
                      <a:pt x="4448" y="0"/>
                    </a:cubicBezTo>
                    <a:close/>
                  </a:path>
                </a:pathLst>
              </a:custGeom>
              <a:solidFill>
                <a:srgbClr val="3E3B3C"/>
              </a:solidFill>
              <a:ln w="7600" cap="flat">
                <a:noFill/>
                <a:bevel/>
              </a:ln>
            </p:spPr>
          </p:sp>
          <p:sp>
            <p:nvSpPr>
              <p:cNvPr id="315" name="Freeform 314"/>
              <p:cNvSpPr/>
              <p:nvPr/>
            </p:nvSpPr>
            <p:spPr>
              <a:xfrm>
                <a:off x="3803999" y="4467142"/>
                <a:ext cx="64108" cy="414074"/>
              </a:xfrm>
              <a:custGeom>
                <a:avLst/>
                <a:gdLst/>
                <a:ahLst/>
                <a:cxnLst/>
                <a:rect l="0" t="0" r="0" b="0"/>
                <a:pathLst>
                  <a:path w="64108" h="414074">
                    <a:moveTo>
                      <a:pt x="53543" y="67441"/>
                    </a:moveTo>
                    <a:cubicBezTo>
                      <a:pt x="53543" y="67441"/>
                      <a:pt x="71533" y="320838"/>
                      <a:pt x="60586" y="352049"/>
                    </a:cubicBezTo>
                    <a:cubicBezTo>
                      <a:pt x="49639" y="383264"/>
                      <a:pt x="30682" y="390537"/>
                      <a:pt x="30683" y="390537"/>
                    </a:cubicBezTo>
                    <a:lnTo>
                      <a:pt x="0" y="414074"/>
                    </a:lnTo>
                    <a:cubicBezTo>
                      <a:pt x="0" y="414074"/>
                      <a:pt x="40714" y="373451"/>
                      <a:pt x="45218" y="350449"/>
                    </a:cubicBezTo>
                    <a:cubicBezTo>
                      <a:pt x="51365" y="319047"/>
                      <a:pt x="51031" y="88137"/>
                      <a:pt x="44577" y="67441"/>
                    </a:cubicBezTo>
                    <a:cubicBezTo>
                      <a:pt x="36511" y="41583"/>
                      <a:pt x="24089" y="24852"/>
                      <a:pt x="22167" y="18459"/>
                    </a:cubicBezTo>
                    <a:lnTo>
                      <a:pt x="30619" y="0"/>
                    </a:lnTo>
                    <a:cubicBezTo>
                      <a:pt x="30619" y="0"/>
                      <a:pt x="51435" y="51880"/>
                      <a:pt x="53543" y="67441"/>
                    </a:cubicBezTo>
                    <a:close/>
                  </a:path>
                </a:pathLst>
              </a:custGeom>
              <a:solidFill>
                <a:srgbClr val="B6C7DA"/>
              </a:solidFill>
              <a:ln w="7600" cap="flat">
                <a:noFill/>
                <a:bevel/>
              </a:ln>
            </p:spPr>
          </p:sp>
          <p:sp>
            <p:nvSpPr>
              <p:cNvPr id="316" name="Freeform 315"/>
              <p:cNvSpPr/>
              <p:nvPr/>
            </p:nvSpPr>
            <p:spPr>
              <a:xfrm>
                <a:off x="3759763" y="4419717"/>
                <a:ext cx="101804" cy="465111"/>
              </a:xfrm>
              <a:custGeom>
                <a:avLst/>
                <a:gdLst/>
                <a:ahLst/>
                <a:cxnLst/>
                <a:rect l="0" t="0" r="0" b="0"/>
                <a:pathLst>
                  <a:path w="101804" h="465111">
                    <a:moveTo>
                      <a:pt x="57760" y="1568"/>
                    </a:moveTo>
                    <a:cubicBezTo>
                      <a:pt x="57760" y="1568"/>
                      <a:pt x="34471" y="17268"/>
                      <a:pt x="31582" y="27878"/>
                    </a:cubicBezTo>
                    <a:cubicBezTo>
                      <a:pt x="28692" y="38488"/>
                      <a:pt x="41178" y="47175"/>
                      <a:pt x="42138" y="50070"/>
                    </a:cubicBezTo>
                    <a:cubicBezTo>
                      <a:pt x="43099" y="52966"/>
                      <a:pt x="42138" y="62618"/>
                      <a:pt x="42138" y="62618"/>
                    </a:cubicBezTo>
                    <a:cubicBezTo>
                      <a:pt x="42138" y="62618"/>
                      <a:pt x="32534" y="73235"/>
                      <a:pt x="25811" y="127287"/>
                    </a:cubicBezTo>
                    <a:cubicBezTo>
                      <a:pt x="19088" y="181339"/>
                      <a:pt x="-4922" y="372450"/>
                      <a:pt x="840" y="401407"/>
                    </a:cubicBezTo>
                    <a:cubicBezTo>
                      <a:pt x="6603" y="430364"/>
                      <a:pt x="47901" y="465111"/>
                      <a:pt x="47901" y="465111"/>
                    </a:cubicBezTo>
                    <a:cubicBezTo>
                      <a:pt x="47901" y="465111"/>
                      <a:pt x="94001" y="416851"/>
                      <a:pt x="99763" y="399477"/>
                    </a:cubicBezTo>
                    <a:cubicBezTo>
                      <a:pt x="105526" y="382102"/>
                      <a:pt x="97136" y="137196"/>
                      <a:pt x="94128" y="114867"/>
                    </a:cubicBezTo>
                    <a:cubicBezTo>
                      <a:pt x="91119" y="92539"/>
                      <a:pt x="70950" y="73235"/>
                      <a:pt x="70950" y="58757"/>
                    </a:cubicBezTo>
                    <a:cubicBezTo>
                      <a:pt x="70950" y="44279"/>
                      <a:pt x="71911" y="38488"/>
                      <a:pt x="74792" y="35592"/>
                    </a:cubicBezTo>
                    <a:cubicBezTo>
                      <a:pt x="77674" y="32696"/>
                      <a:pt x="91119" y="24975"/>
                      <a:pt x="91119" y="24975"/>
                    </a:cubicBezTo>
                    <a:cubicBezTo>
                      <a:pt x="91119" y="24975"/>
                      <a:pt x="77898" y="5188"/>
                      <a:pt x="67829" y="1568"/>
                    </a:cubicBezTo>
                    <a:cubicBezTo>
                      <a:pt x="57760" y="-2051"/>
                      <a:pt x="57760" y="1568"/>
                      <a:pt x="57760" y="1568"/>
                    </a:cubicBezTo>
                    <a:close/>
                  </a:path>
                </a:pathLst>
              </a:custGeom>
              <a:solidFill>
                <a:srgbClr val="333B5B"/>
              </a:solidFill>
              <a:ln w="7600" cap="flat">
                <a:noFill/>
                <a:bevel/>
              </a:ln>
            </p:spPr>
          </p:sp>
          <p:sp>
            <p:nvSpPr>
              <p:cNvPr id="317" name="Freeform 316"/>
              <p:cNvSpPr/>
              <p:nvPr/>
            </p:nvSpPr>
            <p:spPr>
              <a:xfrm>
                <a:off x="3637967" y="4625073"/>
                <a:ext cx="145383" cy="235632"/>
              </a:xfrm>
              <a:custGeom>
                <a:avLst/>
                <a:gdLst/>
                <a:ahLst/>
                <a:cxnLst/>
                <a:rect l="0" t="0" r="0" b="0"/>
                <a:pathLst>
                  <a:path w="145383" h="235632">
                    <a:moveTo>
                      <a:pt x="55316" y="46933"/>
                    </a:moveTo>
                    <a:cubicBezTo>
                      <a:pt x="55316" y="46933"/>
                      <a:pt x="29410" y="140007"/>
                      <a:pt x="15069" y="168839"/>
                    </a:cubicBezTo>
                    <a:cubicBezTo>
                      <a:pt x="725" y="197663"/>
                      <a:pt x="-389" y="212941"/>
                      <a:pt x="0" y="212592"/>
                    </a:cubicBezTo>
                    <a:cubicBezTo>
                      <a:pt x="0" y="212592"/>
                      <a:pt x="14558" y="219802"/>
                      <a:pt x="25825" y="219802"/>
                    </a:cubicBezTo>
                    <a:cubicBezTo>
                      <a:pt x="37095" y="219802"/>
                      <a:pt x="56047" y="220316"/>
                      <a:pt x="62706" y="223920"/>
                    </a:cubicBezTo>
                    <a:cubicBezTo>
                      <a:pt x="69366" y="227520"/>
                      <a:pt x="85243" y="229565"/>
                      <a:pt x="87294" y="233165"/>
                    </a:cubicBezTo>
                    <a:cubicBezTo>
                      <a:pt x="89342" y="236791"/>
                      <a:pt x="111878" y="235245"/>
                      <a:pt x="111878" y="235245"/>
                    </a:cubicBezTo>
                    <a:lnTo>
                      <a:pt x="135970" y="235245"/>
                    </a:lnTo>
                    <a:cubicBezTo>
                      <a:pt x="135970" y="235245"/>
                      <a:pt x="138005" y="231128"/>
                      <a:pt x="143125" y="233165"/>
                    </a:cubicBezTo>
                    <a:cubicBezTo>
                      <a:pt x="148247" y="235245"/>
                      <a:pt x="143125" y="233165"/>
                      <a:pt x="143125" y="233165"/>
                    </a:cubicBezTo>
                    <a:cubicBezTo>
                      <a:pt x="143125" y="233165"/>
                      <a:pt x="121612" y="213110"/>
                      <a:pt x="121612" y="186342"/>
                    </a:cubicBezTo>
                    <a:cubicBezTo>
                      <a:pt x="121612" y="186342"/>
                      <a:pt x="123400" y="146078"/>
                      <a:pt x="120741" y="116003"/>
                    </a:cubicBezTo>
                    <a:cubicBezTo>
                      <a:pt x="120150" y="109319"/>
                      <a:pt x="119340" y="103139"/>
                      <a:pt x="118242" y="98015"/>
                    </a:cubicBezTo>
                    <a:cubicBezTo>
                      <a:pt x="115917" y="87176"/>
                      <a:pt x="112306" y="81066"/>
                      <a:pt x="106757" y="84928"/>
                    </a:cubicBezTo>
                    <a:cubicBezTo>
                      <a:pt x="106757" y="84928"/>
                      <a:pt x="86781" y="97285"/>
                      <a:pt x="85245" y="91623"/>
                    </a:cubicBezTo>
                    <a:cubicBezTo>
                      <a:pt x="80433" y="73883"/>
                      <a:pt x="109831" y="77214"/>
                      <a:pt x="99587" y="71541"/>
                    </a:cubicBezTo>
                    <a:cubicBezTo>
                      <a:pt x="89340" y="65888"/>
                      <a:pt x="67316" y="71028"/>
                      <a:pt x="68341" y="66384"/>
                    </a:cubicBezTo>
                    <a:cubicBezTo>
                      <a:pt x="71145" y="53677"/>
                      <a:pt x="75512" y="67937"/>
                      <a:pt x="91392" y="61765"/>
                    </a:cubicBezTo>
                    <a:cubicBezTo>
                      <a:pt x="107270" y="55579"/>
                      <a:pt x="135442" y="50440"/>
                      <a:pt x="83195" y="53008"/>
                    </a:cubicBezTo>
                    <a:cubicBezTo>
                      <a:pt x="83195" y="53008"/>
                      <a:pt x="62706" y="45797"/>
                      <a:pt x="56559" y="0"/>
                    </a:cubicBezTo>
                    <a:cubicBezTo>
                      <a:pt x="56559" y="0"/>
                      <a:pt x="58174" y="43929"/>
                      <a:pt x="55316" y="46933"/>
                    </a:cubicBezTo>
                    <a:close/>
                  </a:path>
                </a:pathLst>
              </a:custGeom>
              <a:solidFill>
                <a:srgbClr val="C5D3E2"/>
              </a:solidFill>
              <a:ln w="7600" cap="flat">
                <a:noFill/>
                <a:bevel/>
              </a:ln>
            </p:spPr>
          </p:sp>
          <p:sp>
            <p:nvSpPr>
              <p:cNvPr id="318" name="Freeform 317"/>
              <p:cNvSpPr/>
              <p:nvPr/>
            </p:nvSpPr>
            <p:spPr>
              <a:xfrm>
                <a:off x="3912645" y="4628210"/>
                <a:ext cx="59185" cy="215724"/>
              </a:xfrm>
              <a:custGeom>
                <a:avLst/>
                <a:gdLst/>
                <a:ahLst/>
                <a:cxnLst/>
                <a:rect l="0" t="0" r="0" b="0"/>
                <a:pathLst>
                  <a:path w="59185" h="215724">
                    <a:moveTo>
                      <a:pt x="2650" y="0"/>
                    </a:moveTo>
                    <a:cubicBezTo>
                      <a:pt x="2650" y="0"/>
                      <a:pt x="5082" y="66477"/>
                      <a:pt x="11483" y="90286"/>
                    </a:cubicBezTo>
                    <a:cubicBezTo>
                      <a:pt x="17886" y="114093"/>
                      <a:pt x="53101" y="166847"/>
                      <a:pt x="58865" y="204864"/>
                    </a:cubicBezTo>
                    <a:cubicBezTo>
                      <a:pt x="58865" y="204864"/>
                      <a:pt x="61555" y="215121"/>
                      <a:pt x="49773" y="215724"/>
                    </a:cubicBezTo>
                    <a:cubicBezTo>
                      <a:pt x="49773" y="215724"/>
                      <a:pt x="50542" y="210616"/>
                      <a:pt x="43497" y="206755"/>
                    </a:cubicBezTo>
                    <a:cubicBezTo>
                      <a:pt x="36453" y="202894"/>
                      <a:pt x="42857" y="197103"/>
                      <a:pt x="36453" y="178440"/>
                    </a:cubicBezTo>
                    <a:cubicBezTo>
                      <a:pt x="30052" y="159780"/>
                      <a:pt x="12763" y="129537"/>
                      <a:pt x="8284" y="112807"/>
                    </a:cubicBezTo>
                    <a:cubicBezTo>
                      <a:pt x="3800" y="96078"/>
                      <a:pt x="-4393" y="28939"/>
                      <a:pt x="2650" y="0"/>
                    </a:cubicBezTo>
                    <a:close/>
                  </a:path>
                </a:pathLst>
              </a:custGeom>
              <a:solidFill>
                <a:srgbClr val="C5D3E2"/>
              </a:solidFill>
              <a:ln w="7600" cap="flat">
                <a:noFill/>
                <a:bevel/>
              </a:ln>
            </p:spPr>
          </p:sp>
          <p:sp>
            <p:nvSpPr>
              <p:cNvPr id="319" name="Freeform 318"/>
              <p:cNvSpPr/>
              <p:nvPr/>
            </p:nvSpPr>
            <p:spPr>
              <a:xfrm>
                <a:off x="3880180" y="4824878"/>
                <a:ext cx="183319" cy="136939"/>
              </a:xfrm>
              <a:custGeom>
                <a:avLst/>
                <a:gdLst/>
                <a:ahLst/>
                <a:cxnLst/>
                <a:rect l="0" t="0" r="0" b="0"/>
                <a:pathLst>
                  <a:path w="183319" h="136939">
                    <a:moveTo>
                      <a:pt x="27612" y="104423"/>
                    </a:moveTo>
                    <a:lnTo>
                      <a:pt x="72574" y="75082"/>
                    </a:lnTo>
                    <a:cubicBezTo>
                      <a:pt x="72574" y="75082"/>
                      <a:pt x="84867" y="68469"/>
                      <a:pt x="87997" y="65301"/>
                    </a:cubicBezTo>
                    <a:cubicBezTo>
                      <a:pt x="87997" y="65301"/>
                      <a:pt x="84355" y="71995"/>
                      <a:pt x="68989" y="80745"/>
                    </a:cubicBezTo>
                    <a:cubicBezTo>
                      <a:pt x="53623" y="89498"/>
                      <a:pt x="33646" y="103394"/>
                      <a:pt x="32109" y="104941"/>
                    </a:cubicBezTo>
                    <a:cubicBezTo>
                      <a:pt x="30572" y="106487"/>
                      <a:pt x="28524" y="117295"/>
                      <a:pt x="45939" y="117295"/>
                    </a:cubicBezTo>
                    <a:cubicBezTo>
                      <a:pt x="45939" y="117295"/>
                      <a:pt x="61817" y="111120"/>
                      <a:pt x="82306" y="98251"/>
                    </a:cubicBezTo>
                    <a:cubicBezTo>
                      <a:pt x="102796" y="85378"/>
                      <a:pt x="107927" y="79716"/>
                      <a:pt x="107927" y="88982"/>
                    </a:cubicBezTo>
                    <a:cubicBezTo>
                      <a:pt x="107927" y="88982"/>
                      <a:pt x="101259" y="100308"/>
                      <a:pt x="93064" y="107001"/>
                    </a:cubicBezTo>
                    <a:cubicBezTo>
                      <a:pt x="84868" y="113694"/>
                      <a:pt x="70527" y="122957"/>
                      <a:pt x="74111" y="130681"/>
                    </a:cubicBezTo>
                    <a:cubicBezTo>
                      <a:pt x="77697" y="138403"/>
                      <a:pt x="82300" y="139423"/>
                      <a:pt x="95113" y="130681"/>
                    </a:cubicBezTo>
                    <a:cubicBezTo>
                      <a:pt x="107927" y="121938"/>
                      <a:pt x="125269" y="102819"/>
                      <a:pt x="130646" y="97411"/>
                    </a:cubicBezTo>
                    <a:cubicBezTo>
                      <a:pt x="136026" y="92006"/>
                      <a:pt x="147871" y="80230"/>
                      <a:pt x="159140" y="78171"/>
                    </a:cubicBezTo>
                    <a:cubicBezTo>
                      <a:pt x="170409" y="76112"/>
                      <a:pt x="183319" y="60671"/>
                      <a:pt x="183319" y="60671"/>
                    </a:cubicBezTo>
                    <a:cubicBezTo>
                      <a:pt x="183319" y="60671"/>
                      <a:pt x="170409" y="34931"/>
                      <a:pt x="154530" y="21034"/>
                    </a:cubicBezTo>
                    <a:cubicBezTo>
                      <a:pt x="138651" y="7133"/>
                      <a:pt x="130454" y="0"/>
                      <a:pt x="122772" y="0"/>
                    </a:cubicBezTo>
                    <a:cubicBezTo>
                      <a:pt x="115089" y="0"/>
                      <a:pt x="100747" y="7131"/>
                      <a:pt x="93064" y="8161"/>
                    </a:cubicBezTo>
                    <a:cubicBezTo>
                      <a:pt x="93064" y="8161"/>
                      <a:pt x="87873" y="13823"/>
                      <a:pt x="85312" y="15367"/>
                    </a:cubicBezTo>
                    <a:cubicBezTo>
                      <a:pt x="82750" y="16910"/>
                      <a:pt x="43889" y="17420"/>
                      <a:pt x="34670" y="18454"/>
                    </a:cubicBezTo>
                    <a:cubicBezTo>
                      <a:pt x="25451" y="19488"/>
                      <a:pt x="5474" y="22576"/>
                      <a:pt x="864" y="31842"/>
                    </a:cubicBezTo>
                    <a:cubicBezTo>
                      <a:pt x="-3746" y="41110"/>
                      <a:pt x="8547" y="41625"/>
                      <a:pt x="18280" y="41625"/>
                    </a:cubicBezTo>
                    <a:cubicBezTo>
                      <a:pt x="28012" y="41625"/>
                      <a:pt x="55669" y="38019"/>
                      <a:pt x="63354" y="38019"/>
                    </a:cubicBezTo>
                    <a:cubicBezTo>
                      <a:pt x="71038" y="38019"/>
                      <a:pt x="73600" y="45225"/>
                      <a:pt x="68476" y="49344"/>
                    </a:cubicBezTo>
                    <a:cubicBezTo>
                      <a:pt x="63354" y="53464"/>
                      <a:pt x="41329" y="66847"/>
                      <a:pt x="37232" y="69421"/>
                    </a:cubicBezTo>
                    <a:cubicBezTo>
                      <a:pt x="33134" y="71997"/>
                      <a:pt x="14951" y="85120"/>
                      <a:pt x="11109" y="90525"/>
                    </a:cubicBezTo>
                    <a:cubicBezTo>
                      <a:pt x="7265" y="95931"/>
                      <a:pt x="15430" y="105451"/>
                      <a:pt x="27612" y="104423"/>
                    </a:cubicBezTo>
                    <a:close/>
                  </a:path>
                </a:pathLst>
              </a:custGeom>
              <a:solidFill>
                <a:srgbClr val="F6D2B7"/>
              </a:solidFill>
              <a:ln w="7600" cap="flat">
                <a:noFill/>
                <a:bevel/>
              </a:ln>
            </p:spPr>
          </p:sp>
          <p:sp>
            <p:nvSpPr>
              <p:cNvPr id="320" name="Freeform 319"/>
              <p:cNvSpPr/>
              <p:nvPr/>
            </p:nvSpPr>
            <p:spPr>
              <a:xfrm>
                <a:off x="3565053" y="4833682"/>
                <a:ext cx="161109" cy="120289"/>
              </a:xfrm>
              <a:custGeom>
                <a:avLst/>
                <a:gdLst/>
                <a:ahLst/>
                <a:cxnLst/>
                <a:rect l="0" t="0" r="0" b="0"/>
                <a:pathLst>
                  <a:path w="161109" h="120289">
                    <a:moveTo>
                      <a:pt x="0" y="66961"/>
                    </a:moveTo>
                    <a:cubicBezTo>
                      <a:pt x="1240" y="66961"/>
                      <a:pt x="26850" y="76572"/>
                      <a:pt x="35175" y="78501"/>
                    </a:cubicBezTo>
                    <a:cubicBezTo>
                      <a:pt x="43498" y="80432"/>
                      <a:pt x="74872" y="111962"/>
                      <a:pt x="80555" y="115825"/>
                    </a:cubicBezTo>
                    <a:cubicBezTo>
                      <a:pt x="86397" y="119684"/>
                      <a:pt x="97282" y="124834"/>
                      <a:pt x="99883" y="112607"/>
                    </a:cubicBezTo>
                    <a:cubicBezTo>
                      <a:pt x="99883" y="112607"/>
                      <a:pt x="94380" y="102009"/>
                      <a:pt x="85116" y="95232"/>
                    </a:cubicBezTo>
                    <a:cubicBezTo>
                      <a:pt x="75852" y="88456"/>
                      <a:pt x="62707" y="73355"/>
                      <a:pt x="62707" y="67565"/>
                    </a:cubicBezTo>
                    <a:cubicBezTo>
                      <a:pt x="62707" y="61771"/>
                      <a:pt x="83196" y="76574"/>
                      <a:pt x="89598" y="81721"/>
                    </a:cubicBezTo>
                    <a:cubicBezTo>
                      <a:pt x="96001" y="86868"/>
                      <a:pt x="110727" y="104242"/>
                      <a:pt x="132537" y="102312"/>
                    </a:cubicBezTo>
                    <a:cubicBezTo>
                      <a:pt x="132537" y="102312"/>
                      <a:pt x="137699" y="101024"/>
                      <a:pt x="137699" y="93946"/>
                    </a:cubicBezTo>
                    <a:cubicBezTo>
                      <a:pt x="137699" y="93946"/>
                      <a:pt x="155627" y="91452"/>
                      <a:pt x="152385" y="79187"/>
                    </a:cubicBezTo>
                    <a:lnTo>
                      <a:pt x="122252" y="51477"/>
                    </a:lnTo>
                    <a:lnTo>
                      <a:pt x="89599" y="32816"/>
                    </a:lnTo>
                    <a:cubicBezTo>
                      <a:pt x="89599" y="32816"/>
                      <a:pt x="93440" y="27025"/>
                      <a:pt x="100483" y="27025"/>
                    </a:cubicBezTo>
                    <a:cubicBezTo>
                      <a:pt x="107526" y="27025"/>
                      <a:pt x="129296" y="32817"/>
                      <a:pt x="135058" y="35391"/>
                    </a:cubicBezTo>
                    <a:cubicBezTo>
                      <a:pt x="140820" y="37965"/>
                      <a:pt x="153626" y="38608"/>
                      <a:pt x="159389" y="32816"/>
                    </a:cubicBezTo>
                    <a:cubicBezTo>
                      <a:pt x="165151" y="27025"/>
                      <a:pt x="154907" y="21235"/>
                      <a:pt x="154907" y="21235"/>
                    </a:cubicBezTo>
                    <a:lnTo>
                      <a:pt x="127374" y="12868"/>
                    </a:lnTo>
                    <a:cubicBezTo>
                      <a:pt x="127374" y="12868"/>
                      <a:pt x="102083" y="11905"/>
                      <a:pt x="92159" y="10295"/>
                    </a:cubicBezTo>
                    <a:cubicBezTo>
                      <a:pt x="82235" y="8687"/>
                      <a:pt x="66228" y="2895"/>
                      <a:pt x="60146" y="0"/>
                    </a:cubicBezTo>
                    <a:cubicBezTo>
                      <a:pt x="60146" y="0"/>
                      <a:pt x="47660" y="1609"/>
                      <a:pt x="35175" y="14157"/>
                    </a:cubicBezTo>
                    <a:cubicBezTo>
                      <a:pt x="22690" y="26704"/>
                      <a:pt x="1881" y="52121"/>
                      <a:pt x="0" y="66961"/>
                    </a:cubicBezTo>
                    <a:close/>
                  </a:path>
                </a:pathLst>
              </a:custGeom>
              <a:solidFill>
                <a:srgbClr val="F6D2B7"/>
              </a:solidFill>
              <a:ln w="7600" cap="flat">
                <a:noFill/>
                <a:bevel/>
              </a:ln>
            </p:spPr>
          </p:sp>
          <p:sp>
            <p:nvSpPr>
              <p:cNvPr id="321" name="Freeform 320"/>
              <p:cNvSpPr/>
              <p:nvPr/>
            </p:nvSpPr>
            <p:spPr>
              <a:xfrm>
                <a:off x="3759762" y="4482334"/>
                <a:ext cx="65908" cy="402491"/>
              </a:xfrm>
              <a:custGeom>
                <a:avLst/>
                <a:gdLst/>
                <a:ahLst/>
                <a:cxnLst/>
                <a:rect l="0" t="0" r="0" b="0"/>
                <a:pathLst>
                  <a:path w="65908" h="402491">
                    <a:moveTo>
                      <a:pt x="42137" y="0"/>
                    </a:moveTo>
                    <a:cubicBezTo>
                      <a:pt x="42137" y="0"/>
                      <a:pt x="32530" y="10614"/>
                      <a:pt x="25811" y="64667"/>
                    </a:cubicBezTo>
                    <a:cubicBezTo>
                      <a:pt x="19086" y="118717"/>
                      <a:pt x="-4926" y="309825"/>
                      <a:pt x="840" y="338786"/>
                    </a:cubicBezTo>
                    <a:cubicBezTo>
                      <a:pt x="6602" y="367743"/>
                      <a:pt x="47899" y="402491"/>
                      <a:pt x="47899" y="402491"/>
                    </a:cubicBezTo>
                    <a:cubicBezTo>
                      <a:pt x="47899" y="402491"/>
                      <a:pt x="59363" y="379659"/>
                      <a:pt x="65125" y="362282"/>
                    </a:cubicBezTo>
                    <a:cubicBezTo>
                      <a:pt x="70888" y="344907"/>
                      <a:pt x="42137" y="0"/>
                      <a:pt x="42137" y="0"/>
                    </a:cubicBezTo>
                    <a:close/>
                  </a:path>
                </a:pathLst>
              </a:custGeom>
              <a:solidFill>
                <a:srgbClr val="3B4362"/>
              </a:solidFill>
              <a:ln w="7600" cap="flat">
                <a:noFill/>
                <a:bevel/>
              </a:ln>
            </p:spPr>
          </p:sp>
          <p:sp>
            <p:nvSpPr>
              <p:cNvPr id="322" name="Freeform 321"/>
              <p:cNvSpPr/>
              <p:nvPr/>
            </p:nvSpPr>
            <p:spPr>
              <a:xfrm>
                <a:off x="3667214" y="4913910"/>
                <a:ext cx="136499" cy="258193"/>
              </a:xfrm>
              <a:custGeom>
                <a:avLst/>
                <a:gdLst/>
                <a:ahLst/>
                <a:cxnLst/>
                <a:rect l="0" t="0" r="0" b="0"/>
                <a:pathLst>
                  <a:path w="136499" h="258193">
                    <a:moveTo>
                      <a:pt x="127197" y="0"/>
                    </a:moveTo>
                    <a:cubicBezTo>
                      <a:pt x="127197" y="0"/>
                      <a:pt x="129269" y="81884"/>
                      <a:pt x="125148" y="95693"/>
                    </a:cubicBezTo>
                    <a:cubicBezTo>
                      <a:pt x="120538" y="111136"/>
                      <a:pt x="115885" y="101985"/>
                      <a:pt x="84638" y="92204"/>
                    </a:cubicBezTo>
                    <a:cubicBezTo>
                      <a:pt x="53395" y="82424"/>
                      <a:pt x="16513" y="76244"/>
                      <a:pt x="5245" y="72127"/>
                    </a:cubicBezTo>
                    <a:cubicBezTo>
                      <a:pt x="-6027" y="68008"/>
                      <a:pt x="-1249" y="72008"/>
                      <a:pt x="30510" y="89510"/>
                    </a:cubicBezTo>
                    <a:cubicBezTo>
                      <a:pt x="62269" y="107013"/>
                      <a:pt x="74906" y="103013"/>
                      <a:pt x="83102" y="108672"/>
                    </a:cubicBezTo>
                    <a:cubicBezTo>
                      <a:pt x="91298" y="114342"/>
                      <a:pt x="104872" y="126439"/>
                      <a:pt x="107691" y="131329"/>
                    </a:cubicBezTo>
                    <a:cubicBezTo>
                      <a:pt x="110563" y="136219"/>
                      <a:pt x="87199" y="129785"/>
                      <a:pt x="65683" y="131329"/>
                    </a:cubicBezTo>
                    <a:cubicBezTo>
                      <a:pt x="44173" y="132867"/>
                      <a:pt x="32388" y="146824"/>
                      <a:pt x="32388" y="146824"/>
                    </a:cubicBezTo>
                    <a:cubicBezTo>
                      <a:pt x="32388" y="146824"/>
                      <a:pt x="60565" y="129097"/>
                      <a:pt x="90782" y="138019"/>
                    </a:cubicBezTo>
                    <a:cubicBezTo>
                      <a:pt x="90782" y="138019"/>
                      <a:pt x="103590" y="139565"/>
                      <a:pt x="107691" y="146257"/>
                    </a:cubicBezTo>
                    <a:cubicBezTo>
                      <a:pt x="111786" y="152947"/>
                      <a:pt x="107945" y="147545"/>
                      <a:pt x="74395" y="167876"/>
                    </a:cubicBezTo>
                    <a:cubicBezTo>
                      <a:pt x="40838" y="188208"/>
                      <a:pt x="40590" y="191037"/>
                      <a:pt x="40590" y="191037"/>
                    </a:cubicBezTo>
                    <a:cubicBezTo>
                      <a:pt x="40590" y="191037"/>
                      <a:pt x="91808" y="161701"/>
                      <a:pt x="103590" y="161701"/>
                    </a:cubicBezTo>
                    <a:cubicBezTo>
                      <a:pt x="115370" y="161701"/>
                      <a:pt x="118186" y="160411"/>
                      <a:pt x="109226" y="169420"/>
                    </a:cubicBezTo>
                    <a:cubicBezTo>
                      <a:pt x="100263" y="178427"/>
                      <a:pt x="111994" y="181036"/>
                      <a:pt x="108372" y="191954"/>
                    </a:cubicBezTo>
                    <a:cubicBezTo>
                      <a:pt x="103761" y="205854"/>
                      <a:pt x="103761" y="209456"/>
                      <a:pt x="103761" y="209456"/>
                    </a:cubicBezTo>
                    <a:lnTo>
                      <a:pt x="98636" y="244463"/>
                    </a:lnTo>
                    <a:cubicBezTo>
                      <a:pt x="97359" y="245745"/>
                      <a:pt x="101794" y="265569"/>
                      <a:pt x="105810" y="255272"/>
                    </a:cubicBezTo>
                    <a:cubicBezTo>
                      <a:pt x="109904" y="244974"/>
                      <a:pt x="118230" y="209714"/>
                      <a:pt x="122584" y="205340"/>
                    </a:cubicBezTo>
                    <a:cubicBezTo>
                      <a:pt x="126937" y="200961"/>
                      <a:pt x="127709" y="196072"/>
                      <a:pt x="129758" y="194013"/>
                    </a:cubicBezTo>
                    <a:cubicBezTo>
                      <a:pt x="131807" y="191956"/>
                      <a:pt x="133983" y="181143"/>
                      <a:pt x="136138" y="117332"/>
                    </a:cubicBezTo>
                    <a:cubicBezTo>
                      <a:pt x="136824" y="92613"/>
                      <a:pt x="136029" y="599"/>
                      <a:pt x="136029" y="484"/>
                    </a:cubicBezTo>
                    <a:lnTo>
                      <a:pt x="127197" y="0"/>
                    </a:lnTo>
                    <a:close/>
                  </a:path>
                </a:pathLst>
              </a:custGeom>
              <a:solidFill>
                <a:srgbClr val="1B1A1C"/>
              </a:solidFill>
              <a:ln w="7600" cap="flat">
                <a:noFill/>
                <a:bevel/>
              </a:ln>
            </p:spPr>
          </p:sp>
          <p:sp>
            <p:nvSpPr>
              <p:cNvPr id="323" name="Freeform 322"/>
              <p:cNvSpPr/>
              <p:nvPr/>
            </p:nvSpPr>
            <p:spPr>
              <a:xfrm>
                <a:off x="3635687" y="5109604"/>
                <a:ext cx="149584" cy="737781"/>
              </a:xfrm>
              <a:custGeom>
                <a:avLst/>
                <a:gdLst/>
                <a:ahLst/>
                <a:cxnLst/>
                <a:rect l="0" t="0" r="0" b="0"/>
                <a:pathLst>
                  <a:path w="149584" h="737781">
                    <a:moveTo>
                      <a:pt x="141420" y="84936"/>
                    </a:moveTo>
                    <a:cubicBezTo>
                      <a:pt x="141420" y="84936"/>
                      <a:pt x="132854" y="166129"/>
                      <a:pt x="121970" y="200278"/>
                    </a:cubicBezTo>
                    <a:cubicBezTo>
                      <a:pt x="121970" y="200278"/>
                      <a:pt x="116845" y="243350"/>
                      <a:pt x="116845" y="250427"/>
                    </a:cubicBezTo>
                    <a:cubicBezTo>
                      <a:pt x="116845" y="257503"/>
                      <a:pt x="116206" y="338586"/>
                      <a:pt x="98922" y="382337"/>
                    </a:cubicBezTo>
                    <a:cubicBezTo>
                      <a:pt x="98922" y="382337"/>
                      <a:pt x="85475" y="456338"/>
                      <a:pt x="85475" y="487306"/>
                    </a:cubicBezTo>
                    <a:cubicBezTo>
                      <a:pt x="85475" y="487306"/>
                      <a:pt x="83425" y="542297"/>
                      <a:pt x="86499" y="557037"/>
                    </a:cubicBezTo>
                    <a:cubicBezTo>
                      <a:pt x="89570" y="571779"/>
                      <a:pt x="78304" y="678854"/>
                      <a:pt x="68572" y="687088"/>
                    </a:cubicBezTo>
                    <a:cubicBezTo>
                      <a:pt x="58840" y="695325"/>
                      <a:pt x="57815" y="714887"/>
                      <a:pt x="42497" y="725233"/>
                    </a:cubicBezTo>
                    <a:cubicBezTo>
                      <a:pt x="42497" y="725233"/>
                      <a:pt x="48084" y="739603"/>
                      <a:pt x="0" y="737781"/>
                    </a:cubicBezTo>
                    <a:cubicBezTo>
                      <a:pt x="0" y="737781"/>
                      <a:pt x="6593" y="710254"/>
                      <a:pt x="24521" y="705621"/>
                    </a:cubicBezTo>
                    <a:cubicBezTo>
                      <a:pt x="42449" y="700988"/>
                      <a:pt x="13761" y="679884"/>
                      <a:pt x="20424" y="647452"/>
                    </a:cubicBezTo>
                    <a:cubicBezTo>
                      <a:pt x="27082" y="615022"/>
                      <a:pt x="43984" y="596490"/>
                      <a:pt x="43984" y="578987"/>
                    </a:cubicBezTo>
                    <a:cubicBezTo>
                      <a:pt x="43984" y="561482"/>
                      <a:pt x="52182" y="495075"/>
                      <a:pt x="48084" y="468823"/>
                    </a:cubicBezTo>
                    <a:cubicBezTo>
                      <a:pt x="43984" y="442570"/>
                      <a:pt x="57303" y="385428"/>
                      <a:pt x="59351" y="363807"/>
                    </a:cubicBezTo>
                    <a:cubicBezTo>
                      <a:pt x="61401" y="342190"/>
                      <a:pt x="80866" y="271666"/>
                      <a:pt x="70109" y="273724"/>
                    </a:cubicBezTo>
                    <a:cubicBezTo>
                      <a:pt x="59351" y="275783"/>
                      <a:pt x="43984" y="280930"/>
                      <a:pt x="68059" y="261885"/>
                    </a:cubicBezTo>
                    <a:cubicBezTo>
                      <a:pt x="92135" y="242837"/>
                      <a:pt x="86499" y="251585"/>
                      <a:pt x="68059" y="246957"/>
                    </a:cubicBezTo>
                    <a:cubicBezTo>
                      <a:pt x="49620" y="242324"/>
                      <a:pt x="67548" y="247471"/>
                      <a:pt x="81890" y="237688"/>
                    </a:cubicBezTo>
                    <a:cubicBezTo>
                      <a:pt x="96233" y="227910"/>
                      <a:pt x="101867" y="233566"/>
                      <a:pt x="93416" y="221471"/>
                    </a:cubicBezTo>
                    <a:cubicBezTo>
                      <a:pt x="84963" y="209375"/>
                      <a:pt x="96233" y="185697"/>
                      <a:pt x="101355" y="163562"/>
                    </a:cubicBezTo>
                    <a:cubicBezTo>
                      <a:pt x="106474" y="141426"/>
                      <a:pt x="109549" y="115687"/>
                      <a:pt x="108013" y="101787"/>
                    </a:cubicBezTo>
                    <a:cubicBezTo>
                      <a:pt x="106478" y="87889"/>
                      <a:pt x="106987" y="60089"/>
                      <a:pt x="115185" y="43618"/>
                    </a:cubicBezTo>
                    <a:cubicBezTo>
                      <a:pt x="123381" y="27145"/>
                      <a:pt x="137210" y="15304"/>
                      <a:pt x="142332" y="2438"/>
                    </a:cubicBezTo>
                    <a:cubicBezTo>
                      <a:pt x="147455" y="-10433"/>
                      <a:pt x="153088" y="29201"/>
                      <a:pt x="146941" y="43618"/>
                    </a:cubicBezTo>
                    <a:cubicBezTo>
                      <a:pt x="140794" y="58029"/>
                      <a:pt x="141420" y="84936"/>
                      <a:pt x="141420" y="84936"/>
                    </a:cubicBezTo>
                    <a:close/>
                  </a:path>
                </a:pathLst>
              </a:custGeom>
              <a:solidFill>
                <a:srgbClr val="1B1A1C"/>
              </a:solidFill>
              <a:ln w="7600" cap="flat">
                <a:noFill/>
                <a:bevel/>
              </a:ln>
            </p:spPr>
          </p:sp>
          <p:sp>
            <p:nvSpPr>
              <p:cNvPr id="324" name="Freeform 323"/>
              <p:cNvSpPr/>
              <p:nvPr/>
            </p:nvSpPr>
            <p:spPr>
              <a:xfrm flipH="1">
                <a:off x="3793968" y="5011633"/>
                <a:ext cx="101564" cy="142850"/>
              </a:xfrm>
              <a:custGeom>
                <a:avLst/>
                <a:gdLst/>
                <a:ahLst/>
                <a:cxnLst/>
                <a:rect l="0" t="0" r="0" b="0"/>
                <a:pathLst>
                  <a:path w="101564" h="142850">
                    <a:moveTo>
                      <a:pt x="24991" y="4641"/>
                    </a:moveTo>
                    <a:cubicBezTo>
                      <a:pt x="3482" y="6180"/>
                      <a:pt x="19871" y="2576"/>
                      <a:pt x="50087" y="11327"/>
                    </a:cubicBezTo>
                    <a:cubicBezTo>
                      <a:pt x="50087" y="11327"/>
                      <a:pt x="62897" y="12877"/>
                      <a:pt x="66999" y="19568"/>
                    </a:cubicBezTo>
                    <a:cubicBezTo>
                      <a:pt x="71094" y="26261"/>
                      <a:pt x="67256" y="20859"/>
                      <a:pt x="33703" y="41189"/>
                    </a:cubicBezTo>
                    <a:cubicBezTo>
                      <a:pt x="146" y="61522"/>
                      <a:pt x="-103" y="64349"/>
                      <a:pt x="-103" y="64349"/>
                    </a:cubicBezTo>
                    <a:cubicBezTo>
                      <a:pt x="-103" y="64349"/>
                      <a:pt x="51022" y="35016"/>
                      <a:pt x="62897" y="35016"/>
                    </a:cubicBezTo>
                    <a:cubicBezTo>
                      <a:pt x="74678" y="35016"/>
                      <a:pt x="78751" y="56283"/>
                      <a:pt x="75131" y="67199"/>
                    </a:cubicBezTo>
                    <a:cubicBezTo>
                      <a:pt x="70521" y="81097"/>
                      <a:pt x="73208" y="84574"/>
                      <a:pt x="73208" y="84574"/>
                    </a:cubicBezTo>
                    <a:cubicBezTo>
                      <a:pt x="73208" y="84574"/>
                      <a:pt x="69877" y="152024"/>
                      <a:pt x="73894" y="141726"/>
                    </a:cubicBezTo>
                    <a:cubicBezTo>
                      <a:pt x="77987" y="131431"/>
                      <a:pt x="88829" y="119455"/>
                      <a:pt x="97026" y="99894"/>
                    </a:cubicBezTo>
                    <a:cubicBezTo>
                      <a:pt x="99779" y="94356"/>
                      <a:pt x="104195" y="54335"/>
                      <a:pt x="99646" y="14698"/>
                    </a:cubicBezTo>
                    <a:cubicBezTo>
                      <a:pt x="96824" y="-9870"/>
                      <a:pt x="46509" y="3096"/>
                      <a:pt x="24991" y="4641"/>
                    </a:cubicBezTo>
                    <a:close/>
                  </a:path>
                </a:pathLst>
              </a:custGeom>
              <a:solidFill>
                <a:srgbClr val="1B1A1C"/>
              </a:solidFill>
              <a:ln w="7600" cap="flat">
                <a:noFill/>
                <a:bevel/>
              </a:ln>
            </p:spPr>
          </p:sp>
          <p:sp>
            <p:nvSpPr>
              <p:cNvPr id="325" name="Freeform 324"/>
              <p:cNvSpPr/>
              <p:nvPr/>
            </p:nvSpPr>
            <p:spPr>
              <a:xfrm>
                <a:off x="3739171" y="5108036"/>
                <a:ext cx="122213" cy="673231"/>
              </a:xfrm>
              <a:custGeom>
                <a:avLst/>
                <a:gdLst/>
                <a:ahLst/>
                <a:cxnLst/>
                <a:rect l="0" t="0" r="0" b="0"/>
                <a:pathLst>
                  <a:path w="122213" h="673231">
                    <a:moveTo>
                      <a:pt x="61383" y="11209"/>
                    </a:moveTo>
                    <a:cubicBezTo>
                      <a:pt x="61383" y="11209"/>
                      <a:pt x="48581" y="103868"/>
                      <a:pt x="45506" y="187261"/>
                    </a:cubicBezTo>
                    <a:cubicBezTo>
                      <a:pt x="42426" y="270653"/>
                      <a:pt x="39353" y="379786"/>
                      <a:pt x="39353" y="393175"/>
                    </a:cubicBezTo>
                    <a:cubicBezTo>
                      <a:pt x="39353" y="406554"/>
                      <a:pt x="29624" y="530104"/>
                      <a:pt x="33719" y="547089"/>
                    </a:cubicBezTo>
                    <a:cubicBezTo>
                      <a:pt x="37818" y="564078"/>
                      <a:pt x="35775" y="576949"/>
                      <a:pt x="0" y="658751"/>
                    </a:cubicBezTo>
                    <a:cubicBezTo>
                      <a:pt x="0" y="658751"/>
                      <a:pt x="27450" y="650951"/>
                      <a:pt x="46018" y="669610"/>
                    </a:cubicBezTo>
                    <a:cubicBezTo>
                      <a:pt x="58192" y="681848"/>
                      <a:pt x="122213" y="659314"/>
                      <a:pt x="122213" y="659314"/>
                    </a:cubicBezTo>
                    <a:cubicBezTo>
                      <a:pt x="122213" y="659314"/>
                      <a:pt x="12085" y="638725"/>
                      <a:pt x="55232" y="600114"/>
                    </a:cubicBezTo>
                    <a:cubicBezTo>
                      <a:pt x="67313" y="589312"/>
                      <a:pt x="46530" y="567167"/>
                      <a:pt x="58825" y="556871"/>
                    </a:cubicBezTo>
                    <a:cubicBezTo>
                      <a:pt x="71116" y="546576"/>
                      <a:pt x="69584" y="536797"/>
                      <a:pt x="67529" y="527530"/>
                    </a:cubicBezTo>
                    <a:cubicBezTo>
                      <a:pt x="65479" y="518265"/>
                      <a:pt x="62411" y="502820"/>
                      <a:pt x="65990" y="486861"/>
                    </a:cubicBezTo>
                    <a:cubicBezTo>
                      <a:pt x="69584" y="470904"/>
                      <a:pt x="60358" y="400892"/>
                      <a:pt x="65479" y="386481"/>
                    </a:cubicBezTo>
                    <a:cubicBezTo>
                      <a:pt x="70601" y="372066"/>
                      <a:pt x="71114" y="258045"/>
                      <a:pt x="79313" y="220465"/>
                    </a:cubicBezTo>
                    <a:cubicBezTo>
                      <a:pt x="87502" y="182884"/>
                      <a:pt x="94166" y="79161"/>
                      <a:pt x="90071" y="65260"/>
                    </a:cubicBezTo>
                    <a:cubicBezTo>
                      <a:pt x="85967" y="51364"/>
                      <a:pt x="83925" y="10167"/>
                      <a:pt x="80846" y="4003"/>
                    </a:cubicBezTo>
                    <a:cubicBezTo>
                      <a:pt x="77770" y="-2174"/>
                      <a:pt x="61383" y="-2596"/>
                      <a:pt x="61383" y="11209"/>
                    </a:cubicBezTo>
                    <a:close/>
                  </a:path>
                </a:pathLst>
              </a:custGeom>
              <a:solidFill>
                <a:srgbClr val="1B1A1C"/>
              </a:solidFill>
              <a:ln w="7600" cap="flat">
                <a:noFill/>
                <a:bevel/>
              </a:ln>
            </p:spPr>
          </p:sp>
          <p:sp>
            <p:nvSpPr>
              <p:cNvPr id="326" name="Freeform 325"/>
              <p:cNvSpPr/>
              <p:nvPr/>
            </p:nvSpPr>
            <p:spPr>
              <a:xfrm>
                <a:off x="3800398" y="4914395"/>
                <a:ext cx="27972" cy="157570"/>
              </a:xfrm>
              <a:custGeom>
                <a:avLst/>
                <a:gdLst/>
                <a:ahLst/>
                <a:cxnLst/>
                <a:rect l="0" t="0" r="0" b="0"/>
                <a:pathLst>
                  <a:path w="27972" h="157570">
                    <a:moveTo>
                      <a:pt x="2847" y="0"/>
                    </a:moveTo>
                    <a:cubicBezTo>
                      <a:pt x="2847" y="0"/>
                      <a:pt x="3360" y="142567"/>
                      <a:pt x="287" y="151833"/>
                    </a:cubicBezTo>
                    <a:cubicBezTo>
                      <a:pt x="-2788" y="161101"/>
                      <a:pt x="11940" y="156983"/>
                      <a:pt x="17063" y="153894"/>
                    </a:cubicBezTo>
                    <a:cubicBezTo>
                      <a:pt x="22188" y="150805"/>
                      <a:pt x="29999" y="101360"/>
                      <a:pt x="27435" y="0"/>
                    </a:cubicBezTo>
                    <a:lnTo>
                      <a:pt x="2847" y="0"/>
                    </a:lnTo>
                    <a:close/>
                  </a:path>
                </a:pathLst>
              </a:custGeom>
              <a:solidFill>
                <a:srgbClr val="3B393C"/>
              </a:solidFill>
              <a:ln w="7600" cap="flat">
                <a:noFill/>
                <a:bevel/>
              </a:ln>
            </p:spPr>
          </p:sp>
          <p:sp>
            <p:nvSpPr>
              <p:cNvPr id="327" name="Freeform 326"/>
              <p:cNvSpPr/>
              <p:nvPr/>
            </p:nvSpPr>
            <p:spPr>
              <a:xfrm>
                <a:off x="3742412" y="5793093"/>
                <a:ext cx="112008" cy="43676"/>
              </a:xfrm>
              <a:custGeom>
                <a:avLst/>
                <a:gdLst/>
                <a:ahLst/>
                <a:cxnLst/>
                <a:rect l="0" t="0" r="0" b="0"/>
                <a:pathLst>
                  <a:path w="112008" h="43676">
                    <a:moveTo>
                      <a:pt x="0" y="0"/>
                    </a:moveTo>
                    <a:cubicBezTo>
                      <a:pt x="0" y="0"/>
                      <a:pt x="26131" y="14801"/>
                      <a:pt x="53663" y="10296"/>
                    </a:cubicBezTo>
                    <a:cubicBezTo>
                      <a:pt x="81195" y="5791"/>
                      <a:pt x="91438" y="17373"/>
                      <a:pt x="91438" y="17373"/>
                    </a:cubicBezTo>
                    <a:cubicBezTo>
                      <a:pt x="91438" y="17373"/>
                      <a:pt x="110648" y="33460"/>
                      <a:pt x="112008" y="34104"/>
                    </a:cubicBezTo>
                    <a:cubicBezTo>
                      <a:pt x="113209" y="34747"/>
                      <a:pt x="97843" y="39895"/>
                      <a:pt x="77354" y="39895"/>
                    </a:cubicBezTo>
                    <a:cubicBezTo>
                      <a:pt x="56865" y="39895"/>
                      <a:pt x="51236" y="43676"/>
                      <a:pt x="45086" y="43676"/>
                    </a:cubicBezTo>
                    <a:cubicBezTo>
                      <a:pt x="38937" y="43676"/>
                      <a:pt x="10764" y="33444"/>
                      <a:pt x="8844" y="27983"/>
                    </a:cubicBezTo>
                    <a:cubicBezTo>
                      <a:pt x="6923" y="22521"/>
                      <a:pt x="5001" y="16086"/>
                      <a:pt x="6923" y="14156"/>
                    </a:cubicBezTo>
                    <a:cubicBezTo>
                      <a:pt x="8844" y="12226"/>
                      <a:pt x="0" y="1920"/>
                      <a:pt x="0" y="0"/>
                    </a:cubicBezTo>
                    <a:close/>
                  </a:path>
                </a:pathLst>
              </a:custGeom>
              <a:solidFill>
                <a:srgbClr val="1B1A1C"/>
              </a:solidFill>
              <a:ln w="7600" cap="flat">
                <a:noFill/>
                <a:bevel/>
              </a:ln>
            </p:spPr>
          </p:sp>
          <p:sp>
            <p:nvSpPr>
              <p:cNvPr id="328" name="Freeform 327"/>
              <p:cNvSpPr/>
              <p:nvPr/>
            </p:nvSpPr>
            <p:spPr>
              <a:xfrm>
                <a:off x="3767263" y="4447476"/>
                <a:ext cx="28812" cy="29439"/>
              </a:xfrm>
              <a:custGeom>
                <a:avLst/>
                <a:gdLst/>
                <a:ahLst/>
                <a:cxnLst/>
                <a:rect l="0" t="0" r="0" b="0"/>
                <a:pathLst>
                  <a:path w="28812" h="29439">
                    <a:moveTo>
                      <a:pt x="21848" y="0"/>
                    </a:moveTo>
                    <a:cubicBezTo>
                      <a:pt x="21848" y="0"/>
                      <a:pt x="26171" y="5654"/>
                      <a:pt x="26171" y="8742"/>
                    </a:cubicBezTo>
                    <a:cubicBezTo>
                      <a:pt x="26171" y="11829"/>
                      <a:pt x="29707" y="19554"/>
                      <a:pt x="28684" y="20583"/>
                    </a:cubicBezTo>
                    <a:cubicBezTo>
                      <a:pt x="27661" y="21613"/>
                      <a:pt x="12039" y="27533"/>
                      <a:pt x="0" y="29334"/>
                    </a:cubicBezTo>
                    <a:cubicBezTo>
                      <a:pt x="0" y="29334"/>
                      <a:pt x="15985" y="17491"/>
                      <a:pt x="21848" y="0"/>
                    </a:cubicBezTo>
                    <a:close/>
                  </a:path>
                </a:pathLst>
              </a:custGeom>
              <a:solidFill>
                <a:srgbClr val="BCCBDD"/>
              </a:solidFill>
              <a:ln w="7600" cap="flat">
                <a:noFill/>
                <a:bevel/>
              </a:ln>
            </p:spPr>
          </p:sp>
          <p:sp>
            <p:nvSpPr>
              <p:cNvPr id="329" name="Freeform 328"/>
              <p:cNvSpPr/>
              <p:nvPr/>
            </p:nvSpPr>
            <p:spPr>
              <a:xfrm>
                <a:off x="3840014" y="4434686"/>
                <a:ext cx="56904" cy="45485"/>
              </a:xfrm>
              <a:custGeom>
                <a:avLst/>
                <a:gdLst/>
                <a:ahLst/>
                <a:cxnLst/>
                <a:rect l="0" t="0" r="0" b="0"/>
                <a:pathLst>
                  <a:path w="56904" h="45485">
                    <a:moveTo>
                      <a:pt x="10867" y="10014"/>
                    </a:moveTo>
                    <a:cubicBezTo>
                      <a:pt x="10867" y="10014"/>
                      <a:pt x="6717" y="23664"/>
                      <a:pt x="0" y="28739"/>
                    </a:cubicBezTo>
                    <a:cubicBezTo>
                      <a:pt x="0" y="28739"/>
                      <a:pt x="23061" y="45702"/>
                      <a:pt x="29450" y="45485"/>
                    </a:cubicBezTo>
                    <a:cubicBezTo>
                      <a:pt x="35839" y="45212"/>
                      <a:pt x="56841" y="16900"/>
                      <a:pt x="56841" y="16900"/>
                    </a:cubicBezTo>
                    <a:lnTo>
                      <a:pt x="53767" y="-89"/>
                    </a:lnTo>
                    <a:lnTo>
                      <a:pt x="38913" y="10207"/>
                    </a:lnTo>
                    <a:lnTo>
                      <a:pt x="27830" y="25978"/>
                    </a:lnTo>
                    <a:lnTo>
                      <a:pt x="10867" y="10014"/>
                    </a:lnTo>
                    <a:close/>
                  </a:path>
                </a:pathLst>
              </a:custGeom>
              <a:solidFill>
                <a:srgbClr val="BCCBDD"/>
              </a:solidFill>
              <a:ln w="7600" cap="flat">
                <a:noFill/>
                <a:bevel/>
              </a:ln>
            </p:spPr>
          </p:sp>
          <p:sp>
            <p:nvSpPr>
              <p:cNvPr id="330" name="Freeform 329"/>
              <p:cNvSpPr/>
              <p:nvPr/>
            </p:nvSpPr>
            <p:spPr>
              <a:xfrm>
                <a:off x="3742547" y="4363626"/>
                <a:ext cx="74432" cy="114136"/>
              </a:xfrm>
              <a:custGeom>
                <a:avLst/>
                <a:gdLst/>
                <a:ahLst/>
                <a:cxnLst/>
                <a:rect l="0" t="0" r="0" b="0"/>
                <a:pathLst>
                  <a:path w="74432" h="114136">
                    <a:moveTo>
                      <a:pt x="74330" y="57068"/>
                    </a:moveTo>
                    <a:cubicBezTo>
                      <a:pt x="74330" y="57068"/>
                      <a:pt x="27020" y="14009"/>
                      <a:pt x="20618" y="0"/>
                    </a:cubicBezTo>
                    <a:cubicBezTo>
                      <a:pt x="20618" y="0"/>
                      <a:pt x="8755" y="13365"/>
                      <a:pt x="8755" y="19412"/>
                    </a:cubicBezTo>
                    <a:cubicBezTo>
                      <a:pt x="8755" y="25457"/>
                      <a:pt x="4922" y="44762"/>
                      <a:pt x="440" y="51196"/>
                    </a:cubicBezTo>
                    <a:cubicBezTo>
                      <a:pt x="-4042" y="57630"/>
                      <a:pt x="27972" y="93664"/>
                      <a:pt x="24130" y="109751"/>
                    </a:cubicBezTo>
                    <a:cubicBezTo>
                      <a:pt x="20289" y="125838"/>
                      <a:pt x="43339" y="92377"/>
                      <a:pt x="46540" y="85300"/>
                    </a:cubicBezTo>
                    <a:cubicBezTo>
                      <a:pt x="49741" y="78222"/>
                      <a:pt x="65422" y="62929"/>
                      <a:pt x="74330" y="57068"/>
                    </a:cubicBezTo>
                    <a:close/>
                  </a:path>
                </a:pathLst>
              </a:custGeom>
              <a:solidFill>
                <a:srgbClr val="CEDAE7"/>
              </a:solidFill>
              <a:ln w="7600" cap="flat">
                <a:noFill/>
                <a:bevel/>
              </a:ln>
            </p:spPr>
          </p:sp>
          <p:sp>
            <p:nvSpPr>
              <p:cNvPr id="331" name="Freeform 330"/>
              <p:cNvSpPr/>
              <p:nvPr/>
            </p:nvSpPr>
            <p:spPr>
              <a:xfrm>
                <a:off x="3816984" y="4370495"/>
                <a:ext cx="81875" cy="108586"/>
              </a:xfrm>
              <a:custGeom>
                <a:avLst/>
                <a:gdLst/>
                <a:ahLst/>
                <a:cxnLst/>
                <a:rect l="0" t="0" r="0" b="0"/>
                <a:pathLst>
                  <a:path w="81875" h="108586">
                    <a:moveTo>
                      <a:pt x="-103" y="50183"/>
                    </a:moveTo>
                    <a:cubicBezTo>
                      <a:pt x="-103" y="50183"/>
                      <a:pt x="22047" y="46890"/>
                      <a:pt x="31013" y="71342"/>
                    </a:cubicBezTo>
                    <a:cubicBezTo>
                      <a:pt x="39977" y="95794"/>
                      <a:pt x="44458" y="102874"/>
                      <a:pt x="50861" y="108020"/>
                    </a:cubicBezTo>
                    <a:cubicBezTo>
                      <a:pt x="57264" y="113168"/>
                      <a:pt x="68788" y="82207"/>
                      <a:pt x="77110" y="66196"/>
                    </a:cubicBezTo>
                    <a:cubicBezTo>
                      <a:pt x="77110" y="66196"/>
                      <a:pt x="76379" y="33388"/>
                      <a:pt x="81875" y="19304"/>
                    </a:cubicBezTo>
                    <a:cubicBezTo>
                      <a:pt x="81875" y="19304"/>
                      <a:pt x="75706" y="5711"/>
                      <a:pt x="75706" y="0"/>
                    </a:cubicBezTo>
                    <a:cubicBezTo>
                      <a:pt x="75706" y="0"/>
                      <a:pt x="68602" y="22405"/>
                      <a:pt x="14239" y="48822"/>
                    </a:cubicBezTo>
                    <a:cubicBezTo>
                      <a:pt x="14239" y="48822"/>
                      <a:pt x="5917" y="47043"/>
                      <a:pt x="-103" y="50183"/>
                    </a:cubicBezTo>
                    <a:close/>
                  </a:path>
                </a:pathLst>
              </a:custGeom>
              <a:solidFill>
                <a:srgbClr val="CEDAE7"/>
              </a:solidFill>
              <a:ln w="7600" cap="flat">
                <a:noFill/>
                <a:bevel/>
              </a:ln>
            </p:spPr>
          </p:sp>
          <p:sp>
            <p:nvSpPr>
              <p:cNvPr id="332" name="Freeform 331"/>
              <p:cNvSpPr/>
              <p:nvPr/>
            </p:nvSpPr>
            <p:spPr>
              <a:xfrm>
                <a:off x="3790457" y="4420690"/>
                <a:ext cx="59786" cy="63945"/>
              </a:xfrm>
              <a:custGeom>
                <a:avLst/>
                <a:gdLst/>
                <a:ahLst/>
                <a:cxnLst/>
                <a:rect l="0" t="0" r="0" b="0"/>
                <a:pathLst>
                  <a:path w="59786" h="63945">
                    <a:moveTo>
                      <a:pt x="26427" y="0"/>
                    </a:moveTo>
                    <a:cubicBezTo>
                      <a:pt x="26427" y="0"/>
                      <a:pt x="4276" y="10477"/>
                      <a:pt x="239" y="26299"/>
                    </a:cubicBezTo>
                    <a:cubicBezTo>
                      <a:pt x="239" y="26299"/>
                      <a:pt x="-2771" y="34921"/>
                      <a:pt x="9523" y="48861"/>
                    </a:cubicBezTo>
                    <a:lnTo>
                      <a:pt x="11442" y="61643"/>
                    </a:lnTo>
                    <a:cubicBezTo>
                      <a:pt x="11442" y="61643"/>
                      <a:pt x="34685" y="65903"/>
                      <a:pt x="41858" y="62811"/>
                    </a:cubicBezTo>
                    <a:cubicBezTo>
                      <a:pt x="41858" y="62811"/>
                      <a:pt x="42882" y="53029"/>
                      <a:pt x="48003" y="46337"/>
                    </a:cubicBezTo>
                    <a:cubicBezTo>
                      <a:pt x="53127" y="39645"/>
                      <a:pt x="60298" y="36556"/>
                      <a:pt x="59786" y="23401"/>
                    </a:cubicBezTo>
                    <a:cubicBezTo>
                      <a:pt x="59786" y="23401"/>
                      <a:pt x="43371" y="-1374"/>
                      <a:pt x="26427" y="0"/>
                    </a:cubicBezTo>
                    <a:close/>
                  </a:path>
                </a:pathLst>
              </a:custGeom>
              <a:solidFill>
                <a:srgbClr val="424865"/>
              </a:solidFill>
              <a:ln w="7600" cap="flat">
                <a:noFill/>
                <a:bevel/>
              </a:ln>
            </p:spPr>
          </p:sp>
          <p:sp>
            <p:nvSpPr>
              <p:cNvPr id="333" name="Freeform 332"/>
              <p:cNvSpPr/>
              <p:nvPr/>
            </p:nvSpPr>
            <p:spPr>
              <a:xfrm>
                <a:off x="3790793" y="4421294"/>
                <a:ext cx="39857" cy="62256"/>
              </a:xfrm>
              <a:custGeom>
                <a:avLst/>
                <a:gdLst/>
                <a:ahLst/>
                <a:cxnLst/>
                <a:rect l="0" t="0" r="0" b="0"/>
                <a:pathLst>
                  <a:path w="39857" h="62256">
                    <a:moveTo>
                      <a:pt x="26723" y="0"/>
                    </a:moveTo>
                    <a:cubicBezTo>
                      <a:pt x="26723" y="0"/>
                      <a:pt x="4891" y="6113"/>
                      <a:pt x="-104" y="26948"/>
                    </a:cubicBezTo>
                    <a:cubicBezTo>
                      <a:pt x="-104" y="26948"/>
                      <a:pt x="3617" y="44705"/>
                      <a:pt x="12835" y="61176"/>
                    </a:cubicBezTo>
                    <a:lnTo>
                      <a:pt x="29228" y="62256"/>
                    </a:lnTo>
                    <a:cubicBezTo>
                      <a:pt x="29228" y="62256"/>
                      <a:pt x="27051" y="46598"/>
                      <a:pt x="23593" y="42130"/>
                    </a:cubicBezTo>
                    <a:cubicBezTo>
                      <a:pt x="20006" y="37501"/>
                      <a:pt x="25642" y="27200"/>
                      <a:pt x="25642" y="27203"/>
                    </a:cubicBezTo>
                    <a:cubicBezTo>
                      <a:pt x="25642" y="27200"/>
                      <a:pt x="22573" y="17190"/>
                      <a:pt x="29741" y="17422"/>
                    </a:cubicBezTo>
                    <a:cubicBezTo>
                      <a:pt x="45620" y="17936"/>
                      <a:pt x="37936" y="434"/>
                      <a:pt x="37936" y="434"/>
                    </a:cubicBezTo>
                    <a:cubicBezTo>
                      <a:pt x="37936" y="434"/>
                      <a:pt x="30251" y="946"/>
                      <a:pt x="26723" y="0"/>
                    </a:cubicBezTo>
                    <a:close/>
                  </a:path>
                </a:pathLst>
              </a:custGeom>
              <a:solidFill>
                <a:srgbClr val="525874"/>
              </a:solidFill>
              <a:ln w="7600" cap="flat">
                <a:noFill/>
                <a:bevel/>
              </a:ln>
            </p:spPr>
          </p:sp>
          <p:sp>
            <p:nvSpPr>
              <p:cNvPr id="334" name="Freeform 333"/>
              <p:cNvSpPr/>
              <p:nvPr/>
            </p:nvSpPr>
            <p:spPr>
              <a:xfrm>
                <a:off x="3756218" y="4363623"/>
                <a:ext cx="59305" cy="64307"/>
              </a:xfrm>
              <a:custGeom>
                <a:avLst/>
                <a:gdLst/>
                <a:ahLst/>
                <a:cxnLst/>
                <a:rect l="0" t="0" r="0" b="0"/>
                <a:pathLst>
                  <a:path w="59305" h="64307">
                    <a:moveTo>
                      <a:pt x="6959" y="0"/>
                    </a:moveTo>
                    <a:cubicBezTo>
                      <a:pt x="6959" y="0"/>
                      <a:pt x="44850" y="47808"/>
                      <a:pt x="59193" y="56583"/>
                    </a:cubicBezTo>
                    <a:cubicBezTo>
                      <a:pt x="59193" y="56583"/>
                      <a:pt x="53045" y="59605"/>
                      <a:pt x="48437" y="64307"/>
                    </a:cubicBezTo>
                    <a:cubicBezTo>
                      <a:pt x="48437" y="64307"/>
                      <a:pt x="12190" y="29308"/>
                      <a:pt x="-106" y="8200"/>
                    </a:cubicBezTo>
                    <a:lnTo>
                      <a:pt x="6959" y="0"/>
                    </a:lnTo>
                    <a:close/>
                  </a:path>
                </a:pathLst>
              </a:custGeom>
              <a:solidFill>
                <a:srgbClr val="ECF1F6"/>
              </a:solidFill>
              <a:ln w="7600" cap="flat">
                <a:noFill/>
                <a:bevel/>
              </a:ln>
            </p:spPr>
          </p:sp>
          <p:sp>
            <p:nvSpPr>
              <p:cNvPr id="335" name="Freeform 334"/>
              <p:cNvSpPr/>
              <p:nvPr/>
            </p:nvSpPr>
            <p:spPr>
              <a:xfrm>
                <a:off x="3827649" y="4370499"/>
                <a:ext cx="68189" cy="54414"/>
              </a:xfrm>
              <a:custGeom>
                <a:avLst/>
                <a:gdLst/>
                <a:ahLst/>
                <a:cxnLst/>
                <a:rect l="0" t="0" r="0" b="0"/>
                <a:pathLst>
                  <a:path w="68189" h="54414">
                    <a:moveTo>
                      <a:pt x="0" y="50785"/>
                    </a:moveTo>
                    <a:cubicBezTo>
                      <a:pt x="0" y="50785"/>
                      <a:pt x="57289" y="14138"/>
                      <a:pt x="65067" y="0"/>
                    </a:cubicBezTo>
                    <a:cubicBezTo>
                      <a:pt x="65067" y="0"/>
                      <a:pt x="69126" y="7271"/>
                      <a:pt x="68189" y="11073"/>
                    </a:cubicBezTo>
                    <a:cubicBezTo>
                      <a:pt x="66644" y="17253"/>
                      <a:pt x="25666" y="52772"/>
                      <a:pt x="9788" y="54317"/>
                    </a:cubicBezTo>
                    <a:cubicBezTo>
                      <a:pt x="5172" y="54764"/>
                      <a:pt x="-84" y="50738"/>
                      <a:pt x="0" y="50785"/>
                    </a:cubicBezTo>
                    <a:close/>
                  </a:path>
                </a:pathLst>
              </a:custGeom>
              <a:solidFill>
                <a:srgbClr val="ECF1F6"/>
              </a:solidFill>
              <a:ln w="7600" cap="flat">
                <a:noFill/>
                <a:bevel/>
              </a:ln>
            </p:spPr>
          </p:sp>
          <p:sp>
            <p:nvSpPr>
              <p:cNvPr id="336" name="Freeform 335"/>
              <p:cNvSpPr/>
              <p:nvPr/>
            </p:nvSpPr>
            <p:spPr>
              <a:xfrm>
                <a:off x="3834732" y="4829455"/>
                <a:ext cx="129296" cy="35109"/>
              </a:xfrm>
              <a:custGeom>
                <a:avLst/>
                <a:gdLst/>
                <a:ahLst/>
                <a:cxnLst/>
                <a:rect l="0" t="0" r="0" b="0"/>
                <a:pathLst>
                  <a:path w="129296" h="35109">
                    <a:moveTo>
                      <a:pt x="0" y="28222"/>
                    </a:moveTo>
                    <a:cubicBezTo>
                      <a:pt x="1169" y="28222"/>
                      <a:pt x="22065" y="33025"/>
                      <a:pt x="25755" y="34466"/>
                    </a:cubicBezTo>
                    <a:cubicBezTo>
                      <a:pt x="29445" y="35906"/>
                      <a:pt x="46813" y="34147"/>
                      <a:pt x="46813" y="34147"/>
                    </a:cubicBezTo>
                    <a:lnTo>
                      <a:pt x="127686" y="14478"/>
                    </a:lnTo>
                    <a:lnTo>
                      <a:pt x="129296" y="2035"/>
                    </a:lnTo>
                    <a:lnTo>
                      <a:pt x="118467" y="0"/>
                    </a:lnTo>
                    <a:cubicBezTo>
                      <a:pt x="118467" y="0"/>
                      <a:pt x="63630" y="8184"/>
                      <a:pt x="64648" y="2035"/>
                    </a:cubicBezTo>
                    <a:cubicBezTo>
                      <a:pt x="65737" y="-4114"/>
                      <a:pt x="44252" y="7094"/>
                      <a:pt x="37536" y="10786"/>
                    </a:cubicBezTo>
                    <a:cubicBezTo>
                      <a:pt x="30820" y="14478"/>
                      <a:pt x="20158" y="17478"/>
                      <a:pt x="17559" y="17478"/>
                    </a:cubicBezTo>
                    <a:cubicBezTo>
                      <a:pt x="14961" y="17478"/>
                      <a:pt x="0" y="26029"/>
                      <a:pt x="0" y="28222"/>
                    </a:cubicBezTo>
                    <a:close/>
                  </a:path>
                </a:pathLst>
              </a:custGeom>
              <a:solidFill>
                <a:srgbClr val="C5D3E2"/>
              </a:solidFill>
              <a:ln w="7600" cap="flat">
                <a:noFill/>
                <a:bevel/>
              </a:ln>
            </p:spPr>
          </p:sp>
          <p:sp>
            <p:nvSpPr>
              <p:cNvPr id="337" name="Text 399"/>
              <p:cNvSpPr txBox="1"/>
              <p:nvPr/>
            </p:nvSpPr>
            <p:spPr>
              <a:xfrm>
                <a:off x="3140283" y="5947163"/>
                <a:ext cx="1345200" cy="152000"/>
              </a:xfrm>
              <a:prstGeom prst="rect">
                <a:avLst/>
              </a:prstGeom>
              <a:noFill/>
            </p:spPr>
            <p:txBody>
              <a:bodyPr wrap="square" lIns="28000" tIns="18000" rIns="28000" bIns="18000" rtlCol="0" anchor="ctr"/>
              <a:lstStyle/>
              <a:p>
                <a:pPr algn="ctr"/>
                <a:r>
                  <a:rPr sz="760" b="1">
                    <a:solidFill>
                      <a:srgbClr val="303030"/>
                    </a:solidFill>
                    <a:latin typeface="Arial"/>
                  </a:rPr>
                  <a:t>HBCU and Minority extent</a:t>
                </a:r>
              </a:p>
            </p:txBody>
          </p:sp>
        </p:grpSp>
        <p:sp>
          <p:nvSpPr>
            <p:cNvPr id="28" name="ConnectLine"/>
            <p:cNvSpPr/>
            <p:nvPr/>
          </p:nvSpPr>
          <p:spPr>
            <a:xfrm>
              <a:off x="2879602" y="5019963"/>
              <a:ext cx="560879" cy="0"/>
            </a:xfrm>
            <a:custGeom>
              <a:avLst/>
              <a:gdLst/>
              <a:ahLst/>
              <a:cxnLst/>
              <a:rect l="0" t="0" r="0" b="0"/>
              <a:pathLst>
                <a:path w="560879" fill="none">
                  <a:moveTo>
                    <a:pt x="0" y="0"/>
                  </a:moveTo>
                  <a:lnTo>
                    <a:pt x="560879" y="0"/>
                  </a:lnTo>
                </a:path>
              </a:pathLst>
            </a:custGeom>
            <a:noFill/>
            <a:ln w="7600" cap="flat">
              <a:solidFill>
                <a:srgbClr val="6D6D6D"/>
              </a:solidFill>
              <a:bevel/>
              <a:tailEnd type="stealth" w="med" len="med"/>
            </a:ln>
          </p:spPr>
        </p:sp>
        <p:sp>
          <p:nvSpPr>
            <p:cNvPr id="29" name="ConnectLine"/>
            <p:cNvSpPr/>
            <p:nvPr/>
          </p:nvSpPr>
          <p:spPr>
            <a:xfrm>
              <a:off x="2879602" y="6104013"/>
              <a:ext cx="560879" cy="1084049"/>
            </a:xfrm>
            <a:custGeom>
              <a:avLst/>
              <a:gdLst/>
              <a:ahLst/>
              <a:cxnLst/>
              <a:rect l="0" t="0" r="0" b="0"/>
              <a:pathLst>
                <a:path w="560879" h="1084049" fill="none">
                  <a:moveTo>
                    <a:pt x="0" y="0"/>
                  </a:moveTo>
                  <a:lnTo>
                    <a:pt x="317679" y="0"/>
                  </a:lnTo>
                  <a:lnTo>
                    <a:pt x="317679" y="-1084049"/>
                  </a:lnTo>
                  <a:lnTo>
                    <a:pt x="560879" y="-1084049"/>
                  </a:lnTo>
                </a:path>
              </a:pathLst>
            </a:custGeom>
            <a:noFill/>
            <a:ln w="7600" cap="flat">
              <a:solidFill>
                <a:srgbClr val="6D6D6D"/>
              </a:solidFill>
              <a:bevel/>
              <a:tailEnd type="stealth" w="med" len="med"/>
            </a:ln>
          </p:spPr>
        </p:sp>
        <p:grpSp>
          <p:nvGrpSpPr>
            <p:cNvPr id="30" name="Curved right arrow"/>
            <p:cNvGrpSpPr/>
            <p:nvPr/>
          </p:nvGrpSpPr>
          <p:grpSpPr>
            <a:xfrm flipH="1">
              <a:off x="4050002" y="3583563"/>
              <a:ext cx="729600" cy="1048800"/>
              <a:chOff x="4050002" y="3583563"/>
              <a:chExt cx="729600" cy="1048800"/>
            </a:xfrm>
          </p:grpSpPr>
          <p:sp>
            <p:nvSpPr>
              <p:cNvPr id="292" name="Freeform 291"/>
              <p:cNvSpPr/>
              <p:nvPr/>
            </p:nvSpPr>
            <p:spPr>
              <a:xfrm>
                <a:off x="4052912" y="3583563"/>
                <a:ext cx="726046" cy="1048800"/>
              </a:xfrm>
              <a:custGeom>
                <a:avLst/>
                <a:gdLst/>
                <a:ahLst/>
                <a:cxnLst/>
                <a:rect l="0" t="0" r="0" b="0"/>
                <a:pathLst>
                  <a:path w="726046" h="1048800">
                    <a:moveTo>
                      <a:pt x="0" y="0"/>
                    </a:moveTo>
                    <a:lnTo>
                      <a:pt x="0" y="216695"/>
                    </a:lnTo>
                    <a:cubicBezTo>
                      <a:pt x="0" y="216695"/>
                      <a:pt x="712609" y="265811"/>
                      <a:pt x="724687" y="557626"/>
                    </a:cubicBezTo>
                    <a:cubicBezTo>
                      <a:pt x="736769" y="849444"/>
                      <a:pt x="246394" y="939010"/>
                      <a:pt x="246394" y="939010"/>
                    </a:cubicBezTo>
                    <a:lnTo>
                      <a:pt x="246394" y="1048800"/>
                    </a:lnTo>
                    <a:lnTo>
                      <a:pt x="0" y="855220"/>
                    </a:lnTo>
                    <a:lnTo>
                      <a:pt x="246394" y="612522"/>
                    </a:lnTo>
                    <a:lnTo>
                      <a:pt x="246394" y="719424"/>
                    </a:lnTo>
                    <a:cubicBezTo>
                      <a:pt x="246394" y="719424"/>
                      <a:pt x="756089" y="650082"/>
                      <a:pt x="724687" y="335153"/>
                    </a:cubicBezTo>
                    <a:cubicBezTo>
                      <a:pt x="693283" y="20225"/>
                      <a:pt x="0" y="0"/>
                      <a:pt x="0" y="0"/>
                    </a:cubicBezTo>
                    <a:close/>
                  </a:path>
                </a:pathLst>
              </a:custGeom>
              <a:solidFill>
                <a:srgbClr val="9BBB59"/>
              </a:solidFill>
              <a:ln w="7600" cap="flat">
                <a:solidFill>
                  <a:srgbClr val="71893F"/>
                </a:solidFill>
                <a:bevel/>
              </a:ln>
              <a:effectLst>
                <a:outerShdw dist="21496" dir="2700000" algn="tl">
                  <a:srgbClr val="000000">
                    <a:alpha val="8000"/>
                  </a:srgbClr>
                </a:outerShdw>
              </a:effectLst>
            </p:spPr>
          </p:sp>
          <p:sp>
            <p:nvSpPr>
              <p:cNvPr id="293" name="Freeform 292"/>
              <p:cNvSpPr/>
              <p:nvPr/>
            </p:nvSpPr>
            <p:spPr>
              <a:xfrm>
                <a:off x="4050732" y="3583437"/>
                <a:ext cx="728141" cy="546853"/>
              </a:xfrm>
              <a:custGeom>
                <a:avLst/>
                <a:gdLst/>
                <a:ahLst/>
                <a:cxnLst/>
                <a:rect l="0" t="0" r="0" b="0"/>
                <a:pathLst>
                  <a:path w="728141" h="546853">
                    <a:moveTo>
                      <a:pt x="0" y="0"/>
                    </a:moveTo>
                    <a:lnTo>
                      <a:pt x="0" y="216982"/>
                    </a:lnTo>
                    <a:cubicBezTo>
                      <a:pt x="0" y="216982"/>
                      <a:pt x="468440" y="249234"/>
                      <a:pt x="653045" y="416689"/>
                    </a:cubicBezTo>
                    <a:cubicBezTo>
                      <a:pt x="682582" y="443483"/>
                      <a:pt x="713201" y="478748"/>
                      <a:pt x="728141" y="546853"/>
                    </a:cubicBezTo>
                    <a:lnTo>
                      <a:pt x="728141" y="377329"/>
                    </a:lnTo>
                    <a:cubicBezTo>
                      <a:pt x="728141" y="365351"/>
                      <a:pt x="728141" y="350758"/>
                      <a:pt x="728141" y="335598"/>
                    </a:cubicBezTo>
                    <a:cubicBezTo>
                      <a:pt x="694921" y="20250"/>
                      <a:pt x="0" y="0"/>
                      <a:pt x="0" y="0"/>
                    </a:cubicBezTo>
                    <a:close/>
                  </a:path>
                </a:pathLst>
              </a:custGeom>
              <a:solidFill>
                <a:srgbClr val="B5CB90"/>
              </a:solidFill>
              <a:ln w="7600" cap="flat">
                <a:solidFill>
                  <a:srgbClr val="71893F"/>
                </a:solidFill>
                <a:bevel/>
              </a:ln>
              <a:effectLst>
                <a:outerShdw dist="21496" dir="2700000" algn="tl">
                  <a:srgbClr val="000000">
                    <a:alpha val="8000"/>
                  </a:srgbClr>
                </a:outerShdw>
              </a:effectLst>
            </p:spPr>
          </p:sp>
        </p:grpSp>
        <p:grpSp>
          <p:nvGrpSpPr>
            <p:cNvPr id="31" name="Team structure"/>
            <p:cNvGrpSpPr/>
            <p:nvPr/>
          </p:nvGrpSpPr>
          <p:grpSpPr>
            <a:xfrm>
              <a:off x="4452802" y="2133270"/>
              <a:ext cx="4392807" cy="3523132"/>
              <a:chOff x="4452802" y="2133270"/>
              <a:chExt cx="4392807" cy="3523132"/>
            </a:xfrm>
          </p:grpSpPr>
          <p:sp>
            <p:nvSpPr>
              <p:cNvPr id="284" name="Freeform 283"/>
              <p:cNvSpPr/>
              <p:nvPr/>
            </p:nvSpPr>
            <p:spPr>
              <a:xfrm>
                <a:off x="4744809" y="2133270"/>
                <a:ext cx="3808793" cy="3523132"/>
              </a:xfrm>
              <a:custGeom>
                <a:avLst/>
                <a:gdLst/>
                <a:ahLst/>
                <a:cxnLst/>
                <a:rect l="0" t="0" r="0" b="0"/>
                <a:pathLst>
                  <a:path w="3808793" h="3523132">
                    <a:moveTo>
                      <a:pt x="4103589" y="3523132"/>
                    </a:moveTo>
                    <a:lnTo>
                      <a:pt x="1904393" y="0"/>
                    </a:lnTo>
                    <a:lnTo>
                      <a:pt x="-294800" y="3523132"/>
                    </a:lnTo>
                    <a:lnTo>
                      <a:pt x="3808793" y="3523132"/>
                    </a:lnTo>
                    <a:close/>
                  </a:path>
                </a:pathLst>
              </a:custGeom>
              <a:gradFill>
                <a:gsLst>
                  <a:gs pos="0">
                    <a:srgbClr val="FAFCFD"/>
                  </a:gs>
                  <a:gs pos="100000">
                    <a:srgbClr val="E9F1F5"/>
                  </a:gs>
                </a:gsLst>
                <a:lin ang="5400000" scaled="0"/>
              </a:gradFill>
              <a:ln w="7600" cap="flat">
                <a:solidFill>
                  <a:srgbClr val="357D91"/>
                </a:solidFill>
                <a:bevel/>
              </a:ln>
              <a:effectLst>
                <a:outerShdw dist="21496" dir="2700000" algn="tl">
                  <a:srgbClr val="000000">
                    <a:alpha val="8000"/>
                  </a:srgbClr>
                </a:outerShdw>
              </a:effectLst>
            </p:spPr>
          </p:sp>
          <p:sp>
            <p:nvSpPr>
              <p:cNvPr id="285" name="Freeform 284"/>
              <p:cNvSpPr/>
              <p:nvPr/>
            </p:nvSpPr>
            <p:spPr>
              <a:xfrm>
                <a:off x="6149315" y="2805592"/>
                <a:ext cx="999772" cy="924791"/>
              </a:xfrm>
              <a:custGeom>
                <a:avLst/>
                <a:gdLst/>
                <a:ahLst/>
                <a:cxnLst/>
                <a:rect l="l" t="t" r="r" b="b"/>
                <a:pathLst>
                  <a:path w="999772" h="924791">
                    <a:moveTo>
                      <a:pt x="1077156" y="924791"/>
                    </a:moveTo>
                    <a:lnTo>
                      <a:pt x="499888" y="0"/>
                    </a:lnTo>
                    <a:lnTo>
                      <a:pt x="-77382" y="924791"/>
                    </a:lnTo>
                    <a:lnTo>
                      <a:pt x="999772" y="924791"/>
                    </a:lnTo>
                    <a:close/>
                  </a:path>
                </a:pathLst>
              </a:custGeom>
              <a:gradFill>
                <a:gsLst>
                  <a:gs pos="0">
                    <a:srgbClr val="FFFBFA"/>
                  </a:gs>
                  <a:gs pos="100000">
                    <a:srgbClr val="FDEFE9"/>
                  </a:gs>
                </a:gsLst>
                <a:lin ang="5400000" scaled="0"/>
              </a:gradFill>
              <a:ln w="7600" cap="flat">
                <a:solidFill>
                  <a:srgbClr val="B66D31"/>
                </a:solidFill>
                <a:bevel/>
              </a:ln>
              <a:effectLst>
                <a:outerShdw dist="21496" dir="2700000" algn="tl">
                  <a:srgbClr val="000000">
                    <a:alpha val="8000"/>
                  </a:srgbClr>
                </a:outerShdw>
              </a:effectLst>
            </p:spPr>
            <p:txBody>
              <a:bodyPr wrap="square" lIns="28000" tIns="18000" rIns="28000" bIns="18000" rtlCol="0" anchor="ctr"/>
              <a:lstStyle/>
              <a:p>
                <a:pPr algn="ctr"/>
                <a:endParaRPr sz="912"/>
              </a:p>
              <a:p>
                <a:pPr algn="ctr"/>
                <a:endParaRPr sz="912"/>
              </a:p>
              <a:p>
                <a:pPr algn="ctr"/>
                <a:r>
                  <a:rPr sz="912">
                    <a:solidFill>
                      <a:srgbClr val="303030"/>
                    </a:solidFill>
                    <a:latin typeface="Arial"/>
                  </a:rPr>
                  <a:t>Pursue government contracts</a:t>
                </a:r>
              </a:p>
            </p:txBody>
          </p:sp>
          <p:sp>
            <p:nvSpPr>
              <p:cNvPr id="286" name="Freeform 285"/>
              <p:cNvSpPr/>
              <p:nvPr/>
            </p:nvSpPr>
            <p:spPr>
              <a:xfrm>
                <a:off x="4943497" y="4292482"/>
                <a:ext cx="1323145" cy="1223904"/>
              </a:xfrm>
              <a:custGeom>
                <a:avLst/>
                <a:gdLst/>
                <a:ahLst/>
                <a:cxnLst/>
                <a:rect l="l" t="t" r="r" b="b"/>
                <a:pathLst>
                  <a:path w="1323145" h="1223904">
                    <a:moveTo>
                      <a:pt x="1425555" y="1223904"/>
                    </a:moveTo>
                    <a:lnTo>
                      <a:pt x="661572" y="0"/>
                    </a:lnTo>
                    <a:lnTo>
                      <a:pt x="-102412" y="1223904"/>
                    </a:lnTo>
                    <a:lnTo>
                      <a:pt x="1323145" y="1223904"/>
                    </a:lnTo>
                    <a:close/>
                  </a:path>
                </a:pathLst>
              </a:custGeom>
              <a:gradFill>
                <a:gsLst>
                  <a:gs pos="0">
                    <a:srgbClr val="FBFBFB"/>
                  </a:gs>
                  <a:gs pos="100000">
                    <a:srgbClr val="EFEFEF"/>
                  </a:gs>
                </a:gsLst>
                <a:lin ang="5400000" scaled="0"/>
              </a:gradFill>
              <a:ln w="7600" cap="flat">
                <a:solidFill>
                  <a:srgbClr val="6D6D6D"/>
                </a:solidFill>
                <a:bevel/>
              </a:ln>
              <a:effectLst>
                <a:outerShdw dist="21496" dir="2700000" algn="tl">
                  <a:srgbClr val="000000">
                    <a:alpha val="8000"/>
                  </a:srgbClr>
                </a:outerShdw>
              </a:effectLst>
            </p:spPr>
            <p:txBody>
              <a:bodyPr wrap="square" lIns="28000" tIns="18000" rIns="28000" bIns="18000" rtlCol="0" anchor="ctr"/>
              <a:lstStyle/>
              <a:p>
                <a:pPr algn="ctr"/>
                <a:r>
                  <a:rPr sz="912">
                    <a:solidFill>
                      <a:srgbClr val="303030"/>
                    </a:solidFill>
                    <a:latin typeface="Arial"/>
                  </a:rPr>
                  <a:t>Ensure </a:t>
                </a:r>
              </a:p>
              <a:p>
                <a:pPr algn="ctr"/>
                <a:r>
                  <a:rPr sz="912">
                    <a:solidFill>
                      <a:srgbClr val="303030"/>
                    </a:solidFill>
                    <a:latin typeface="Arial"/>
                  </a:rPr>
                  <a:t>Government</a:t>
                </a:r>
              </a:p>
              <a:p>
                <a:pPr algn="ctr"/>
                <a:endParaRPr sz="912"/>
              </a:p>
              <a:p>
                <a:pPr algn="ctr"/>
                <a:r>
                  <a:rPr sz="912">
                    <a:solidFill>
                      <a:srgbClr val="303030"/>
                    </a:solidFill>
                    <a:latin typeface="Arial"/>
                  </a:rPr>
                  <a:t> Contract Interest</a:t>
                </a:r>
              </a:p>
            </p:txBody>
          </p:sp>
          <p:sp>
            <p:nvSpPr>
              <p:cNvPr id="287" name="Freeform 286"/>
              <p:cNvSpPr/>
              <p:nvPr/>
            </p:nvSpPr>
            <p:spPr>
              <a:xfrm>
                <a:off x="7012915" y="4267695"/>
                <a:ext cx="1269595" cy="1174375"/>
              </a:xfrm>
              <a:custGeom>
                <a:avLst/>
                <a:gdLst/>
                <a:ahLst/>
                <a:cxnLst/>
                <a:rect l="l" t="t" r="r" b="b"/>
                <a:pathLst>
                  <a:path w="1269595" h="1174375">
                    <a:moveTo>
                      <a:pt x="1367863" y="1174375"/>
                    </a:moveTo>
                    <a:lnTo>
                      <a:pt x="634798" y="0"/>
                    </a:lnTo>
                    <a:lnTo>
                      <a:pt x="-98266" y="1174375"/>
                    </a:lnTo>
                    <a:lnTo>
                      <a:pt x="1269595" y="1174375"/>
                    </a:lnTo>
                    <a:close/>
                  </a:path>
                </a:pathLst>
              </a:custGeom>
              <a:gradFill>
                <a:gsLst>
                  <a:gs pos="0">
                    <a:srgbClr val="FBFCFA"/>
                  </a:gs>
                  <a:gs pos="100000">
                    <a:srgbClr val="EFF3EA"/>
                  </a:gs>
                </a:gsLst>
                <a:lin ang="5400000" scaled="0"/>
              </a:gradFill>
              <a:ln w="7600" cap="flat">
                <a:solidFill>
                  <a:srgbClr val="71893F"/>
                </a:solidFill>
                <a:bevel/>
              </a:ln>
              <a:effectLst>
                <a:outerShdw dist="21496" dir="2700000" algn="tl">
                  <a:srgbClr val="000000">
                    <a:alpha val="8000"/>
                  </a:srgbClr>
                </a:outerShdw>
              </a:effectLst>
            </p:spPr>
            <p:txBody>
              <a:bodyPr wrap="square" lIns="28000" tIns="18000" rIns="28000" bIns="18000" rtlCol="0" anchor="ctr"/>
              <a:lstStyle/>
              <a:p>
                <a:pPr algn="ctr"/>
                <a:endParaRPr sz="912"/>
              </a:p>
              <a:p>
                <a:pPr algn="ctr"/>
                <a:endParaRPr sz="912"/>
              </a:p>
              <a:p>
                <a:pPr algn="ctr"/>
                <a:endParaRPr sz="912"/>
              </a:p>
              <a:p>
                <a:pPr algn="ctr"/>
                <a:r>
                  <a:rPr sz="912">
                    <a:solidFill>
                      <a:srgbClr val="303030"/>
                    </a:solidFill>
                    <a:latin typeface="Arial"/>
                  </a:rPr>
                  <a:t>Educate the Government</a:t>
                </a:r>
              </a:p>
            </p:txBody>
          </p:sp>
          <p:sp>
            <p:nvSpPr>
              <p:cNvPr id="288" name="Text 400"/>
              <p:cNvSpPr txBox="1"/>
              <p:nvPr/>
            </p:nvSpPr>
            <p:spPr>
              <a:xfrm>
                <a:off x="6014230" y="3836905"/>
                <a:ext cx="1269595" cy="1174375"/>
              </a:xfrm>
              <a:prstGeom prst="rect">
                <a:avLst/>
              </a:prstGeom>
              <a:noFill/>
            </p:spPr>
            <p:txBody>
              <a:bodyPr wrap="square" lIns="28000" tIns="18000" rIns="28000" bIns="18000" rtlCol="0" anchor="ctr"/>
              <a:lstStyle/>
              <a:p>
                <a:pPr algn="ctr"/>
                <a:r>
                  <a:rPr sz="912" b="1" dirty="0">
                    <a:solidFill>
                      <a:srgbClr val="000000"/>
                    </a:solidFill>
                    <a:latin typeface="Arial"/>
                  </a:rPr>
                  <a:t>(KSC) </a:t>
                </a:r>
                <a:r>
                  <a:rPr sz="912" b="1" dirty="0" smtClean="0">
                    <a:solidFill>
                      <a:srgbClr val="000000"/>
                    </a:solidFill>
                    <a:latin typeface="Arial"/>
                  </a:rPr>
                  <a:t>Establis</a:t>
                </a:r>
                <a:r>
                  <a:rPr lang="en-US" sz="912" b="1" dirty="0" smtClean="0">
                    <a:solidFill>
                      <a:srgbClr val="000000"/>
                    </a:solidFill>
                    <a:latin typeface="Arial"/>
                  </a:rPr>
                  <a:t>h</a:t>
                </a:r>
                <a:r>
                  <a:rPr sz="912" b="1" dirty="0" smtClean="0">
                    <a:solidFill>
                      <a:srgbClr val="000000"/>
                    </a:solidFill>
                    <a:latin typeface="Arial"/>
                  </a:rPr>
                  <a:t>ment</a:t>
                </a:r>
                <a:endParaRPr sz="912" b="1" dirty="0">
                  <a:solidFill>
                    <a:srgbClr val="000000"/>
                  </a:solidFill>
                  <a:latin typeface="Arial"/>
                </a:endParaRPr>
              </a:p>
            </p:txBody>
          </p:sp>
          <p:sp>
            <p:nvSpPr>
              <p:cNvPr id="289" name="Freeform 288"/>
              <p:cNvSpPr/>
              <p:nvPr/>
            </p:nvSpPr>
            <p:spPr>
              <a:xfrm rot="-3420018">
                <a:off x="5571192" y="3949089"/>
                <a:ext cx="761756" cy="317400"/>
              </a:xfrm>
              <a:custGeom>
                <a:avLst/>
                <a:gdLst/>
                <a:ahLst/>
                <a:cxnLst/>
                <a:rect l="0" t="0" r="0" b="0"/>
                <a:pathLst>
                  <a:path w="761756" h="317400">
                    <a:moveTo>
                      <a:pt x="0" y="158699"/>
                    </a:moveTo>
                    <a:lnTo>
                      <a:pt x="158699" y="0"/>
                    </a:lnTo>
                    <a:lnTo>
                      <a:pt x="158699" y="104742"/>
                    </a:lnTo>
                    <a:lnTo>
                      <a:pt x="603055" y="104742"/>
                    </a:lnTo>
                    <a:lnTo>
                      <a:pt x="603055" y="0"/>
                    </a:lnTo>
                    <a:lnTo>
                      <a:pt x="761756" y="158699"/>
                    </a:lnTo>
                    <a:lnTo>
                      <a:pt x="603055" y="317400"/>
                    </a:lnTo>
                    <a:lnTo>
                      <a:pt x="603055" y="212658"/>
                    </a:lnTo>
                    <a:lnTo>
                      <a:pt x="158699" y="212658"/>
                    </a:lnTo>
                    <a:lnTo>
                      <a:pt x="158699" y="317400"/>
                    </a:lnTo>
                    <a:lnTo>
                      <a:pt x="0" y="158699"/>
                    </a:lnTo>
                    <a:close/>
                  </a:path>
                </a:pathLst>
              </a:custGeom>
              <a:solidFill>
                <a:srgbClr val="FFFFFF"/>
              </a:solidFill>
              <a:ln w="7600" cap="flat">
                <a:noFill/>
                <a:miter lim="800000"/>
              </a:ln>
            </p:spPr>
          </p:sp>
          <p:sp>
            <p:nvSpPr>
              <p:cNvPr id="290" name="Freeform 289"/>
              <p:cNvSpPr/>
              <p:nvPr/>
            </p:nvSpPr>
            <p:spPr>
              <a:xfrm>
                <a:off x="6255631" y="5025074"/>
                <a:ext cx="761756" cy="317400"/>
              </a:xfrm>
              <a:custGeom>
                <a:avLst/>
                <a:gdLst/>
                <a:ahLst/>
                <a:cxnLst/>
                <a:rect l="0" t="0" r="0" b="0"/>
                <a:pathLst>
                  <a:path w="761756" h="317400">
                    <a:moveTo>
                      <a:pt x="0" y="158699"/>
                    </a:moveTo>
                    <a:lnTo>
                      <a:pt x="158699" y="0"/>
                    </a:lnTo>
                    <a:lnTo>
                      <a:pt x="158699" y="104742"/>
                    </a:lnTo>
                    <a:lnTo>
                      <a:pt x="603057" y="104742"/>
                    </a:lnTo>
                    <a:lnTo>
                      <a:pt x="603057" y="0"/>
                    </a:lnTo>
                    <a:lnTo>
                      <a:pt x="761756" y="158699"/>
                    </a:lnTo>
                    <a:lnTo>
                      <a:pt x="603057" y="317400"/>
                    </a:lnTo>
                    <a:lnTo>
                      <a:pt x="603057" y="212657"/>
                    </a:lnTo>
                    <a:lnTo>
                      <a:pt x="158699" y="212657"/>
                    </a:lnTo>
                    <a:lnTo>
                      <a:pt x="158699" y="317400"/>
                    </a:lnTo>
                    <a:lnTo>
                      <a:pt x="0" y="158699"/>
                    </a:lnTo>
                    <a:close/>
                  </a:path>
                </a:pathLst>
              </a:custGeom>
              <a:solidFill>
                <a:srgbClr val="FFFFFF"/>
              </a:solidFill>
              <a:ln w="7600" cap="flat">
                <a:noFill/>
                <a:miter lim="800000"/>
              </a:ln>
            </p:spPr>
          </p:sp>
          <p:sp>
            <p:nvSpPr>
              <p:cNvPr id="291" name="Freeform 290"/>
              <p:cNvSpPr/>
              <p:nvPr/>
            </p:nvSpPr>
            <p:spPr>
              <a:xfrm rot="-7320000">
                <a:off x="6909454" y="3952273"/>
                <a:ext cx="761756" cy="317399"/>
              </a:xfrm>
              <a:custGeom>
                <a:avLst/>
                <a:gdLst/>
                <a:ahLst/>
                <a:cxnLst/>
                <a:rect l="0" t="0" r="0" b="0"/>
                <a:pathLst>
                  <a:path w="761756" h="317399">
                    <a:moveTo>
                      <a:pt x="0" y="158699"/>
                    </a:moveTo>
                    <a:lnTo>
                      <a:pt x="158699" y="0"/>
                    </a:lnTo>
                    <a:lnTo>
                      <a:pt x="158699" y="104742"/>
                    </a:lnTo>
                    <a:lnTo>
                      <a:pt x="603055" y="104742"/>
                    </a:lnTo>
                    <a:lnTo>
                      <a:pt x="603055" y="0"/>
                    </a:lnTo>
                    <a:lnTo>
                      <a:pt x="761756" y="158699"/>
                    </a:lnTo>
                    <a:lnTo>
                      <a:pt x="603055" y="317399"/>
                    </a:lnTo>
                    <a:lnTo>
                      <a:pt x="603055" y="212657"/>
                    </a:lnTo>
                    <a:lnTo>
                      <a:pt x="158699" y="212657"/>
                    </a:lnTo>
                    <a:lnTo>
                      <a:pt x="158699" y="317399"/>
                    </a:lnTo>
                    <a:lnTo>
                      <a:pt x="0" y="158699"/>
                    </a:lnTo>
                    <a:close/>
                  </a:path>
                </a:pathLst>
              </a:custGeom>
              <a:solidFill>
                <a:srgbClr val="FFFFFF"/>
              </a:solidFill>
              <a:ln w="7600" cap="flat">
                <a:noFill/>
                <a:miter lim="800000"/>
              </a:ln>
            </p:spPr>
          </p:sp>
        </p:grpSp>
        <p:sp>
          <p:nvSpPr>
            <p:cNvPr id="32" name="lines"/>
            <p:cNvSpPr/>
            <p:nvPr/>
          </p:nvSpPr>
          <p:spPr>
            <a:xfrm>
              <a:off x="288002" y="431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3" name="lines"/>
            <p:cNvSpPr/>
            <p:nvPr/>
          </p:nvSpPr>
          <p:spPr>
            <a:xfrm>
              <a:off x="744002" y="431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4" name="lines"/>
            <p:cNvSpPr/>
            <p:nvPr/>
          </p:nvSpPr>
          <p:spPr>
            <a:xfrm>
              <a:off x="288002" y="887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5" name="lines"/>
            <p:cNvSpPr/>
            <p:nvPr/>
          </p:nvSpPr>
          <p:spPr>
            <a:xfrm>
              <a:off x="1200002" y="431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6" name="lines"/>
            <p:cNvSpPr/>
            <p:nvPr/>
          </p:nvSpPr>
          <p:spPr>
            <a:xfrm>
              <a:off x="744002" y="887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7" name="lines"/>
            <p:cNvSpPr/>
            <p:nvPr/>
          </p:nvSpPr>
          <p:spPr>
            <a:xfrm>
              <a:off x="288002" y="134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8" name="lines"/>
            <p:cNvSpPr/>
            <p:nvPr/>
          </p:nvSpPr>
          <p:spPr>
            <a:xfrm>
              <a:off x="1656002" y="431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39" name="lines"/>
            <p:cNvSpPr/>
            <p:nvPr/>
          </p:nvSpPr>
          <p:spPr>
            <a:xfrm>
              <a:off x="1200002" y="887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0" name="lines"/>
            <p:cNvSpPr/>
            <p:nvPr/>
          </p:nvSpPr>
          <p:spPr>
            <a:xfrm>
              <a:off x="744002" y="134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1" name="lines"/>
            <p:cNvSpPr/>
            <p:nvPr/>
          </p:nvSpPr>
          <p:spPr>
            <a:xfrm>
              <a:off x="288002" y="1799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2" name="lines"/>
            <p:cNvSpPr/>
            <p:nvPr/>
          </p:nvSpPr>
          <p:spPr>
            <a:xfrm>
              <a:off x="2112002" y="431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3" name="lines"/>
            <p:cNvSpPr/>
            <p:nvPr/>
          </p:nvSpPr>
          <p:spPr>
            <a:xfrm>
              <a:off x="1656002" y="887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4" name="lines"/>
            <p:cNvSpPr/>
            <p:nvPr/>
          </p:nvSpPr>
          <p:spPr>
            <a:xfrm>
              <a:off x="1200002" y="134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5" name="lines"/>
            <p:cNvSpPr/>
            <p:nvPr/>
          </p:nvSpPr>
          <p:spPr>
            <a:xfrm>
              <a:off x="744002" y="1799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6" name="lines"/>
            <p:cNvSpPr/>
            <p:nvPr/>
          </p:nvSpPr>
          <p:spPr>
            <a:xfrm>
              <a:off x="288002" y="2255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7" name="lines"/>
            <p:cNvSpPr/>
            <p:nvPr/>
          </p:nvSpPr>
          <p:spPr>
            <a:xfrm>
              <a:off x="2568002" y="431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8" name="lines"/>
            <p:cNvSpPr/>
            <p:nvPr/>
          </p:nvSpPr>
          <p:spPr>
            <a:xfrm>
              <a:off x="2112002" y="887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49" name="lines"/>
            <p:cNvSpPr/>
            <p:nvPr/>
          </p:nvSpPr>
          <p:spPr>
            <a:xfrm>
              <a:off x="1656002" y="134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0" name="lines"/>
            <p:cNvSpPr/>
            <p:nvPr/>
          </p:nvSpPr>
          <p:spPr>
            <a:xfrm>
              <a:off x="1200002" y="1799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1" name="lines"/>
            <p:cNvSpPr/>
            <p:nvPr/>
          </p:nvSpPr>
          <p:spPr>
            <a:xfrm>
              <a:off x="744002" y="2255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2" name="lines"/>
            <p:cNvSpPr/>
            <p:nvPr/>
          </p:nvSpPr>
          <p:spPr>
            <a:xfrm>
              <a:off x="288002" y="2711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3" name="lines"/>
            <p:cNvSpPr/>
            <p:nvPr/>
          </p:nvSpPr>
          <p:spPr>
            <a:xfrm>
              <a:off x="3024002" y="431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4" name="lines"/>
            <p:cNvSpPr/>
            <p:nvPr/>
          </p:nvSpPr>
          <p:spPr>
            <a:xfrm>
              <a:off x="2568002" y="887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5" name="lines"/>
            <p:cNvSpPr/>
            <p:nvPr/>
          </p:nvSpPr>
          <p:spPr>
            <a:xfrm>
              <a:off x="2112002" y="134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6" name="lines"/>
            <p:cNvSpPr/>
            <p:nvPr/>
          </p:nvSpPr>
          <p:spPr>
            <a:xfrm>
              <a:off x="1656002" y="1799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7" name="lines"/>
            <p:cNvSpPr/>
            <p:nvPr/>
          </p:nvSpPr>
          <p:spPr>
            <a:xfrm>
              <a:off x="1200002" y="2255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8" name="lines"/>
            <p:cNvSpPr/>
            <p:nvPr/>
          </p:nvSpPr>
          <p:spPr>
            <a:xfrm>
              <a:off x="744002" y="2711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59" name="lines"/>
            <p:cNvSpPr/>
            <p:nvPr/>
          </p:nvSpPr>
          <p:spPr>
            <a:xfrm>
              <a:off x="288002" y="3167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0" name="lines"/>
            <p:cNvSpPr/>
            <p:nvPr/>
          </p:nvSpPr>
          <p:spPr>
            <a:xfrm>
              <a:off x="3480002" y="431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1" name="lines"/>
            <p:cNvSpPr/>
            <p:nvPr/>
          </p:nvSpPr>
          <p:spPr>
            <a:xfrm>
              <a:off x="3024002" y="887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2" name="lines"/>
            <p:cNvSpPr/>
            <p:nvPr/>
          </p:nvSpPr>
          <p:spPr>
            <a:xfrm>
              <a:off x="2568002" y="134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3" name="lines"/>
            <p:cNvSpPr/>
            <p:nvPr/>
          </p:nvSpPr>
          <p:spPr>
            <a:xfrm>
              <a:off x="2112002" y="1799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4" name="lines"/>
            <p:cNvSpPr/>
            <p:nvPr/>
          </p:nvSpPr>
          <p:spPr>
            <a:xfrm>
              <a:off x="1656002" y="2255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5" name="lines"/>
            <p:cNvSpPr/>
            <p:nvPr/>
          </p:nvSpPr>
          <p:spPr>
            <a:xfrm>
              <a:off x="1200002" y="2711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6" name="lines"/>
            <p:cNvSpPr/>
            <p:nvPr/>
          </p:nvSpPr>
          <p:spPr>
            <a:xfrm>
              <a:off x="744002" y="3167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7" name="lines"/>
            <p:cNvSpPr/>
            <p:nvPr/>
          </p:nvSpPr>
          <p:spPr>
            <a:xfrm>
              <a:off x="288002" y="362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8" name="lines"/>
            <p:cNvSpPr/>
            <p:nvPr/>
          </p:nvSpPr>
          <p:spPr>
            <a:xfrm>
              <a:off x="3936002" y="431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69" name="lines"/>
            <p:cNvSpPr/>
            <p:nvPr/>
          </p:nvSpPr>
          <p:spPr>
            <a:xfrm>
              <a:off x="3480002" y="887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0" name="lines"/>
            <p:cNvSpPr/>
            <p:nvPr/>
          </p:nvSpPr>
          <p:spPr>
            <a:xfrm>
              <a:off x="3024002" y="134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1" name="lines"/>
            <p:cNvSpPr/>
            <p:nvPr/>
          </p:nvSpPr>
          <p:spPr>
            <a:xfrm>
              <a:off x="2568002" y="1799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2" name="lines"/>
            <p:cNvSpPr/>
            <p:nvPr/>
          </p:nvSpPr>
          <p:spPr>
            <a:xfrm>
              <a:off x="2112002" y="2255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3" name="lines"/>
            <p:cNvSpPr/>
            <p:nvPr/>
          </p:nvSpPr>
          <p:spPr>
            <a:xfrm>
              <a:off x="1656002" y="2711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4" name="lines"/>
            <p:cNvSpPr/>
            <p:nvPr/>
          </p:nvSpPr>
          <p:spPr>
            <a:xfrm>
              <a:off x="1200002" y="3167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5" name="lines"/>
            <p:cNvSpPr/>
            <p:nvPr/>
          </p:nvSpPr>
          <p:spPr>
            <a:xfrm>
              <a:off x="744002" y="362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6" name="lines"/>
            <p:cNvSpPr/>
            <p:nvPr/>
          </p:nvSpPr>
          <p:spPr>
            <a:xfrm>
              <a:off x="288002" y="4079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7" name="lines"/>
            <p:cNvSpPr/>
            <p:nvPr/>
          </p:nvSpPr>
          <p:spPr>
            <a:xfrm>
              <a:off x="4392002" y="431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8" name="lines"/>
            <p:cNvSpPr/>
            <p:nvPr/>
          </p:nvSpPr>
          <p:spPr>
            <a:xfrm>
              <a:off x="3936002" y="887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79" name="lines"/>
            <p:cNvSpPr/>
            <p:nvPr/>
          </p:nvSpPr>
          <p:spPr>
            <a:xfrm>
              <a:off x="3480002" y="134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0" name="lines"/>
            <p:cNvSpPr/>
            <p:nvPr/>
          </p:nvSpPr>
          <p:spPr>
            <a:xfrm>
              <a:off x="3024002" y="1799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1" name="lines"/>
            <p:cNvSpPr/>
            <p:nvPr/>
          </p:nvSpPr>
          <p:spPr>
            <a:xfrm>
              <a:off x="2568002" y="2255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2" name="lines"/>
            <p:cNvSpPr/>
            <p:nvPr/>
          </p:nvSpPr>
          <p:spPr>
            <a:xfrm>
              <a:off x="2112002" y="2711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3" name="lines"/>
            <p:cNvSpPr/>
            <p:nvPr/>
          </p:nvSpPr>
          <p:spPr>
            <a:xfrm>
              <a:off x="1656002" y="3167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4" name="lines"/>
            <p:cNvSpPr/>
            <p:nvPr/>
          </p:nvSpPr>
          <p:spPr>
            <a:xfrm>
              <a:off x="1200002" y="362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5" name="lines"/>
            <p:cNvSpPr/>
            <p:nvPr/>
          </p:nvSpPr>
          <p:spPr>
            <a:xfrm>
              <a:off x="744002" y="4079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6" name="lines"/>
            <p:cNvSpPr/>
            <p:nvPr/>
          </p:nvSpPr>
          <p:spPr>
            <a:xfrm>
              <a:off x="288002" y="4535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7" name="lines"/>
            <p:cNvSpPr/>
            <p:nvPr/>
          </p:nvSpPr>
          <p:spPr>
            <a:xfrm>
              <a:off x="4848002" y="431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8" name="lines"/>
            <p:cNvSpPr/>
            <p:nvPr/>
          </p:nvSpPr>
          <p:spPr>
            <a:xfrm>
              <a:off x="4392002" y="887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89" name="lines"/>
            <p:cNvSpPr/>
            <p:nvPr/>
          </p:nvSpPr>
          <p:spPr>
            <a:xfrm>
              <a:off x="3936002" y="134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0" name="lines"/>
            <p:cNvSpPr/>
            <p:nvPr/>
          </p:nvSpPr>
          <p:spPr>
            <a:xfrm>
              <a:off x="3480002" y="1799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1" name="lines"/>
            <p:cNvSpPr/>
            <p:nvPr/>
          </p:nvSpPr>
          <p:spPr>
            <a:xfrm>
              <a:off x="3024002" y="2255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2" name="lines"/>
            <p:cNvSpPr/>
            <p:nvPr/>
          </p:nvSpPr>
          <p:spPr>
            <a:xfrm>
              <a:off x="2568002" y="2711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3" name="lines"/>
            <p:cNvSpPr/>
            <p:nvPr/>
          </p:nvSpPr>
          <p:spPr>
            <a:xfrm>
              <a:off x="2112002" y="3167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4" name="lines"/>
            <p:cNvSpPr/>
            <p:nvPr/>
          </p:nvSpPr>
          <p:spPr>
            <a:xfrm>
              <a:off x="1656002" y="362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5" name="lines"/>
            <p:cNvSpPr/>
            <p:nvPr/>
          </p:nvSpPr>
          <p:spPr>
            <a:xfrm>
              <a:off x="1200002" y="4079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6" name="lines"/>
            <p:cNvSpPr/>
            <p:nvPr/>
          </p:nvSpPr>
          <p:spPr>
            <a:xfrm>
              <a:off x="744002" y="4535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7" name="lines"/>
            <p:cNvSpPr/>
            <p:nvPr/>
          </p:nvSpPr>
          <p:spPr>
            <a:xfrm>
              <a:off x="288002" y="4991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8" name="lines"/>
            <p:cNvSpPr/>
            <p:nvPr/>
          </p:nvSpPr>
          <p:spPr>
            <a:xfrm>
              <a:off x="5304002" y="431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99" name="lines"/>
            <p:cNvSpPr/>
            <p:nvPr/>
          </p:nvSpPr>
          <p:spPr>
            <a:xfrm>
              <a:off x="4848002" y="887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0" name="lines"/>
            <p:cNvSpPr/>
            <p:nvPr/>
          </p:nvSpPr>
          <p:spPr>
            <a:xfrm>
              <a:off x="4392002" y="134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1" name="lines"/>
            <p:cNvSpPr/>
            <p:nvPr/>
          </p:nvSpPr>
          <p:spPr>
            <a:xfrm>
              <a:off x="3936002" y="1799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2" name="lines"/>
            <p:cNvSpPr/>
            <p:nvPr/>
          </p:nvSpPr>
          <p:spPr>
            <a:xfrm>
              <a:off x="3480002" y="2255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3" name="lines"/>
            <p:cNvSpPr/>
            <p:nvPr/>
          </p:nvSpPr>
          <p:spPr>
            <a:xfrm>
              <a:off x="3024002" y="2711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4" name="lines"/>
            <p:cNvSpPr/>
            <p:nvPr/>
          </p:nvSpPr>
          <p:spPr>
            <a:xfrm>
              <a:off x="2568002" y="3167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5" name="lines"/>
            <p:cNvSpPr/>
            <p:nvPr/>
          </p:nvSpPr>
          <p:spPr>
            <a:xfrm>
              <a:off x="2112002" y="362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6" name="lines"/>
            <p:cNvSpPr/>
            <p:nvPr/>
          </p:nvSpPr>
          <p:spPr>
            <a:xfrm>
              <a:off x="1656002" y="4079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7" name="lines"/>
            <p:cNvSpPr/>
            <p:nvPr/>
          </p:nvSpPr>
          <p:spPr>
            <a:xfrm>
              <a:off x="1200002" y="4535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8" name="lines"/>
            <p:cNvSpPr/>
            <p:nvPr/>
          </p:nvSpPr>
          <p:spPr>
            <a:xfrm>
              <a:off x="744002" y="4991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09" name="lines"/>
            <p:cNvSpPr/>
            <p:nvPr/>
          </p:nvSpPr>
          <p:spPr>
            <a:xfrm>
              <a:off x="288002" y="5447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0" name="lines"/>
            <p:cNvSpPr/>
            <p:nvPr/>
          </p:nvSpPr>
          <p:spPr>
            <a:xfrm>
              <a:off x="5760002" y="431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1" name="lines"/>
            <p:cNvSpPr/>
            <p:nvPr/>
          </p:nvSpPr>
          <p:spPr>
            <a:xfrm>
              <a:off x="5304002" y="887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2" name="lines"/>
            <p:cNvSpPr/>
            <p:nvPr/>
          </p:nvSpPr>
          <p:spPr>
            <a:xfrm>
              <a:off x="4848002" y="134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3" name="lines"/>
            <p:cNvSpPr/>
            <p:nvPr/>
          </p:nvSpPr>
          <p:spPr>
            <a:xfrm>
              <a:off x="4392002" y="1799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4" name="lines"/>
            <p:cNvSpPr/>
            <p:nvPr/>
          </p:nvSpPr>
          <p:spPr>
            <a:xfrm>
              <a:off x="3936002" y="2255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5" name="lines"/>
            <p:cNvSpPr/>
            <p:nvPr/>
          </p:nvSpPr>
          <p:spPr>
            <a:xfrm>
              <a:off x="3480002" y="2711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6" name="lines"/>
            <p:cNvSpPr/>
            <p:nvPr/>
          </p:nvSpPr>
          <p:spPr>
            <a:xfrm>
              <a:off x="3024002" y="3167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7" name="lines"/>
            <p:cNvSpPr/>
            <p:nvPr/>
          </p:nvSpPr>
          <p:spPr>
            <a:xfrm>
              <a:off x="2568002" y="362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8" name="lines"/>
            <p:cNvSpPr/>
            <p:nvPr/>
          </p:nvSpPr>
          <p:spPr>
            <a:xfrm>
              <a:off x="2112002" y="4079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19" name="lines"/>
            <p:cNvSpPr/>
            <p:nvPr/>
          </p:nvSpPr>
          <p:spPr>
            <a:xfrm>
              <a:off x="1656002" y="4535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0" name="lines"/>
            <p:cNvSpPr/>
            <p:nvPr/>
          </p:nvSpPr>
          <p:spPr>
            <a:xfrm>
              <a:off x="1200002" y="4991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1" name="lines"/>
            <p:cNvSpPr/>
            <p:nvPr/>
          </p:nvSpPr>
          <p:spPr>
            <a:xfrm>
              <a:off x="744002" y="5447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2" name="lines"/>
            <p:cNvSpPr/>
            <p:nvPr/>
          </p:nvSpPr>
          <p:spPr>
            <a:xfrm>
              <a:off x="288002" y="590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3" name="lines"/>
            <p:cNvSpPr/>
            <p:nvPr/>
          </p:nvSpPr>
          <p:spPr>
            <a:xfrm>
              <a:off x="6216002" y="431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4" name="lines"/>
            <p:cNvSpPr/>
            <p:nvPr/>
          </p:nvSpPr>
          <p:spPr>
            <a:xfrm>
              <a:off x="5760002" y="887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5" name="lines"/>
            <p:cNvSpPr/>
            <p:nvPr/>
          </p:nvSpPr>
          <p:spPr>
            <a:xfrm>
              <a:off x="5304002" y="134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6" name="lines"/>
            <p:cNvSpPr/>
            <p:nvPr/>
          </p:nvSpPr>
          <p:spPr>
            <a:xfrm>
              <a:off x="4848002" y="1799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7" name="lines"/>
            <p:cNvSpPr/>
            <p:nvPr/>
          </p:nvSpPr>
          <p:spPr>
            <a:xfrm>
              <a:off x="4392002" y="2255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8" name="lines"/>
            <p:cNvSpPr/>
            <p:nvPr/>
          </p:nvSpPr>
          <p:spPr>
            <a:xfrm>
              <a:off x="3936002" y="2711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29" name="lines"/>
            <p:cNvSpPr/>
            <p:nvPr/>
          </p:nvSpPr>
          <p:spPr>
            <a:xfrm>
              <a:off x="3480002" y="3167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0" name="lines"/>
            <p:cNvSpPr/>
            <p:nvPr/>
          </p:nvSpPr>
          <p:spPr>
            <a:xfrm>
              <a:off x="3024002" y="362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1" name="lines"/>
            <p:cNvSpPr/>
            <p:nvPr/>
          </p:nvSpPr>
          <p:spPr>
            <a:xfrm>
              <a:off x="2568002" y="4079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2" name="lines"/>
            <p:cNvSpPr/>
            <p:nvPr/>
          </p:nvSpPr>
          <p:spPr>
            <a:xfrm>
              <a:off x="2112002" y="4535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3" name="lines"/>
            <p:cNvSpPr/>
            <p:nvPr/>
          </p:nvSpPr>
          <p:spPr>
            <a:xfrm>
              <a:off x="1656002" y="4991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4" name="lines"/>
            <p:cNvSpPr/>
            <p:nvPr/>
          </p:nvSpPr>
          <p:spPr>
            <a:xfrm>
              <a:off x="1200002" y="5447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5" name="lines"/>
            <p:cNvSpPr/>
            <p:nvPr/>
          </p:nvSpPr>
          <p:spPr>
            <a:xfrm>
              <a:off x="744002" y="590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6" name="lines"/>
            <p:cNvSpPr/>
            <p:nvPr/>
          </p:nvSpPr>
          <p:spPr>
            <a:xfrm>
              <a:off x="677977" y="6359987"/>
              <a:ext cx="66025" cy="66025"/>
            </a:xfrm>
            <a:custGeom>
              <a:avLst/>
              <a:gdLst/>
              <a:ahLst/>
              <a:cxnLst/>
              <a:rect l="0" t="0" r="0" b="0"/>
              <a:pathLst>
                <a:path w="66025" h="66025">
                  <a:moveTo>
                    <a:pt x="66025" y="0"/>
                  </a:moveTo>
                  <a:lnTo>
                    <a:pt x="0" y="66025"/>
                  </a:lnTo>
                  <a:close/>
                </a:path>
              </a:pathLst>
            </a:custGeom>
            <a:noFill/>
            <a:ln w="7600" cap="flat">
              <a:solidFill>
                <a:srgbClr val="26FF3C">
                  <a:alpha val="38000"/>
                </a:srgbClr>
              </a:solidFill>
              <a:bevel/>
            </a:ln>
          </p:spPr>
        </p:sp>
        <p:sp>
          <p:nvSpPr>
            <p:cNvPr id="137" name="lines"/>
            <p:cNvSpPr/>
            <p:nvPr/>
          </p:nvSpPr>
          <p:spPr>
            <a:xfrm>
              <a:off x="6672002" y="431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8" name="lines"/>
            <p:cNvSpPr/>
            <p:nvPr/>
          </p:nvSpPr>
          <p:spPr>
            <a:xfrm>
              <a:off x="6216002" y="887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39" name="lines"/>
            <p:cNvSpPr/>
            <p:nvPr/>
          </p:nvSpPr>
          <p:spPr>
            <a:xfrm>
              <a:off x="5760002" y="134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0" name="lines"/>
            <p:cNvSpPr/>
            <p:nvPr/>
          </p:nvSpPr>
          <p:spPr>
            <a:xfrm>
              <a:off x="5304002" y="1799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1" name="lines"/>
            <p:cNvSpPr/>
            <p:nvPr/>
          </p:nvSpPr>
          <p:spPr>
            <a:xfrm>
              <a:off x="4848002" y="2255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2" name="lines"/>
            <p:cNvSpPr/>
            <p:nvPr/>
          </p:nvSpPr>
          <p:spPr>
            <a:xfrm>
              <a:off x="4392002" y="2711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3" name="lines"/>
            <p:cNvSpPr/>
            <p:nvPr/>
          </p:nvSpPr>
          <p:spPr>
            <a:xfrm>
              <a:off x="3936002" y="3167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4" name="lines"/>
            <p:cNvSpPr/>
            <p:nvPr/>
          </p:nvSpPr>
          <p:spPr>
            <a:xfrm>
              <a:off x="3480002" y="362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5" name="lines"/>
            <p:cNvSpPr/>
            <p:nvPr/>
          </p:nvSpPr>
          <p:spPr>
            <a:xfrm>
              <a:off x="3024002" y="4079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6" name="lines"/>
            <p:cNvSpPr/>
            <p:nvPr/>
          </p:nvSpPr>
          <p:spPr>
            <a:xfrm>
              <a:off x="2568002" y="4535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7" name="lines"/>
            <p:cNvSpPr/>
            <p:nvPr/>
          </p:nvSpPr>
          <p:spPr>
            <a:xfrm>
              <a:off x="2112002" y="4991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8" name="lines"/>
            <p:cNvSpPr/>
            <p:nvPr/>
          </p:nvSpPr>
          <p:spPr>
            <a:xfrm>
              <a:off x="1656002" y="5447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49" name="lines"/>
            <p:cNvSpPr/>
            <p:nvPr/>
          </p:nvSpPr>
          <p:spPr>
            <a:xfrm>
              <a:off x="1200002" y="590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0" name="lines"/>
            <p:cNvSpPr/>
            <p:nvPr/>
          </p:nvSpPr>
          <p:spPr>
            <a:xfrm>
              <a:off x="1133977" y="6359987"/>
              <a:ext cx="66025" cy="66025"/>
            </a:xfrm>
            <a:custGeom>
              <a:avLst/>
              <a:gdLst/>
              <a:ahLst/>
              <a:cxnLst/>
              <a:rect l="0" t="0" r="0" b="0"/>
              <a:pathLst>
                <a:path w="66025" h="66025">
                  <a:moveTo>
                    <a:pt x="66025" y="0"/>
                  </a:moveTo>
                  <a:lnTo>
                    <a:pt x="0" y="66025"/>
                  </a:lnTo>
                  <a:close/>
                </a:path>
              </a:pathLst>
            </a:custGeom>
            <a:noFill/>
            <a:ln w="7600" cap="flat">
              <a:solidFill>
                <a:srgbClr val="26FF3C">
                  <a:alpha val="38000"/>
                </a:srgbClr>
              </a:solidFill>
              <a:bevel/>
            </a:ln>
          </p:spPr>
        </p:sp>
        <p:sp>
          <p:nvSpPr>
            <p:cNvPr id="151" name="lines"/>
            <p:cNvSpPr/>
            <p:nvPr/>
          </p:nvSpPr>
          <p:spPr>
            <a:xfrm>
              <a:off x="7128002" y="431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2" name="lines"/>
            <p:cNvSpPr/>
            <p:nvPr/>
          </p:nvSpPr>
          <p:spPr>
            <a:xfrm>
              <a:off x="6672002" y="887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3" name="lines"/>
            <p:cNvSpPr/>
            <p:nvPr/>
          </p:nvSpPr>
          <p:spPr>
            <a:xfrm>
              <a:off x="6216002" y="134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4" name="lines"/>
            <p:cNvSpPr/>
            <p:nvPr/>
          </p:nvSpPr>
          <p:spPr>
            <a:xfrm>
              <a:off x="5760002" y="1799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5" name="lines"/>
            <p:cNvSpPr/>
            <p:nvPr/>
          </p:nvSpPr>
          <p:spPr>
            <a:xfrm>
              <a:off x="5304002" y="2255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6" name="lines"/>
            <p:cNvSpPr/>
            <p:nvPr/>
          </p:nvSpPr>
          <p:spPr>
            <a:xfrm>
              <a:off x="4848002" y="2711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7" name="lines"/>
            <p:cNvSpPr/>
            <p:nvPr/>
          </p:nvSpPr>
          <p:spPr>
            <a:xfrm>
              <a:off x="4392002" y="3167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8" name="lines"/>
            <p:cNvSpPr/>
            <p:nvPr/>
          </p:nvSpPr>
          <p:spPr>
            <a:xfrm>
              <a:off x="3936002" y="362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59" name="lines"/>
            <p:cNvSpPr/>
            <p:nvPr/>
          </p:nvSpPr>
          <p:spPr>
            <a:xfrm>
              <a:off x="3480002" y="4079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0" name="lines"/>
            <p:cNvSpPr/>
            <p:nvPr/>
          </p:nvSpPr>
          <p:spPr>
            <a:xfrm>
              <a:off x="3024002" y="4535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1" name="lines"/>
            <p:cNvSpPr/>
            <p:nvPr/>
          </p:nvSpPr>
          <p:spPr>
            <a:xfrm>
              <a:off x="2568002" y="4991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2" name="lines"/>
            <p:cNvSpPr/>
            <p:nvPr/>
          </p:nvSpPr>
          <p:spPr>
            <a:xfrm>
              <a:off x="2112002" y="5447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3" name="lines"/>
            <p:cNvSpPr/>
            <p:nvPr/>
          </p:nvSpPr>
          <p:spPr>
            <a:xfrm>
              <a:off x="1656002" y="590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4" name="lines"/>
            <p:cNvSpPr/>
            <p:nvPr/>
          </p:nvSpPr>
          <p:spPr>
            <a:xfrm>
              <a:off x="1589977" y="6359987"/>
              <a:ext cx="66025" cy="66025"/>
            </a:xfrm>
            <a:custGeom>
              <a:avLst/>
              <a:gdLst/>
              <a:ahLst/>
              <a:cxnLst/>
              <a:rect l="0" t="0" r="0" b="0"/>
              <a:pathLst>
                <a:path w="66025" h="66025">
                  <a:moveTo>
                    <a:pt x="66025" y="0"/>
                  </a:moveTo>
                  <a:lnTo>
                    <a:pt x="0" y="66025"/>
                  </a:lnTo>
                  <a:close/>
                </a:path>
              </a:pathLst>
            </a:custGeom>
            <a:noFill/>
            <a:ln w="7600" cap="flat">
              <a:solidFill>
                <a:srgbClr val="26FF3C">
                  <a:alpha val="38000"/>
                </a:srgbClr>
              </a:solidFill>
              <a:bevel/>
            </a:ln>
          </p:spPr>
        </p:sp>
        <p:sp>
          <p:nvSpPr>
            <p:cNvPr id="165" name="lines"/>
            <p:cNvSpPr/>
            <p:nvPr/>
          </p:nvSpPr>
          <p:spPr>
            <a:xfrm>
              <a:off x="7584002" y="431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6" name="lines"/>
            <p:cNvSpPr/>
            <p:nvPr/>
          </p:nvSpPr>
          <p:spPr>
            <a:xfrm>
              <a:off x="7128002" y="887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7" name="lines"/>
            <p:cNvSpPr/>
            <p:nvPr/>
          </p:nvSpPr>
          <p:spPr>
            <a:xfrm>
              <a:off x="6672002" y="134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8" name="lines"/>
            <p:cNvSpPr/>
            <p:nvPr/>
          </p:nvSpPr>
          <p:spPr>
            <a:xfrm>
              <a:off x="6216002" y="1799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69" name="lines"/>
            <p:cNvSpPr/>
            <p:nvPr/>
          </p:nvSpPr>
          <p:spPr>
            <a:xfrm>
              <a:off x="5760002" y="2255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0" name="lines"/>
            <p:cNvSpPr/>
            <p:nvPr/>
          </p:nvSpPr>
          <p:spPr>
            <a:xfrm>
              <a:off x="5304002" y="2711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1" name="lines"/>
            <p:cNvSpPr/>
            <p:nvPr/>
          </p:nvSpPr>
          <p:spPr>
            <a:xfrm>
              <a:off x="4848002" y="3167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2" name="lines"/>
            <p:cNvSpPr/>
            <p:nvPr/>
          </p:nvSpPr>
          <p:spPr>
            <a:xfrm>
              <a:off x="4392002" y="362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3" name="lines"/>
            <p:cNvSpPr/>
            <p:nvPr/>
          </p:nvSpPr>
          <p:spPr>
            <a:xfrm>
              <a:off x="3936002" y="4079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4" name="lines"/>
            <p:cNvSpPr/>
            <p:nvPr/>
          </p:nvSpPr>
          <p:spPr>
            <a:xfrm>
              <a:off x="3480002" y="4535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5" name="lines"/>
            <p:cNvSpPr/>
            <p:nvPr/>
          </p:nvSpPr>
          <p:spPr>
            <a:xfrm>
              <a:off x="3024002" y="4991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6" name="lines"/>
            <p:cNvSpPr/>
            <p:nvPr/>
          </p:nvSpPr>
          <p:spPr>
            <a:xfrm>
              <a:off x="2568002" y="5447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7" name="lines"/>
            <p:cNvSpPr/>
            <p:nvPr/>
          </p:nvSpPr>
          <p:spPr>
            <a:xfrm>
              <a:off x="2112002" y="590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78" name="lines"/>
            <p:cNvSpPr/>
            <p:nvPr/>
          </p:nvSpPr>
          <p:spPr>
            <a:xfrm>
              <a:off x="2045977" y="6359987"/>
              <a:ext cx="66025" cy="66025"/>
            </a:xfrm>
            <a:custGeom>
              <a:avLst/>
              <a:gdLst/>
              <a:ahLst/>
              <a:cxnLst/>
              <a:rect l="0" t="0" r="0" b="0"/>
              <a:pathLst>
                <a:path w="66025" h="66025">
                  <a:moveTo>
                    <a:pt x="66025" y="0"/>
                  </a:moveTo>
                  <a:lnTo>
                    <a:pt x="0" y="66025"/>
                  </a:lnTo>
                  <a:close/>
                </a:path>
              </a:pathLst>
            </a:custGeom>
            <a:noFill/>
            <a:ln w="7600" cap="flat">
              <a:solidFill>
                <a:srgbClr val="26FF3C">
                  <a:alpha val="38000"/>
                </a:srgbClr>
              </a:solidFill>
              <a:bevel/>
            </a:ln>
          </p:spPr>
        </p:sp>
        <p:sp>
          <p:nvSpPr>
            <p:cNvPr id="179" name="lines"/>
            <p:cNvSpPr/>
            <p:nvPr/>
          </p:nvSpPr>
          <p:spPr>
            <a:xfrm>
              <a:off x="8040002" y="431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0" name="lines"/>
            <p:cNvSpPr/>
            <p:nvPr/>
          </p:nvSpPr>
          <p:spPr>
            <a:xfrm>
              <a:off x="7584002" y="887988"/>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1" name="lines"/>
            <p:cNvSpPr/>
            <p:nvPr/>
          </p:nvSpPr>
          <p:spPr>
            <a:xfrm>
              <a:off x="7128002" y="134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2" name="lines"/>
            <p:cNvSpPr/>
            <p:nvPr/>
          </p:nvSpPr>
          <p:spPr>
            <a:xfrm>
              <a:off x="6672002" y="1799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3" name="lines"/>
            <p:cNvSpPr/>
            <p:nvPr/>
          </p:nvSpPr>
          <p:spPr>
            <a:xfrm>
              <a:off x="6216002" y="2255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4" name="lines"/>
            <p:cNvSpPr/>
            <p:nvPr/>
          </p:nvSpPr>
          <p:spPr>
            <a:xfrm>
              <a:off x="5760002" y="2711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5" name="lines"/>
            <p:cNvSpPr/>
            <p:nvPr/>
          </p:nvSpPr>
          <p:spPr>
            <a:xfrm>
              <a:off x="5304002" y="3167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6" name="lines"/>
            <p:cNvSpPr/>
            <p:nvPr/>
          </p:nvSpPr>
          <p:spPr>
            <a:xfrm>
              <a:off x="4848002" y="362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7" name="lines"/>
            <p:cNvSpPr/>
            <p:nvPr/>
          </p:nvSpPr>
          <p:spPr>
            <a:xfrm>
              <a:off x="4392002" y="4079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8" name="lines"/>
            <p:cNvSpPr/>
            <p:nvPr/>
          </p:nvSpPr>
          <p:spPr>
            <a:xfrm>
              <a:off x="3936002" y="4535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89" name="lines"/>
            <p:cNvSpPr/>
            <p:nvPr/>
          </p:nvSpPr>
          <p:spPr>
            <a:xfrm>
              <a:off x="3480002" y="4991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0" name="lines"/>
            <p:cNvSpPr/>
            <p:nvPr/>
          </p:nvSpPr>
          <p:spPr>
            <a:xfrm>
              <a:off x="3024002" y="5447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1" name="lines"/>
            <p:cNvSpPr/>
            <p:nvPr/>
          </p:nvSpPr>
          <p:spPr>
            <a:xfrm>
              <a:off x="2568002" y="5903987"/>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2" name="lines"/>
            <p:cNvSpPr/>
            <p:nvPr/>
          </p:nvSpPr>
          <p:spPr>
            <a:xfrm>
              <a:off x="2501977" y="6359987"/>
              <a:ext cx="66025" cy="66025"/>
            </a:xfrm>
            <a:custGeom>
              <a:avLst/>
              <a:gdLst/>
              <a:ahLst/>
              <a:cxnLst/>
              <a:rect l="0" t="0" r="0" b="0"/>
              <a:pathLst>
                <a:path w="66025" h="66025">
                  <a:moveTo>
                    <a:pt x="66025" y="0"/>
                  </a:moveTo>
                  <a:lnTo>
                    <a:pt x="0" y="66025"/>
                  </a:lnTo>
                  <a:close/>
                </a:path>
              </a:pathLst>
            </a:custGeom>
            <a:noFill/>
            <a:ln w="7600" cap="flat">
              <a:solidFill>
                <a:srgbClr val="26FF3C">
                  <a:alpha val="38000"/>
                </a:srgbClr>
              </a:solidFill>
              <a:bevel/>
            </a:ln>
          </p:spPr>
        </p:sp>
        <p:sp>
          <p:nvSpPr>
            <p:cNvPr id="193" name="lines"/>
            <p:cNvSpPr/>
            <p:nvPr/>
          </p:nvSpPr>
          <p:spPr>
            <a:xfrm>
              <a:off x="8399998" y="527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4" name="lines"/>
            <p:cNvSpPr/>
            <p:nvPr/>
          </p:nvSpPr>
          <p:spPr>
            <a:xfrm>
              <a:off x="7943998" y="983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5" name="lines"/>
            <p:cNvSpPr/>
            <p:nvPr/>
          </p:nvSpPr>
          <p:spPr>
            <a:xfrm>
              <a:off x="7487998" y="1439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6" name="lines"/>
            <p:cNvSpPr/>
            <p:nvPr/>
          </p:nvSpPr>
          <p:spPr>
            <a:xfrm>
              <a:off x="7031998" y="1895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7" name="lines"/>
            <p:cNvSpPr/>
            <p:nvPr/>
          </p:nvSpPr>
          <p:spPr>
            <a:xfrm>
              <a:off x="6575998" y="2351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8" name="lines"/>
            <p:cNvSpPr/>
            <p:nvPr/>
          </p:nvSpPr>
          <p:spPr>
            <a:xfrm>
              <a:off x="6119998" y="2807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199" name="lines"/>
            <p:cNvSpPr/>
            <p:nvPr/>
          </p:nvSpPr>
          <p:spPr>
            <a:xfrm>
              <a:off x="5663998" y="3263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0" name="lines"/>
            <p:cNvSpPr/>
            <p:nvPr/>
          </p:nvSpPr>
          <p:spPr>
            <a:xfrm>
              <a:off x="5207998" y="3719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1" name="lines"/>
            <p:cNvSpPr/>
            <p:nvPr/>
          </p:nvSpPr>
          <p:spPr>
            <a:xfrm>
              <a:off x="4751998" y="4175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2" name="lines"/>
            <p:cNvSpPr/>
            <p:nvPr/>
          </p:nvSpPr>
          <p:spPr>
            <a:xfrm>
              <a:off x="4295998" y="4631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3" name="lines"/>
            <p:cNvSpPr/>
            <p:nvPr/>
          </p:nvSpPr>
          <p:spPr>
            <a:xfrm>
              <a:off x="3839998" y="5087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4" name="lines"/>
            <p:cNvSpPr/>
            <p:nvPr/>
          </p:nvSpPr>
          <p:spPr>
            <a:xfrm>
              <a:off x="3383998" y="5543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5" name="lines"/>
            <p:cNvSpPr/>
            <p:nvPr/>
          </p:nvSpPr>
          <p:spPr>
            <a:xfrm>
              <a:off x="2957977" y="5999991"/>
              <a:ext cx="426021" cy="426021"/>
            </a:xfrm>
            <a:custGeom>
              <a:avLst/>
              <a:gdLst/>
              <a:ahLst/>
              <a:cxnLst/>
              <a:rect l="0" t="0" r="0" b="0"/>
              <a:pathLst>
                <a:path w="426021" h="426021">
                  <a:moveTo>
                    <a:pt x="426021" y="0"/>
                  </a:moveTo>
                  <a:lnTo>
                    <a:pt x="0" y="426021"/>
                  </a:lnTo>
                  <a:close/>
                </a:path>
              </a:pathLst>
            </a:custGeom>
            <a:noFill/>
            <a:ln w="7600" cap="flat">
              <a:solidFill>
                <a:srgbClr val="26FF3C">
                  <a:alpha val="38000"/>
                </a:srgbClr>
              </a:solidFill>
              <a:bevel/>
            </a:ln>
          </p:spPr>
        </p:sp>
        <p:sp>
          <p:nvSpPr>
            <p:cNvPr id="206" name="lines"/>
            <p:cNvSpPr/>
            <p:nvPr/>
          </p:nvSpPr>
          <p:spPr>
            <a:xfrm>
              <a:off x="8399998" y="983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7" name="lines"/>
            <p:cNvSpPr/>
            <p:nvPr/>
          </p:nvSpPr>
          <p:spPr>
            <a:xfrm>
              <a:off x="7943998" y="1439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8" name="lines"/>
            <p:cNvSpPr/>
            <p:nvPr/>
          </p:nvSpPr>
          <p:spPr>
            <a:xfrm>
              <a:off x="7487998" y="1895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09" name="lines"/>
            <p:cNvSpPr/>
            <p:nvPr/>
          </p:nvSpPr>
          <p:spPr>
            <a:xfrm>
              <a:off x="7031998" y="2351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0" name="lines"/>
            <p:cNvSpPr/>
            <p:nvPr/>
          </p:nvSpPr>
          <p:spPr>
            <a:xfrm>
              <a:off x="6575998" y="2807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1" name="lines"/>
            <p:cNvSpPr/>
            <p:nvPr/>
          </p:nvSpPr>
          <p:spPr>
            <a:xfrm>
              <a:off x="6119998" y="3263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2" name="lines"/>
            <p:cNvSpPr/>
            <p:nvPr/>
          </p:nvSpPr>
          <p:spPr>
            <a:xfrm>
              <a:off x="5663998" y="3719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3" name="lines"/>
            <p:cNvSpPr/>
            <p:nvPr/>
          </p:nvSpPr>
          <p:spPr>
            <a:xfrm>
              <a:off x="5207998" y="4175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4" name="lines"/>
            <p:cNvSpPr/>
            <p:nvPr/>
          </p:nvSpPr>
          <p:spPr>
            <a:xfrm>
              <a:off x="4751998" y="4631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5" name="lines"/>
            <p:cNvSpPr/>
            <p:nvPr/>
          </p:nvSpPr>
          <p:spPr>
            <a:xfrm>
              <a:off x="4295998" y="5087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6" name="lines"/>
            <p:cNvSpPr/>
            <p:nvPr/>
          </p:nvSpPr>
          <p:spPr>
            <a:xfrm>
              <a:off x="3839998" y="5543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7" name="lines"/>
            <p:cNvSpPr/>
            <p:nvPr/>
          </p:nvSpPr>
          <p:spPr>
            <a:xfrm>
              <a:off x="3413977" y="5999991"/>
              <a:ext cx="426021" cy="426021"/>
            </a:xfrm>
            <a:custGeom>
              <a:avLst/>
              <a:gdLst/>
              <a:ahLst/>
              <a:cxnLst/>
              <a:rect l="0" t="0" r="0" b="0"/>
              <a:pathLst>
                <a:path w="426021" h="426021">
                  <a:moveTo>
                    <a:pt x="426021" y="0"/>
                  </a:moveTo>
                  <a:lnTo>
                    <a:pt x="0" y="426021"/>
                  </a:lnTo>
                  <a:close/>
                </a:path>
              </a:pathLst>
            </a:custGeom>
            <a:noFill/>
            <a:ln w="7600" cap="flat">
              <a:solidFill>
                <a:srgbClr val="26FF3C">
                  <a:alpha val="38000"/>
                </a:srgbClr>
              </a:solidFill>
              <a:bevel/>
            </a:ln>
          </p:spPr>
        </p:sp>
        <p:sp>
          <p:nvSpPr>
            <p:cNvPr id="218" name="lines"/>
            <p:cNvSpPr/>
            <p:nvPr/>
          </p:nvSpPr>
          <p:spPr>
            <a:xfrm>
              <a:off x="8399998" y="1439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19" name="lines"/>
            <p:cNvSpPr/>
            <p:nvPr/>
          </p:nvSpPr>
          <p:spPr>
            <a:xfrm>
              <a:off x="7943998" y="1895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0" name="lines"/>
            <p:cNvSpPr/>
            <p:nvPr/>
          </p:nvSpPr>
          <p:spPr>
            <a:xfrm>
              <a:off x="7487998" y="2351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1" name="lines"/>
            <p:cNvSpPr/>
            <p:nvPr/>
          </p:nvSpPr>
          <p:spPr>
            <a:xfrm>
              <a:off x="7031998" y="2807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2" name="lines"/>
            <p:cNvSpPr/>
            <p:nvPr/>
          </p:nvSpPr>
          <p:spPr>
            <a:xfrm>
              <a:off x="6575998" y="3263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3" name="lines"/>
            <p:cNvSpPr/>
            <p:nvPr/>
          </p:nvSpPr>
          <p:spPr>
            <a:xfrm>
              <a:off x="6119998" y="3719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4" name="lines"/>
            <p:cNvSpPr/>
            <p:nvPr/>
          </p:nvSpPr>
          <p:spPr>
            <a:xfrm>
              <a:off x="5663998" y="4175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5" name="lines"/>
            <p:cNvSpPr/>
            <p:nvPr/>
          </p:nvSpPr>
          <p:spPr>
            <a:xfrm>
              <a:off x="5207998" y="4631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6" name="lines"/>
            <p:cNvSpPr/>
            <p:nvPr/>
          </p:nvSpPr>
          <p:spPr>
            <a:xfrm>
              <a:off x="4751998" y="5087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7" name="lines"/>
            <p:cNvSpPr/>
            <p:nvPr/>
          </p:nvSpPr>
          <p:spPr>
            <a:xfrm>
              <a:off x="4295998" y="5543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28" name="lines"/>
            <p:cNvSpPr/>
            <p:nvPr/>
          </p:nvSpPr>
          <p:spPr>
            <a:xfrm>
              <a:off x="3869977" y="5999991"/>
              <a:ext cx="426021" cy="426021"/>
            </a:xfrm>
            <a:custGeom>
              <a:avLst/>
              <a:gdLst/>
              <a:ahLst/>
              <a:cxnLst/>
              <a:rect l="0" t="0" r="0" b="0"/>
              <a:pathLst>
                <a:path w="426021" h="426021">
                  <a:moveTo>
                    <a:pt x="426021" y="0"/>
                  </a:moveTo>
                  <a:lnTo>
                    <a:pt x="0" y="426021"/>
                  </a:lnTo>
                  <a:close/>
                </a:path>
              </a:pathLst>
            </a:custGeom>
            <a:noFill/>
            <a:ln w="7600" cap="flat">
              <a:solidFill>
                <a:srgbClr val="26FF3C">
                  <a:alpha val="38000"/>
                </a:srgbClr>
              </a:solidFill>
              <a:bevel/>
            </a:ln>
          </p:spPr>
        </p:sp>
        <p:sp>
          <p:nvSpPr>
            <p:cNvPr id="229" name="lines"/>
            <p:cNvSpPr/>
            <p:nvPr/>
          </p:nvSpPr>
          <p:spPr>
            <a:xfrm>
              <a:off x="8399998" y="1895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0" name="lines"/>
            <p:cNvSpPr/>
            <p:nvPr/>
          </p:nvSpPr>
          <p:spPr>
            <a:xfrm>
              <a:off x="7943998" y="2351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1" name="lines"/>
            <p:cNvSpPr/>
            <p:nvPr/>
          </p:nvSpPr>
          <p:spPr>
            <a:xfrm>
              <a:off x="7487998" y="2807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2" name="lines"/>
            <p:cNvSpPr/>
            <p:nvPr/>
          </p:nvSpPr>
          <p:spPr>
            <a:xfrm>
              <a:off x="7031998" y="3263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3" name="lines"/>
            <p:cNvSpPr/>
            <p:nvPr/>
          </p:nvSpPr>
          <p:spPr>
            <a:xfrm>
              <a:off x="6575998" y="3719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4" name="lines"/>
            <p:cNvSpPr/>
            <p:nvPr/>
          </p:nvSpPr>
          <p:spPr>
            <a:xfrm>
              <a:off x="6119998" y="4175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5" name="lines"/>
            <p:cNvSpPr/>
            <p:nvPr/>
          </p:nvSpPr>
          <p:spPr>
            <a:xfrm>
              <a:off x="5663998" y="4631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6" name="lines"/>
            <p:cNvSpPr/>
            <p:nvPr/>
          </p:nvSpPr>
          <p:spPr>
            <a:xfrm>
              <a:off x="5207998" y="5087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7" name="lines"/>
            <p:cNvSpPr/>
            <p:nvPr/>
          </p:nvSpPr>
          <p:spPr>
            <a:xfrm>
              <a:off x="4751998" y="5543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38" name="lines"/>
            <p:cNvSpPr/>
            <p:nvPr/>
          </p:nvSpPr>
          <p:spPr>
            <a:xfrm>
              <a:off x="4325977" y="5999991"/>
              <a:ext cx="426021" cy="426021"/>
            </a:xfrm>
            <a:custGeom>
              <a:avLst/>
              <a:gdLst/>
              <a:ahLst/>
              <a:cxnLst/>
              <a:rect l="0" t="0" r="0" b="0"/>
              <a:pathLst>
                <a:path w="426021" h="426021">
                  <a:moveTo>
                    <a:pt x="426021" y="0"/>
                  </a:moveTo>
                  <a:lnTo>
                    <a:pt x="0" y="426021"/>
                  </a:lnTo>
                  <a:close/>
                </a:path>
              </a:pathLst>
            </a:custGeom>
            <a:noFill/>
            <a:ln w="7600" cap="flat">
              <a:solidFill>
                <a:srgbClr val="26FF3C">
                  <a:alpha val="38000"/>
                </a:srgbClr>
              </a:solidFill>
              <a:bevel/>
            </a:ln>
          </p:spPr>
        </p:sp>
        <p:sp>
          <p:nvSpPr>
            <p:cNvPr id="239" name="lines"/>
            <p:cNvSpPr/>
            <p:nvPr/>
          </p:nvSpPr>
          <p:spPr>
            <a:xfrm>
              <a:off x="8399998" y="2351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0" name="lines"/>
            <p:cNvSpPr/>
            <p:nvPr/>
          </p:nvSpPr>
          <p:spPr>
            <a:xfrm>
              <a:off x="7943998" y="2807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1" name="lines"/>
            <p:cNvSpPr/>
            <p:nvPr/>
          </p:nvSpPr>
          <p:spPr>
            <a:xfrm>
              <a:off x="7487998" y="3263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2" name="lines"/>
            <p:cNvSpPr/>
            <p:nvPr/>
          </p:nvSpPr>
          <p:spPr>
            <a:xfrm>
              <a:off x="7031998" y="3719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3" name="lines"/>
            <p:cNvSpPr/>
            <p:nvPr/>
          </p:nvSpPr>
          <p:spPr>
            <a:xfrm>
              <a:off x="6575998" y="4175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4" name="lines"/>
            <p:cNvSpPr/>
            <p:nvPr/>
          </p:nvSpPr>
          <p:spPr>
            <a:xfrm>
              <a:off x="6119998" y="4631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5" name="lines"/>
            <p:cNvSpPr/>
            <p:nvPr/>
          </p:nvSpPr>
          <p:spPr>
            <a:xfrm>
              <a:off x="5663998" y="5087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6" name="lines"/>
            <p:cNvSpPr/>
            <p:nvPr/>
          </p:nvSpPr>
          <p:spPr>
            <a:xfrm>
              <a:off x="5207998" y="5543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7" name="lines"/>
            <p:cNvSpPr/>
            <p:nvPr/>
          </p:nvSpPr>
          <p:spPr>
            <a:xfrm>
              <a:off x="4781977" y="5999991"/>
              <a:ext cx="426021" cy="426021"/>
            </a:xfrm>
            <a:custGeom>
              <a:avLst/>
              <a:gdLst/>
              <a:ahLst/>
              <a:cxnLst/>
              <a:rect l="0" t="0" r="0" b="0"/>
              <a:pathLst>
                <a:path w="426021" h="426021">
                  <a:moveTo>
                    <a:pt x="426021" y="0"/>
                  </a:moveTo>
                  <a:lnTo>
                    <a:pt x="0" y="426021"/>
                  </a:lnTo>
                  <a:close/>
                </a:path>
              </a:pathLst>
            </a:custGeom>
            <a:noFill/>
            <a:ln w="7600" cap="flat">
              <a:solidFill>
                <a:srgbClr val="26FF3C">
                  <a:alpha val="38000"/>
                </a:srgbClr>
              </a:solidFill>
              <a:bevel/>
            </a:ln>
          </p:spPr>
        </p:sp>
        <p:sp>
          <p:nvSpPr>
            <p:cNvPr id="248" name="lines"/>
            <p:cNvSpPr/>
            <p:nvPr/>
          </p:nvSpPr>
          <p:spPr>
            <a:xfrm>
              <a:off x="8399998" y="2807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49" name="lines"/>
            <p:cNvSpPr/>
            <p:nvPr/>
          </p:nvSpPr>
          <p:spPr>
            <a:xfrm>
              <a:off x="7943998" y="3263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0" name="lines"/>
            <p:cNvSpPr/>
            <p:nvPr/>
          </p:nvSpPr>
          <p:spPr>
            <a:xfrm>
              <a:off x="7487998" y="3719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1" name="lines"/>
            <p:cNvSpPr/>
            <p:nvPr/>
          </p:nvSpPr>
          <p:spPr>
            <a:xfrm>
              <a:off x="7031998" y="4175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2" name="lines"/>
            <p:cNvSpPr/>
            <p:nvPr/>
          </p:nvSpPr>
          <p:spPr>
            <a:xfrm>
              <a:off x="6575998" y="4631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3" name="lines"/>
            <p:cNvSpPr/>
            <p:nvPr/>
          </p:nvSpPr>
          <p:spPr>
            <a:xfrm>
              <a:off x="6119998" y="5087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4" name="lines"/>
            <p:cNvSpPr/>
            <p:nvPr/>
          </p:nvSpPr>
          <p:spPr>
            <a:xfrm>
              <a:off x="5663998" y="5543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5" name="lines"/>
            <p:cNvSpPr/>
            <p:nvPr/>
          </p:nvSpPr>
          <p:spPr>
            <a:xfrm>
              <a:off x="5237977" y="5999991"/>
              <a:ext cx="426021" cy="426021"/>
            </a:xfrm>
            <a:custGeom>
              <a:avLst/>
              <a:gdLst/>
              <a:ahLst/>
              <a:cxnLst/>
              <a:rect l="0" t="0" r="0" b="0"/>
              <a:pathLst>
                <a:path w="426021" h="426021">
                  <a:moveTo>
                    <a:pt x="426021" y="0"/>
                  </a:moveTo>
                  <a:lnTo>
                    <a:pt x="0" y="426021"/>
                  </a:lnTo>
                  <a:close/>
                </a:path>
              </a:pathLst>
            </a:custGeom>
            <a:noFill/>
            <a:ln w="7600" cap="flat">
              <a:solidFill>
                <a:srgbClr val="26FF3C">
                  <a:alpha val="38000"/>
                </a:srgbClr>
              </a:solidFill>
              <a:bevel/>
            </a:ln>
          </p:spPr>
        </p:sp>
        <p:sp>
          <p:nvSpPr>
            <p:cNvPr id="256" name="lines"/>
            <p:cNvSpPr/>
            <p:nvPr/>
          </p:nvSpPr>
          <p:spPr>
            <a:xfrm>
              <a:off x="8399998" y="3263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7" name="lines"/>
            <p:cNvSpPr/>
            <p:nvPr/>
          </p:nvSpPr>
          <p:spPr>
            <a:xfrm>
              <a:off x="7943998" y="3719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8" name="lines"/>
            <p:cNvSpPr/>
            <p:nvPr/>
          </p:nvSpPr>
          <p:spPr>
            <a:xfrm>
              <a:off x="7487998" y="4175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59" name="lines"/>
            <p:cNvSpPr/>
            <p:nvPr/>
          </p:nvSpPr>
          <p:spPr>
            <a:xfrm>
              <a:off x="7031998" y="4631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0" name="lines"/>
            <p:cNvSpPr/>
            <p:nvPr/>
          </p:nvSpPr>
          <p:spPr>
            <a:xfrm>
              <a:off x="6575998" y="5087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1" name="lines"/>
            <p:cNvSpPr/>
            <p:nvPr/>
          </p:nvSpPr>
          <p:spPr>
            <a:xfrm>
              <a:off x="6119998" y="5543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2" name="lines"/>
            <p:cNvSpPr/>
            <p:nvPr/>
          </p:nvSpPr>
          <p:spPr>
            <a:xfrm>
              <a:off x="5693977" y="5999991"/>
              <a:ext cx="426021" cy="426021"/>
            </a:xfrm>
            <a:custGeom>
              <a:avLst/>
              <a:gdLst/>
              <a:ahLst/>
              <a:cxnLst/>
              <a:rect l="0" t="0" r="0" b="0"/>
              <a:pathLst>
                <a:path w="426021" h="426021">
                  <a:moveTo>
                    <a:pt x="426021" y="0"/>
                  </a:moveTo>
                  <a:lnTo>
                    <a:pt x="0" y="426021"/>
                  </a:lnTo>
                  <a:close/>
                </a:path>
              </a:pathLst>
            </a:custGeom>
            <a:noFill/>
            <a:ln w="7600" cap="flat">
              <a:solidFill>
                <a:srgbClr val="26FF3C">
                  <a:alpha val="38000"/>
                </a:srgbClr>
              </a:solidFill>
              <a:bevel/>
            </a:ln>
          </p:spPr>
        </p:sp>
        <p:sp>
          <p:nvSpPr>
            <p:cNvPr id="263" name="lines"/>
            <p:cNvSpPr/>
            <p:nvPr/>
          </p:nvSpPr>
          <p:spPr>
            <a:xfrm>
              <a:off x="8399998" y="3719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4" name="lines"/>
            <p:cNvSpPr/>
            <p:nvPr/>
          </p:nvSpPr>
          <p:spPr>
            <a:xfrm>
              <a:off x="7943998" y="4175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5" name="lines"/>
            <p:cNvSpPr/>
            <p:nvPr/>
          </p:nvSpPr>
          <p:spPr>
            <a:xfrm>
              <a:off x="7487998" y="4631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6" name="lines"/>
            <p:cNvSpPr/>
            <p:nvPr/>
          </p:nvSpPr>
          <p:spPr>
            <a:xfrm>
              <a:off x="7031998" y="5087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7" name="lines"/>
            <p:cNvSpPr/>
            <p:nvPr/>
          </p:nvSpPr>
          <p:spPr>
            <a:xfrm>
              <a:off x="6575998" y="5543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68" name="lines"/>
            <p:cNvSpPr/>
            <p:nvPr/>
          </p:nvSpPr>
          <p:spPr>
            <a:xfrm>
              <a:off x="6149977" y="5999991"/>
              <a:ext cx="426021" cy="426021"/>
            </a:xfrm>
            <a:custGeom>
              <a:avLst/>
              <a:gdLst/>
              <a:ahLst/>
              <a:cxnLst/>
              <a:rect l="0" t="0" r="0" b="0"/>
              <a:pathLst>
                <a:path w="426021" h="426021">
                  <a:moveTo>
                    <a:pt x="426021" y="0"/>
                  </a:moveTo>
                  <a:lnTo>
                    <a:pt x="0" y="426021"/>
                  </a:lnTo>
                  <a:close/>
                </a:path>
              </a:pathLst>
            </a:custGeom>
            <a:noFill/>
            <a:ln w="7600" cap="flat">
              <a:solidFill>
                <a:srgbClr val="26FF3C">
                  <a:alpha val="38000"/>
                </a:srgbClr>
              </a:solidFill>
              <a:bevel/>
            </a:ln>
          </p:spPr>
        </p:sp>
        <p:sp>
          <p:nvSpPr>
            <p:cNvPr id="269" name="lines"/>
            <p:cNvSpPr/>
            <p:nvPr/>
          </p:nvSpPr>
          <p:spPr>
            <a:xfrm>
              <a:off x="8399998" y="4175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0" name="lines"/>
            <p:cNvSpPr/>
            <p:nvPr/>
          </p:nvSpPr>
          <p:spPr>
            <a:xfrm>
              <a:off x="7943998" y="4631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1" name="lines"/>
            <p:cNvSpPr/>
            <p:nvPr/>
          </p:nvSpPr>
          <p:spPr>
            <a:xfrm>
              <a:off x="7487998" y="5087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2" name="lines"/>
            <p:cNvSpPr/>
            <p:nvPr/>
          </p:nvSpPr>
          <p:spPr>
            <a:xfrm>
              <a:off x="7031998" y="5543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3" name="lines"/>
            <p:cNvSpPr/>
            <p:nvPr/>
          </p:nvSpPr>
          <p:spPr>
            <a:xfrm>
              <a:off x="6605977" y="5999991"/>
              <a:ext cx="426021" cy="426021"/>
            </a:xfrm>
            <a:custGeom>
              <a:avLst/>
              <a:gdLst/>
              <a:ahLst/>
              <a:cxnLst/>
              <a:rect l="0" t="0" r="0" b="0"/>
              <a:pathLst>
                <a:path w="426021" h="426021">
                  <a:moveTo>
                    <a:pt x="426021" y="0"/>
                  </a:moveTo>
                  <a:lnTo>
                    <a:pt x="0" y="426021"/>
                  </a:lnTo>
                  <a:close/>
                </a:path>
              </a:pathLst>
            </a:custGeom>
            <a:noFill/>
            <a:ln w="7600" cap="flat">
              <a:solidFill>
                <a:srgbClr val="26FF3C">
                  <a:alpha val="38000"/>
                </a:srgbClr>
              </a:solidFill>
              <a:bevel/>
            </a:ln>
          </p:spPr>
        </p:sp>
        <p:sp>
          <p:nvSpPr>
            <p:cNvPr id="274" name="lines"/>
            <p:cNvSpPr/>
            <p:nvPr/>
          </p:nvSpPr>
          <p:spPr>
            <a:xfrm>
              <a:off x="8399998" y="4631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5" name="lines"/>
            <p:cNvSpPr/>
            <p:nvPr/>
          </p:nvSpPr>
          <p:spPr>
            <a:xfrm>
              <a:off x="7943998" y="5087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6" name="lines"/>
            <p:cNvSpPr/>
            <p:nvPr/>
          </p:nvSpPr>
          <p:spPr>
            <a:xfrm>
              <a:off x="7487998" y="5543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7" name="lines"/>
            <p:cNvSpPr/>
            <p:nvPr/>
          </p:nvSpPr>
          <p:spPr>
            <a:xfrm>
              <a:off x="7061977" y="5999991"/>
              <a:ext cx="426021" cy="426021"/>
            </a:xfrm>
            <a:custGeom>
              <a:avLst/>
              <a:gdLst/>
              <a:ahLst/>
              <a:cxnLst/>
              <a:rect l="0" t="0" r="0" b="0"/>
              <a:pathLst>
                <a:path w="426021" h="426021">
                  <a:moveTo>
                    <a:pt x="426021" y="0"/>
                  </a:moveTo>
                  <a:lnTo>
                    <a:pt x="0" y="426021"/>
                  </a:lnTo>
                  <a:close/>
                </a:path>
              </a:pathLst>
            </a:custGeom>
            <a:noFill/>
            <a:ln w="7600" cap="flat">
              <a:solidFill>
                <a:srgbClr val="26FF3C">
                  <a:alpha val="38000"/>
                </a:srgbClr>
              </a:solidFill>
              <a:bevel/>
            </a:ln>
          </p:spPr>
        </p:sp>
        <p:sp>
          <p:nvSpPr>
            <p:cNvPr id="278" name="lines"/>
            <p:cNvSpPr/>
            <p:nvPr/>
          </p:nvSpPr>
          <p:spPr>
            <a:xfrm>
              <a:off x="8399998" y="5087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79" name="lines"/>
            <p:cNvSpPr/>
            <p:nvPr/>
          </p:nvSpPr>
          <p:spPr>
            <a:xfrm>
              <a:off x="7943998" y="5543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0" name="lines"/>
            <p:cNvSpPr/>
            <p:nvPr/>
          </p:nvSpPr>
          <p:spPr>
            <a:xfrm>
              <a:off x="7517977" y="5999991"/>
              <a:ext cx="426021" cy="426021"/>
            </a:xfrm>
            <a:custGeom>
              <a:avLst/>
              <a:gdLst/>
              <a:ahLst/>
              <a:cxnLst/>
              <a:rect l="0" t="0" r="0" b="0"/>
              <a:pathLst>
                <a:path w="426021" h="426021">
                  <a:moveTo>
                    <a:pt x="426021" y="0"/>
                  </a:moveTo>
                  <a:lnTo>
                    <a:pt x="0" y="426021"/>
                  </a:lnTo>
                  <a:close/>
                </a:path>
              </a:pathLst>
            </a:custGeom>
            <a:noFill/>
            <a:ln w="7600" cap="flat">
              <a:solidFill>
                <a:srgbClr val="26FF3C">
                  <a:alpha val="38000"/>
                </a:srgbClr>
              </a:solidFill>
              <a:bevel/>
            </a:ln>
          </p:spPr>
        </p:sp>
        <p:sp>
          <p:nvSpPr>
            <p:cNvPr id="281" name="lines"/>
            <p:cNvSpPr/>
            <p:nvPr/>
          </p:nvSpPr>
          <p:spPr>
            <a:xfrm>
              <a:off x="8399998" y="5543991"/>
              <a:ext cx="456000" cy="456000"/>
            </a:xfrm>
            <a:custGeom>
              <a:avLst/>
              <a:gdLst/>
              <a:ahLst/>
              <a:cxnLst/>
              <a:rect l="0" t="0" r="0" b="0"/>
              <a:pathLst>
                <a:path w="456000" h="456000">
                  <a:moveTo>
                    <a:pt x="456000" y="0"/>
                  </a:moveTo>
                  <a:lnTo>
                    <a:pt x="0" y="456000"/>
                  </a:lnTo>
                  <a:close/>
                </a:path>
              </a:pathLst>
            </a:custGeom>
            <a:noFill/>
            <a:ln w="7600" cap="flat">
              <a:solidFill>
                <a:srgbClr val="26FF3C">
                  <a:alpha val="38000"/>
                </a:srgbClr>
              </a:solidFill>
              <a:bevel/>
            </a:ln>
          </p:spPr>
        </p:sp>
        <p:sp>
          <p:nvSpPr>
            <p:cNvPr id="282" name="lines"/>
            <p:cNvSpPr/>
            <p:nvPr/>
          </p:nvSpPr>
          <p:spPr>
            <a:xfrm>
              <a:off x="7973977" y="5999991"/>
              <a:ext cx="426021" cy="426021"/>
            </a:xfrm>
            <a:custGeom>
              <a:avLst/>
              <a:gdLst/>
              <a:ahLst/>
              <a:cxnLst/>
              <a:rect l="0" t="0" r="0" b="0"/>
              <a:pathLst>
                <a:path w="426021" h="426021">
                  <a:moveTo>
                    <a:pt x="426021" y="0"/>
                  </a:moveTo>
                  <a:lnTo>
                    <a:pt x="0" y="426021"/>
                  </a:lnTo>
                  <a:close/>
                </a:path>
              </a:pathLst>
            </a:custGeom>
            <a:noFill/>
            <a:ln w="7600" cap="flat">
              <a:solidFill>
                <a:srgbClr val="26FF3C">
                  <a:alpha val="38000"/>
                </a:srgbClr>
              </a:solidFill>
              <a:bevel/>
            </a:ln>
          </p:spPr>
        </p:sp>
        <p:sp>
          <p:nvSpPr>
            <p:cNvPr id="283" name="lines"/>
            <p:cNvSpPr/>
            <p:nvPr/>
          </p:nvSpPr>
          <p:spPr>
            <a:xfrm>
              <a:off x="8429977" y="5999991"/>
              <a:ext cx="426021" cy="426021"/>
            </a:xfrm>
            <a:custGeom>
              <a:avLst/>
              <a:gdLst/>
              <a:ahLst/>
              <a:cxnLst/>
              <a:rect l="0" t="0" r="0" b="0"/>
              <a:pathLst>
                <a:path w="426021" h="426021">
                  <a:moveTo>
                    <a:pt x="426021" y="0"/>
                  </a:moveTo>
                  <a:lnTo>
                    <a:pt x="0" y="426021"/>
                  </a:lnTo>
                  <a:close/>
                </a:path>
              </a:pathLst>
            </a:custGeom>
            <a:noFill/>
            <a:ln w="7600" cap="flat">
              <a:solidFill>
                <a:srgbClr val="26FF3C">
                  <a:alpha val="38000"/>
                </a:srgbClr>
              </a:solidFill>
              <a:bevel/>
            </a:ln>
          </p:spPr>
        </p:sp>
      </p:grpSp>
      <p:sp>
        <p:nvSpPr>
          <p:cNvPr id="556" name="Rectangle 555"/>
          <p:cNvSpPr/>
          <p:nvPr/>
        </p:nvSpPr>
        <p:spPr>
          <a:xfrm>
            <a:off x="3037877" y="1539716"/>
            <a:ext cx="3886483" cy="584775"/>
          </a:xfrm>
          <a:prstGeom prst="rect">
            <a:avLst/>
          </a:prstGeom>
        </p:spPr>
        <p:txBody>
          <a:bodyPr wrap="square">
            <a:spAutoFit/>
          </a:bodyPr>
          <a:lstStyle/>
          <a:p>
            <a:r>
              <a:rPr lang="en-US" sz="3200" b="1" dirty="0"/>
              <a:t>Workflow </a:t>
            </a:r>
            <a:r>
              <a:rPr lang="en-US" sz="3200" b="1" dirty="0" smtClean="0"/>
              <a:t>Process</a:t>
            </a:r>
            <a:endParaRPr lang="en-US" sz="3200" b="1" dirty="0"/>
          </a:p>
        </p:txBody>
      </p:sp>
    </p:spTree>
    <p:extLst>
      <p:ext uri="{BB962C8B-B14F-4D97-AF65-F5344CB8AC3E}">
        <p14:creationId xmlns:p14="http://schemas.microsoft.com/office/powerpoint/2010/main" val="1817287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61" y="193589"/>
            <a:ext cx="2754008" cy="1355293"/>
          </a:xfrm>
          <a:prstGeom prst="rect">
            <a:avLst/>
          </a:prstGeom>
        </p:spPr>
      </p:pic>
      <p:sp>
        <p:nvSpPr>
          <p:cNvPr id="5" name="Rectangle 4"/>
          <p:cNvSpPr/>
          <p:nvPr/>
        </p:nvSpPr>
        <p:spPr>
          <a:xfrm>
            <a:off x="296561" y="1449123"/>
            <a:ext cx="2605259" cy="4942346"/>
          </a:xfrm>
          <a:prstGeom prst="rect">
            <a:avLst/>
          </a:prstGeom>
          <a:gradFill flip="none" rotWithShape="1">
            <a:gsLst>
              <a:gs pos="0">
                <a:schemeClr val="bg1"/>
              </a:gs>
              <a:gs pos="46000">
                <a:schemeClr val="bg1"/>
              </a:gs>
              <a:gs pos="100000">
                <a:srgbClr val="800000"/>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41615" y="1244189"/>
            <a:ext cx="8892074" cy="298580"/>
          </a:xfrm>
          <a:prstGeom prst="rect">
            <a:avLst/>
          </a:prstGeom>
          <a:gradFill>
            <a:gsLst>
              <a:gs pos="0">
                <a:schemeClr val="bg1"/>
              </a:gs>
              <a:gs pos="46000">
                <a:schemeClr val="bg1"/>
              </a:gs>
              <a:gs pos="100000">
                <a:srgbClr val="800000"/>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369276" y="4143633"/>
            <a:ext cx="2215978" cy="1713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28774" y="5270624"/>
            <a:ext cx="2340832" cy="1513235"/>
          </a:xfrm>
          <a:prstGeom prst="rect">
            <a:avLst/>
          </a:prstGeom>
          <a:noFill/>
        </p:spPr>
        <p:txBody>
          <a:bodyPr wrap="square" rtlCol="0">
            <a:spAutoFit/>
          </a:bodyPr>
          <a:lstStyle/>
          <a:p>
            <a:pPr lvl="0" algn="ctr">
              <a:spcBef>
                <a:spcPts val="240"/>
              </a:spcBef>
              <a:buClr>
                <a:schemeClr val="dk1"/>
              </a:buClr>
              <a:buSzPct val="25000"/>
            </a:pPr>
            <a:r>
              <a:rPr lang="en-US" sz="1400" b="1" dirty="0">
                <a:solidFill>
                  <a:srgbClr val="800000"/>
                </a:solidFill>
                <a:ea typeface="Galdeano"/>
                <a:cs typeface="Galdeano"/>
                <a:sym typeface="Galdeano"/>
              </a:rPr>
              <a:t>AAMU-RISE Foundation</a:t>
            </a:r>
          </a:p>
          <a:p>
            <a:pPr lvl="0" algn="ctr">
              <a:spcBef>
                <a:spcPts val="240"/>
              </a:spcBef>
              <a:buClr>
                <a:schemeClr val="dk1"/>
              </a:buClr>
              <a:buSzPct val="25000"/>
            </a:pPr>
            <a:r>
              <a:rPr lang="en-US" sz="1400" dirty="0">
                <a:solidFill>
                  <a:srgbClr val="800000"/>
                </a:solidFill>
                <a:ea typeface="Galdeano"/>
                <a:cs typeface="Galdeano"/>
                <a:sym typeface="Galdeano"/>
              </a:rPr>
              <a:t>Howard J. Foster Building</a:t>
            </a:r>
          </a:p>
          <a:p>
            <a:pPr lvl="0" algn="ctr">
              <a:spcBef>
                <a:spcPts val="240"/>
              </a:spcBef>
              <a:buClr>
                <a:schemeClr val="dk1"/>
              </a:buClr>
              <a:buSzPct val="25000"/>
            </a:pPr>
            <a:r>
              <a:rPr lang="en-US" sz="1400" dirty="0">
                <a:solidFill>
                  <a:srgbClr val="800000"/>
                </a:solidFill>
                <a:ea typeface="Galdeano"/>
                <a:cs typeface="Galdeano"/>
                <a:sym typeface="Galdeano"/>
              </a:rPr>
              <a:t>4900 Meridian Street North</a:t>
            </a:r>
          </a:p>
          <a:p>
            <a:pPr lvl="0" algn="ctr">
              <a:spcBef>
                <a:spcPts val="240"/>
              </a:spcBef>
              <a:buClr>
                <a:schemeClr val="dk1"/>
              </a:buClr>
              <a:buSzPct val="25000"/>
            </a:pPr>
            <a:r>
              <a:rPr lang="en-US" sz="1400" dirty="0">
                <a:solidFill>
                  <a:srgbClr val="800000"/>
                </a:solidFill>
                <a:ea typeface="Galdeano"/>
                <a:cs typeface="Galdeano"/>
                <a:sym typeface="Galdeano"/>
              </a:rPr>
              <a:t>Normal, AL </a:t>
            </a:r>
            <a:r>
              <a:rPr lang="en-US" sz="1400" dirty="0" smtClean="0">
                <a:solidFill>
                  <a:srgbClr val="800000"/>
                </a:solidFill>
                <a:ea typeface="Galdeano"/>
                <a:cs typeface="Galdeano"/>
                <a:sym typeface="Galdeano"/>
              </a:rPr>
              <a:t>35762</a:t>
            </a:r>
          </a:p>
          <a:p>
            <a:pPr lvl="0" algn="ctr">
              <a:spcBef>
                <a:spcPts val="240"/>
              </a:spcBef>
              <a:buClr>
                <a:schemeClr val="dk1"/>
              </a:buClr>
              <a:buSzPct val="25000"/>
            </a:pPr>
            <a:endParaRPr lang="en-US" sz="1400" dirty="0">
              <a:solidFill>
                <a:srgbClr val="800000"/>
              </a:solidFill>
              <a:ea typeface="Galdeano"/>
              <a:cs typeface="Galdeano"/>
              <a:sym typeface="Galdeano"/>
            </a:endParaRPr>
          </a:p>
          <a:p>
            <a:pPr lvl="0" algn="ctr">
              <a:spcBef>
                <a:spcPts val="240"/>
              </a:spcBef>
              <a:buClr>
                <a:schemeClr val="dk1"/>
              </a:buClr>
              <a:buSzPct val="25000"/>
            </a:pPr>
            <a:r>
              <a:rPr lang="en-US" sz="1400" i="1" dirty="0" smtClean="0">
                <a:solidFill>
                  <a:srgbClr val="800000"/>
                </a:solidFill>
                <a:ea typeface="Galdeano"/>
                <a:cs typeface="Galdeano"/>
                <a:sym typeface="Galdeano"/>
              </a:rPr>
              <a:t>www.aamu-rise.org</a:t>
            </a:r>
            <a:r>
              <a:rPr lang="en-US" sz="1400" dirty="0" smtClean="0">
                <a:solidFill>
                  <a:srgbClr val="800000"/>
                </a:solidFill>
                <a:ea typeface="Galdeano"/>
                <a:cs typeface="Galdeano"/>
                <a:sym typeface="Galdeano"/>
              </a:rPr>
              <a:t> </a:t>
            </a:r>
            <a:endParaRPr lang="en-US" sz="1400" dirty="0">
              <a:solidFill>
                <a:srgbClr val="800000"/>
              </a:solidFill>
              <a:ea typeface="Galdeano"/>
              <a:cs typeface="Galdeano"/>
              <a:sym typeface="Galdeano"/>
            </a:endParaRPr>
          </a:p>
        </p:txBody>
      </p:sp>
      <p:sp>
        <p:nvSpPr>
          <p:cNvPr id="7" name="TextBox 6"/>
          <p:cNvSpPr txBox="1"/>
          <p:nvPr/>
        </p:nvSpPr>
        <p:spPr>
          <a:xfrm>
            <a:off x="5695623" y="686569"/>
            <a:ext cx="6098271" cy="584775"/>
          </a:xfrm>
          <a:prstGeom prst="rect">
            <a:avLst/>
          </a:prstGeom>
          <a:noFill/>
        </p:spPr>
        <p:txBody>
          <a:bodyPr wrap="square" rtlCol="0">
            <a:spAutoFit/>
          </a:bodyPr>
          <a:lstStyle/>
          <a:p>
            <a:pPr algn="r"/>
            <a:r>
              <a:rPr lang="en-US" sz="3200" dirty="0" smtClean="0">
                <a:solidFill>
                  <a:srgbClr val="800000"/>
                </a:solidFill>
              </a:rPr>
              <a:t>The Knowledge Sharing Center</a:t>
            </a:r>
            <a:endParaRPr lang="en-US" sz="3200" dirty="0">
              <a:solidFill>
                <a:srgbClr val="800000"/>
              </a:solidFill>
            </a:endParaRPr>
          </a:p>
        </p:txBody>
      </p:sp>
      <p:sp>
        <p:nvSpPr>
          <p:cNvPr id="8" name="Rectangle 7"/>
          <p:cNvSpPr/>
          <p:nvPr/>
        </p:nvSpPr>
        <p:spPr>
          <a:xfrm>
            <a:off x="3037877" y="1539716"/>
            <a:ext cx="3886483" cy="584775"/>
          </a:xfrm>
          <a:prstGeom prst="rect">
            <a:avLst/>
          </a:prstGeom>
        </p:spPr>
        <p:txBody>
          <a:bodyPr wrap="square">
            <a:spAutoFit/>
          </a:bodyPr>
          <a:lstStyle/>
          <a:p>
            <a:r>
              <a:rPr lang="en-US" sz="3200" b="1" dirty="0" smtClean="0"/>
              <a:t>Objective</a:t>
            </a:r>
            <a:endParaRPr lang="en-US" sz="3200" b="1" dirty="0"/>
          </a:p>
        </p:txBody>
      </p:sp>
      <p:sp>
        <p:nvSpPr>
          <p:cNvPr id="9" name="Content Placeholder 2"/>
          <p:cNvSpPr txBox="1">
            <a:spLocks/>
          </p:cNvSpPr>
          <p:nvPr/>
        </p:nvSpPr>
        <p:spPr>
          <a:xfrm>
            <a:off x="3369276" y="2187147"/>
            <a:ext cx="6736533" cy="43289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indent="-342900" algn="l"/>
            <a:r>
              <a:rPr lang="en-US" kern="0" dirty="0" smtClean="0">
                <a:solidFill>
                  <a:srgbClr val="000000"/>
                </a:solidFill>
              </a:rPr>
              <a:t>	Expand the knowledge base and training of senior leaders in academia and private industry to support the mission of acquiring  contract based awards while continuing to receive grants.</a:t>
            </a:r>
          </a:p>
          <a:p>
            <a:pPr algn="l"/>
            <a:endParaRPr lang="en-US" dirty="0" smtClean="0"/>
          </a:p>
          <a:p>
            <a:pPr algn="l"/>
            <a:endParaRPr lang="en-US" dirty="0"/>
          </a:p>
        </p:txBody>
      </p:sp>
      <p:sp>
        <p:nvSpPr>
          <p:cNvPr id="10" name="Rectangle 9"/>
          <p:cNvSpPr/>
          <p:nvPr/>
        </p:nvSpPr>
        <p:spPr>
          <a:xfrm>
            <a:off x="3281535" y="3901994"/>
            <a:ext cx="5001436" cy="1889748"/>
          </a:xfrm>
          <a:prstGeom prst="rect">
            <a:avLst/>
          </a:prstGeom>
        </p:spPr>
        <p:txBody>
          <a:bodyPr wrap="square">
            <a:spAutoFit/>
          </a:bodyPr>
          <a:lstStyle/>
          <a:p>
            <a:pPr marL="742950" lvl="2" indent="-342900" eaLnBrk="0" fontAlgn="base" hangingPunct="0">
              <a:lnSpc>
                <a:spcPct val="85000"/>
              </a:lnSpc>
              <a:spcBef>
                <a:spcPts val="300"/>
              </a:spcBef>
              <a:spcAft>
                <a:spcPts val="300"/>
              </a:spcAft>
              <a:buFontTx/>
              <a:buChar char="•"/>
              <a:defRPr/>
            </a:pPr>
            <a:r>
              <a:rPr lang="en-US" b="1" kern="0" dirty="0" smtClean="0">
                <a:solidFill>
                  <a:srgbClr val="000000"/>
                </a:solidFill>
              </a:rPr>
              <a:t>Leadership-level Acquisition Courses</a:t>
            </a:r>
          </a:p>
          <a:p>
            <a:pPr marL="742950" lvl="2" indent="-342900" eaLnBrk="0" fontAlgn="base" hangingPunct="0">
              <a:lnSpc>
                <a:spcPct val="85000"/>
              </a:lnSpc>
              <a:spcBef>
                <a:spcPts val="300"/>
              </a:spcBef>
              <a:spcAft>
                <a:spcPts val="300"/>
              </a:spcAft>
              <a:buFontTx/>
              <a:buChar char="•"/>
              <a:defRPr/>
            </a:pPr>
            <a:r>
              <a:rPr lang="en-US" b="1" kern="0" dirty="0" smtClean="0">
                <a:solidFill>
                  <a:srgbClr val="000000"/>
                </a:solidFill>
              </a:rPr>
              <a:t>Requirements Management Training</a:t>
            </a:r>
          </a:p>
          <a:p>
            <a:pPr marL="742950" lvl="2" indent="-342900" eaLnBrk="0" fontAlgn="base" hangingPunct="0">
              <a:lnSpc>
                <a:spcPct val="85000"/>
              </a:lnSpc>
              <a:spcBef>
                <a:spcPts val="300"/>
              </a:spcBef>
              <a:spcAft>
                <a:spcPts val="300"/>
              </a:spcAft>
              <a:buFontTx/>
              <a:buChar char="•"/>
              <a:defRPr/>
            </a:pPr>
            <a:r>
              <a:rPr lang="en-US" b="1" kern="0" dirty="0" smtClean="0">
                <a:solidFill>
                  <a:srgbClr val="000000"/>
                </a:solidFill>
              </a:rPr>
              <a:t>Acquisition Leadership Training </a:t>
            </a:r>
          </a:p>
          <a:p>
            <a:pPr marL="742950" lvl="2" indent="-342900" eaLnBrk="0" fontAlgn="base" hangingPunct="0">
              <a:lnSpc>
                <a:spcPct val="85000"/>
              </a:lnSpc>
              <a:spcBef>
                <a:spcPts val="300"/>
              </a:spcBef>
              <a:spcAft>
                <a:spcPts val="300"/>
              </a:spcAft>
              <a:buFontTx/>
              <a:buChar char="•"/>
              <a:defRPr/>
            </a:pPr>
            <a:r>
              <a:rPr lang="en-US" b="1" kern="0" dirty="0" smtClean="0">
                <a:solidFill>
                  <a:srgbClr val="000000"/>
                </a:solidFill>
              </a:rPr>
              <a:t>Leadership Coaching</a:t>
            </a:r>
          </a:p>
          <a:p>
            <a:pPr marL="742950" lvl="2" indent="-342900" eaLnBrk="0" fontAlgn="base" hangingPunct="0">
              <a:lnSpc>
                <a:spcPct val="85000"/>
              </a:lnSpc>
              <a:spcBef>
                <a:spcPts val="300"/>
              </a:spcBef>
              <a:spcAft>
                <a:spcPts val="300"/>
              </a:spcAft>
              <a:buFontTx/>
              <a:buChar char="•"/>
              <a:defRPr/>
            </a:pPr>
            <a:r>
              <a:rPr lang="en-US" b="1" kern="0" dirty="0" smtClean="0">
                <a:solidFill>
                  <a:srgbClr val="000000"/>
                </a:solidFill>
              </a:rPr>
              <a:t>Mission </a:t>
            </a:r>
            <a:r>
              <a:rPr lang="en-US" b="1" kern="0" dirty="0">
                <a:solidFill>
                  <a:srgbClr val="000000"/>
                </a:solidFill>
              </a:rPr>
              <a:t>Assistance</a:t>
            </a:r>
          </a:p>
          <a:p>
            <a:pPr marL="742950" lvl="2" indent="-342900" eaLnBrk="0" fontAlgn="base" hangingPunct="0">
              <a:lnSpc>
                <a:spcPct val="85000"/>
              </a:lnSpc>
              <a:spcBef>
                <a:spcPts val="300"/>
              </a:spcBef>
              <a:spcAft>
                <a:spcPts val="300"/>
              </a:spcAft>
              <a:buFontTx/>
              <a:buChar char="•"/>
              <a:defRPr/>
            </a:pPr>
            <a:endParaRPr lang="en-US" b="1" kern="0" dirty="0">
              <a:solidFill>
                <a:srgbClr val="000000"/>
              </a:solidFill>
            </a:endParaRPr>
          </a:p>
        </p:txBody>
      </p:sp>
      <p:sp>
        <p:nvSpPr>
          <p:cNvPr id="11" name="TextBox 10"/>
          <p:cNvSpPr txBox="1"/>
          <p:nvPr/>
        </p:nvSpPr>
        <p:spPr>
          <a:xfrm>
            <a:off x="8465687" y="3837817"/>
            <a:ext cx="2594266" cy="369332"/>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ln w="0"/>
                <a:solidFill>
                  <a:srgbClr val="800000"/>
                </a:solidFill>
                <a:effectLst>
                  <a:outerShdw blurRad="38100" dist="25400" dir="5400000" algn="ctr" rotWithShape="0">
                    <a:srgbClr val="6E747A">
                      <a:alpha val="43000"/>
                    </a:srgbClr>
                  </a:outerShdw>
                </a:effectLst>
              </a:rPr>
              <a:t>KNOWLEDGE SHARING</a:t>
            </a:r>
            <a:endParaRPr lang="en-US" dirty="0">
              <a:solidFill>
                <a:srgbClr val="800000"/>
              </a:solidFill>
            </a:endParaRPr>
          </a:p>
        </p:txBody>
      </p:sp>
      <p:pic>
        <p:nvPicPr>
          <p:cNvPr id="12" name="Picture 10" descr="C:\Users\jonesl\AppData\Local\Microsoft\Windows\Temporary Internet Files\Content.IE5\OYO9H9HT\board-clip-art[1].gif"/>
          <p:cNvPicPr>
            <a:picLocks noChangeAspect="1" noChangeArrowheads="1"/>
          </p:cNvPicPr>
          <p:nvPr/>
        </p:nvPicPr>
        <p:blipFill>
          <a:blip r:embed="rId4" cstate="print"/>
          <a:srcRect/>
          <a:stretch>
            <a:fillRect/>
          </a:stretch>
        </p:blipFill>
        <p:spPr bwMode="auto">
          <a:xfrm>
            <a:off x="8048427" y="4365362"/>
            <a:ext cx="3238500" cy="1876425"/>
          </a:xfrm>
          <a:prstGeom prst="rect">
            <a:avLst/>
          </a:prstGeom>
          <a:noFill/>
        </p:spPr>
      </p:pic>
    </p:spTree>
    <p:extLst>
      <p:ext uri="{BB962C8B-B14F-4D97-AF65-F5344CB8AC3E}">
        <p14:creationId xmlns:p14="http://schemas.microsoft.com/office/powerpoint/2010/main" val="2929075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61" y="193589"/>
            <a:ext cx="2754008" cy="1355293"/>
          </a:xfrm>
          <a:prstGeom prst="rect">
            <a:avLst/>
          </a:prstGeom>
        </p:spPr>
      </p:pic>
      <p:sp>
        <p:nvSpPr>
          <p:cNvPr id="5" name="Rectangle 4"/>
          <p:cNvSpPr/>
          <p:nvPr/>
        </p:nvSpPr>
        <p:spPr>
          <a:xfrm>
            <a:off x="296561" y="1449123"/>
            <a:ext cx="2605259" cy="4942346"/>
          </a:xfrm>
          <a:prstGeom prst="rect">
            <a:avLst/>
          </a:prstGeom>
          <a:gradFill flip="none" rotWithShape="1">
            <a:gsLst>
              <a:gs pos="0">
                <a:schemeClr val="bg1"/>
              </a:gs>
              <a:gs pos="46000">
                <a:schemeClr val="bg1"/>
              </a:gs>
              <a:gs pos="100000">
                <a:srgbClr val="800000"/>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41615" y="1244189"/>
            <a:ext cx="8892074" cy="298580"/>
          </a:xfrm>
          <a:prstGeom prst="rect">
            <a:avLst/>
          </a:prstGeom>
          <a:gradFill>
            <a:gsLst>
              <a:gs pos="0">
                <a:schemeClr val="bg1"/>
              </a:gs>
              <a:gs pos="46000">
                <a:schemeClr val="bg1"/>
              </a:gs>
              <a:gs pos="100000">
                <a:srgbClr val="800000"/>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369276" y="4143633"/>
            <a:ext cx="2215978" cy="1713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28774" y="5270624"/>
            <a:ext cx="2340832" cy="1513235"/>
          </a:xfrm>
          <a:prstGeom prst="rect">
            <a:avLst/>
          </a:prstGeom>
          <a:noFill/>
        </p:spPr>
        <p:txBody>
          <a:bodyPr wrap="square" rtlCol="0">
            <a:spAutoFit/>
          </a:bodyPr>
          <a:lstStyle/>
          <a:p>
            <a:pPr lvl="0" algn="ctr">
              <a:spcBef>
                <a:spcPts val="240"/>
              </a:spcBef>
              <a:buClr>
                <a:schemeClr val="dk1"/>
              </a:buClr>
              <a:buSzPct val="25000"/>
            </a:pPr>
            <a:r>
              <a:rPr lang="en-US" sz="1400" b="1" dirty="0">
                <a:solidFill>
                  <a:srgbClr val="800000"/>
                </a:solidFill>
                <a:ea typeface="Galdeano"/>
                <a:cs typeface="Galdeano"/>
                <a:sym typeface="Galdeano"/>
              </a:rPr>
              <a:t>AAMU-RISE Foundation</a:t>
            </a:r>
          </a:p>
          <a:p>
            <a:pPr lvl="0" algn="ctr">
              <a:spcBef>
                <a:spcPts val="240"/>
              </a:spcBef>
              <a:buClr>
                <a:schemeClr val="dk1"/>
              </a:buClr>
              <a:buSzPct val="25000"/>
            </a:pPr>
            <a:r>
              <a:rPr lang="en-US" sz="1400" dirty="0">
                <a:solidFill>
                  <a:srgbClr val="800000"/>
                </a:solidFill>
                <a:ea typeface="Galdeano"/>
                <a:cs typeface="Galdeano"/>
                <a:sym typeface="Galdeano"/>
              </a:rPr>
              <a:t>Howard J. Foster Building</a:t>
            </a:r>
          </a:p>
          <a:p>
            <a:pPr lvl="0" algn="ctr">
              <a:spcBef>
                <a:spcPts val="240"/>
              </a:spcBef>
              <a:buClr>
                <a:schemeClr val="dk1"/>
              </a:buClr>
              <a:buSzPct val="25000"/>
            </a:pPr>
            <a:r>
              <a:rPr lang="en-US" sz="1400" dirty="0">
                <a:solidFill>
                  <a:srgbClr val="800000"/>
                </a:solidFill>
                <a:ea typeface="Galdeano"/>
                <a:cs typeface="Galdeano"/>
                <a:sym typeface="Galdeano"/>
              </a:rPr>
              <a:t>4900 Meridian Street North</a:t>
            </a:r>
          </a:p>
          <a:p>
            <a:pPr lvl="0" algn="ctr">
              <a:spcBef>
                <a:spcPts val="240"/>
              </a:spcBef>
              <a:buClr>
                <a:schemeClr val="dk1"/>
              </a:buClr>
              <a:buSzPct val="25000"/>
            </a:pPr>
            <a:r>
              <a:rPr lang="en-US" sz="1400" dirty="0">
                <a:solidFill>
                  <a:srgbClr val="800000"/>
                </a:solidFill>
                <a:ea typeface="Galdeano"/>
                <a:cs typeface="Galdeano"/>
                <a:sym typeface="Galdeano"/>
              </a:rPr>
              <a:t>Normal, AL </a:t>
            </a:r>
            <a:r>
              <a:rPr lang="en-US" sz="1400" dirty="0" smtClean="0">
                <a:solidFill>
                  <a:srgbClr val="800000"/>
                </a:solidFill>
                <a:ea typeface="Galdeano"/>
                <a:cs typeface="Galdeano"/>
                <a:sym typeface="Galdeano"/>
              </a:rPr>
              <a:t>35762</a:t>
            </a:r>
          </a:p>
          <a:p>
            <a:pPr lvl="0" algn="ctr">
              <a:spcBef>
                <a:spcPts val="240"/>
              </a:spcBef>
              <a:buClr>
                <a:schemeClr val="dk1"/>
              </a:buClr>
              <a:buSzPct val="25000"/>
            </a:pPr>
            <a:endParaRPr lang="en-US" sz="1400" dirty="0">
              <a:solidFill>
                <a:srgbClr val="800000"/>
              </a:solidFill>
              <a:ea typeface="Galdeano"/>
              <a:cs typeface="Galdeano"/>
              <a:sym typeface="Galdeano"/>
            </a:endParaRPr>
          </a:p>
          <a:p>
            <a:pPr lvl="0" algn="ctr">
              <a:spcBef>
                <a:spcPts val="240"/>
              </a:spcBef>
              <a:buClr>
                <a:schemeClr val="dk1"/>
              </a:buClr>
              <a:buSzPct val="25000"/>
            </a:pPr>
            <a:r>
              <a:rPr lang="en-US" sz="1400" i="1" dirty="0" smtClean="0">
                <a:solidFill>
                  <a:srgbClr val="800000"/>
                </a:solidFill>
                <a:ea typeface="Galdeano"/>
                <a:cs typeface="Galdeano"/>
                <a:sym typeface="Galdeano"/>
              </a:rPr>
              <a:t>www.aamu-rise.org</a:t>
            </a:r>
            <a:r>
              <a:rPr lang="en-US" sz="1400" dirty="0" smtClean="0">
                <a:solidFill>
                  <a:srgbClr val="800000"/>
                </a:solidFill>
                <a:ea typeface="Galdeano"/>
                <a:cs typeface="Galdeano"/>
                <a:sym typeface="Galdeano"/>
              </a:rPr>
              <a:t> </a:t>
            </a:r>
            <a:endParaRPr lang="en-US" sz="1400" dirty="0">
              <a:solidFill>
                <a:srgbClr val="800000"/>
              </a:solidFill>
              <a:ea typeface="Galdeano"/>
              <a:cs typeface="Galdeano"/>
              <a:sym typeface="Galdeano"/>
            </a:endParaRPr>
          </a:p>
        </p:txBody>
      </p:sp>
      <p:sp>
        <p:nvSpPr>
          <p:cNvPr id="7" name="TextBox 6"/>
          <p:cNvSpPr txBox="1"/>
          <p:nvPr/>
        </p:nvSpPr>
        <p:spPr>
          <a:xfrm>
            <a:off x="5695623" y="686569"/>
            <a:ext cx="6098271" cy="584775"/>
          </a:xfrm>
          <a:prstGeom prst="rect">
            <a:avLst/>
          </a:prstGeom>
          <a:noFill/>
        </p:spPr>
        <p:txBody>
          <a:bodyPr wrap="square" rtlCol="0">
            <a:spAutoFit/>
          </a:bodyPr>
          <a:lstStyle/>
          <a:p>
            <a:pPr algn="r"/>
            <a:r>
              <a:rPr lang="en-US" sz="3200" dirty="0" smtClean="0">
                <a:solidFill>
                  <a:srgbClr val="800000"/>
                </a:solidFill>
              </a:rPr>
              <a:t>The Knowledge Sharing Center</a:t>
            </a:r>
            <a:endParaRPr lang="en-US" sz="3200" dirty="0">
              <a:solidFill>
                <a:srgbClr val="800000"/>
              </a:solidFill>
            </a:endParaRPr>
          </a:p>
        </p:txBody>
      </p:sp>
      <p:sp>
        <p:nvSpPr>
          <p:cNvPr id="8" name="Rectangle 7"/>
          <p:cNvSpPr/>
          <p:nvPr/>
        </p:nvSpPr>
        <p:spPr>
          <a:xfrm>
            <a:off x="3037877" y="1539716"/>
            <a:ext cx="3886483" cy="584775"/>
          </a:xfrm>
          <a:prstGeom prst="rect">
            <a:avLst/>
          </a:prstGeom>
        </p:spPr>
        <p:txBody>
          <a:bodyPr wrap="square">
            <a:spAutoFit/>
          </a:bodyPr>
          <a:lstStyle/>
          <a:p>
            <a:r>
              <a:rPr lang="en-US" sz="3200" b="1" dirty="0" smtClean="0"/>
              <a:t>Training Courses</a:t>
            </a:r>
            <a:endParaRPr lang="en-US" sz="3200" b="1" dirty="0"/>
          </a:p>
        </p:txBody>
      </p:sp>
      <p:sp>
        <p:nvSpPr>
          <p:cNvPr id="9" name="Content Placeholder 3"/>
          <p:cNvSpPr txBox="1">
            <a:spLocks noChangeArrowheads="1"/>
          </p:cNvSpPr>
          <p:nvPr/>
        </p:nvSpPr>
        <p:spPr bwMode="auto">
          <a:xfrm>
            <a:off x="3510070" y="3229235"/>
            <a:ext cx="5457273" cy="890844"/>
          </a:xfrm>
          <a:prstGeom prst="rect">
            <a:avLst/>
          </a:prstGeom>
          <a:solidFill>
            <a:schemeClr val="bg1"/>
          </a:solidFill>
          <a:ln w="25400" algn="ctr">
            <a:solidFill>
              <a:srgbClr val="8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91440" rIns="91440" bIns="91440" rtlCol="0" anchor="ctr">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defRPr/>
            </a:pPr>
            <a:r>
              <a:rPr lang="en-US" sz="3200" b="1" kern="0" dirty="0" smtClean="0">
                <a:solidFill>
                  <a:srgbClr val="800000"/>
                </a:solidFill>
              </a:rPr>
              <a:t>Training</a:t>
            </a:r>
            <a:endParaRPr lang="en-US" sz="3200" u="sng" kern="0" dirty="0" smtClean="0">
              <a:solidFill>
                <a:srgbClr val="800000"/>
              </a:solidFill>
            </a:endParaRPr>
          </a:p>
          <a:p>
            <a:pPr algn="l" eaLnBrk="0" fontAlgn="base" hangingPunct="0">
              <a:lnSpc>
                <a:spcPct val="85000"/>
              </a:lnSpc>
              <a:spcBef>
                <a:spcPct val="0"/>
              </a:spcBef>
            </a:pPr>
            <a:r>
              <a:rPr lang="en-US" sz="1600" kern="0" dirty="0" smtClean="0">
                <a:solidFill>
                  <a:srgbClr val="800000"/>
                </a:solidFill>
              </a:rPr>
              <a:t>Classroom &amp; Online</a:t>
            </a:r>
            <a:br>
              <a:rPr lang="en-US" sz="1600" kern="0" dirty="0" smtClean="0">
                <a:solidFill>
                  <a:srgbClr val="800000"/>
                </a:solidFill>
              </a:rPr>
            </a:br>
            <a:r>
              <a:rPr lang="en-US" sz="1600" dirty="0" smtClean="0">
                <a:solidFill>
                  <a:srgbClr val="800000"/>
                </a:solidFill>
              </a:rPr>
              <a:t>Targeted Training - Tailored organizational training</a:t>
            </a:r>
          </a:p>
          <a:p>
            <a:pPr algn="l" eaLnBrk="0" fontAlgn="base" hangingPunct="0">
              <a:lnSpc>
                <a:spcPct val="85000"/>
              </a:lnSpc>
              <a:spcBef>
                <a:spcPct val="0"/>
              </a:spcBef>
            </a:pPr>
            <a:r>
              <a:rPr lang="en-US" sz="1600" dirty="0" smtClean="0">
                <a:solidFill>
                  <a:srgbClr val="800000"/>
                </a:solidFill>
              </a:rPr>
              <a:t>REAL-TIME TRAINING - On-site &amp; online training on the latest policies in government contracting</a:t>
            </a:r>
            <a:endParaRPr lang="en-US" sz="1600" kern="0" dirty="0" smtClean="0">
              <a:solidFill>
                <a:srgbClr val="800000"/>
              </a:solidFill>
            </a:endParaRPr>
          </a:p>
        </p:txBody>
      </p:sp>
      <p:sp>
        <p:nvSpPr>
          <p:cNvPr id="10" name="Rectangle 3"/>
          <p:cNvSpPr>
            <a:spLocks noChangeArrowheads="1"/>
          </p:cNvSpPr>
          <p:nvPr/>
        </p:nvSpPr>
        <p:spPr bwMode="auto">
          <a:xfrm>
            <a:off x="3510071" y="4423191"/>
            <a:ext cx="5457273" cy="876458"/>
          </a:xfrm>
          <a:prstGeom prst="rect">
            <a:avLst/>
          </a:prstGeom>
          <a:solidFill>
            <a:schemeClr val="bg1"/>
          </a:solidFill>
          <a:ln w="25400" algn="ctr">
            <a:solidFill>
              <a:srgbClr val="8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tIns="91440" bIns="91440" anchor="ctr"/>
          <a:lstStyle/>
          <a:p>
            <a:pPr>
              <a:lnSpc>
                <a:spcPct val="85000"/>
              </a:lnSpc>
              <a:defRPr/>
            </a:pPr>
            <a:r>
              <a:rPr lang="en-US" sz="2000" b="1" kern="0" dirty="0" smtClean="0">
                <a:solidFill>
                  <a:srgbClr val="800000"/>
                </a:solidFill>
              </a:rPr>
              <a:t>Continuous </a:t>
            </a:r>
            <a:r>
              <a:rPr lang="en-US" sz="2000" b="1" kern="0" dirty="0" smtClean="0">
                <a:solidFill>
                  <a:srgbClr val="800000"/>
                </a:solidFill>
              </a:rPr>
              <a:t>Learning</a:t>
            </a:r>
            <a:endParaRPr lang="en-US" sz="900" b="1" u="sng" kern="0" dirty="0" smtClean="0">
              <a:solidFill>
                <a:srgbClr val="800000"/>
              </a:solidFill>
            </a:endParaRPr>
          </a:p>
          <a:p>
            <a:pPr>
              <a:lnSpc>
                <a:spcPct val="85000"/>
              </a:lnSpc>
              <a:defRPr/>
            </a:pPr>
            <a:r>
              <a:rPr lang="en-US" sz="1000" kern="0" dirty="0" smtClean="0">
                <a:solidFill>
                  <a:srgbClr val="800000"/>
                </a:solidFill>
              </a:rPr>
              <a:t>CL Modules - Online, self-paced learning modules</a:t>
            </a:r>
          </a:p>
          <a:p>
            <a:pPr>
              <a:lnSpc>
                <a:spcPct val="85000"/>
              </a:lnSpc>
              <a:defRPr/>
            </a:pPr>
            <a:r>
              <a:rPr lang="en-US" sz="1000" kern="0" dirty="0" smtClean="0">
                <a:solidFill>
                  <a:srgbClr val="800000"/>
                </a:solidFill>
              </a:rPr>
              <a:t>Conferences – HBCU/MI Acquisition Community Training Symposium, Hot Topic Forums</a:t>
            </a:r>
            <a:endParaRPr lang="en-US" sz="1000" kern="0" dirty="0">
              <a:solidFill>
                <a:srgbClr val="800000"/>
              </a:solidFill>
            </a:endParaRPr>
          </a:p>
        </p:txBody>
      </p:sp>
      <p:sp>
        <p:nvSpPr>
          <p:cNvPr id="11" name="Rectangle 3"/>
          <p:cNvSpPr>
            <a:spLocks noChangeArrowheads="1"/>
          </p:cNvSpPr>
          <p:nvPr/>
        </p:nvSpPr>
        <p:spPr bwMode="auto">
          <a:xfrm>
            <a:off x="3510069" y="2208740"/>
            <a:ext cx="5457273" cy="800057"/>
          </a:xfrm>
          <a:prstGeom prst="rect">
            <a:avLst/>
          </a:prstGeom>
          <a:solidFill>
            <a:schemeClr val="bg1"/>
          </a:solidFill>
          <a:ln w="25400" algn="ctr">
            <a:solidFill>
              <a:srgbClr val="8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tIns="91440" bIns="91440" anchor="ctr"/>
          <a:lstStyle/>
          <a:p>
            <a:pPr>
              <a:lnSpc>
                <a:spcPct val="85000"/>
              </a:lnSpc>
              <a:defRPr/>
            </a:pPr>
            <a:r>
              <a:rPr lang="en-US" sz="2000" b="1" kern="0" dirty="0" smtClean="0">
                <a:solidFill>
                  <a:srgbClr val="800000"/>
                </a:solidFill>
              </a:rPr>
              <a:t>Knowledge </a:t>
            </a:r>
            <a:r>
              <a:rPr lang="en-US" sz="2000" b="1" kern="0" dirty="0" smtClean="0">
                <a:solidFill>
                  <a:srgbClr val="800000"/>
                </a:solidFill>
              </a:rPr>
              <a:t>Sharing</a:t>
            </a:r>
            <a:br>
              <a:rPr lang="en-US" sz="2000" b="1" kern="0" dirty="0" smtClean="0">
                <a:solidFill>
                  <a:srgbClr val="800000"/>
                </a:solidFill>
              </a:rPr>
            </a:br>
            <a:r>
              <a:rPr lang="en-US" sz="1000" kern="0" dirty="0" smtClean="0">
                <a:solidFill>
                  <a:srgbClr val="800000"/>
                </a:solidFill>
              </a:rPr>
              <a:t>Online </a:t>
            </a:r>
            <a:r>
              <a:rPr lang="en-US" sz="1000" kern="0" dirty="0" smtClean="0">
                <a:solidFill>
                  <a:srgbClr val="800000"/>
                </a:solidFill>
              </a:rPr>
              <a:t>portal knowledge sharing</a:t>
            </a:r>
          </a:p>
          <a:p>
            <a:pPr>
              <a:lnSpc>
                <a:spcPct val="85000"/>
              </a:lnSpc>
              <a:defRPr/>
            </a:pPr>
            <a:r>
              <a:rPr lang="en-US" sz="1000" kern="0" dirty="0" smtClean="0">
                <a:solidFill>
                  <a:srgbClr val="800000"/>
                </a:solidFill>
              </a:rPr>
              <a:t>AAMU-RISE </a:t>
            </a:r>
            <a:r>
              <a:rPr lang="en-US" sz="1000" kern="0" dirty="0" smtClean="0">
                <a:solidFill>
                  <a:srgbClr val="800000"/>
                </a:solidFill>
              </a:rPr>
              <a:t>online collaborative communities</a:t>
            </a:r>
          </a:p>
          <a:p>
            <a:pPr>
              <a:lnSpc>
                <a:spcPct val="85000"/>
              </a:lnSpc>
              <a:defRPr/>
            </a:pPr>
            <a:r>
              <a:rPr lang="en-US" sz="1000" kern="0" dirty="0" smtClean="0">
                <a:solidFill>
                  <a:srgbClr val="800000"/>
                </a:solidFill>
              </a:rPr>
              <a:t>Knowledge Repository - Online connection to partners, coaches and  acquisition research resources</a:t>
            </a:r>
            <a:endParaRPr lang="en-US" sz="1000" kern="0" dirty="0">
              <a:solidFill>
                <a:srgbClr val="800000"/>
              </a:solidFill>
            </a:endParaRPr>
          </a:p>
        </p:txBody>
      </p:sp>
      <p:sp>
        <p:nvSpPr>
          <p:cNvPr id="12" name="Rectangle 3"/>
          <p:cNvSpPr>
            <a:spLocks noChangeArrowheads="1"/>
          </p:cNvSpPr>
          <p:nvPr/>
        </p:nvSpPr>
        <p:spPr bwMode="auto">
          <a:xfrm>
            <a:off x="3510071" y="5577422"/>
            <a:ext cx="5465511" cy="909741"/>
          </a:xfrm>
          <a:prstGeom prst="rect">
            <a:avLst/>
          </a:prstGeom>
          <a:solidFill>
            <a:schemeClr val="bg1"/>
          </a:solidFill>
          <a:ln w="25400" algn="ctr">
            <a:solidFill>
              <a:srgbClr val="8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tIns="91440" bIns="91440" anchor="ctr"/>
          <a:lstStyle/>
          <a:p>
            <a:pPr eaLnBrk="0" fontAlgn="base" hangingPunct="0">
              <a:lnSpc>
                <a:spcPct val="85000"/>
              </a:lnSpc>
              <a:spcBef>
                <a:spcPct val="0"/>
              </a:spcBef>
            </a:pPr>
            <a:r>
              <a:rPr lang="en-US" sz="2000" b="1" kern="0" dirty="0" smtClean="0">
                <a:solidFill>
                  <a:srgbClr val="800000"/>
                </a:solidFill>
              </a:rPr>
              <a:t>Mission Assistance</a:t>
            </a:r>
          </a:p>
          <a:p>
            <a:pPr eaLnBrk="0" fontAlgn="base" hangingPunct="0">
              <a:lnSpc>
                <a:spcPct val="85000"/>
              </a:lnSpc>
              <a:spcBef>
                <a:spcPct val="0"/>
              </a:spcBef>
            </a:pPr>
            <a:r>
              <a:rPr lang="en-US" sz="1000" dirty="0" smtClean="0">
                <a:solidFill>
                  <a:srgbClr val="800000"/>
                </a:solidFill>
              </a:rPr>
              <a:t>Consulting - Helping organizations solve complex acquisition problems</a:t>
            </a:r>
            <a:br>
              <a:rPr lang="en-US" sz="1000" dirty="0" smtClean="0">
                <a:solidFill>
                  <a:srgbClr val="800000"/>
                </a:solidFill>
              </a:rPr>
            </a:br>
            <a:r>
              <a:rPr lang="en-US" sz="1000" dirty="0" smtClean="0">
                <a:solidFill>
                  <a:srgbClr val="800000"/>
                </a:solidFill>
              </a:rPr>
              <a:t>Team Training – Services Acquisition Workshops,</a:t>
            </a:r>
          </a:p>
          <a:p>
            <a:pPr eaLnBrk="0" fontAlgn="base" hangingPunct="0">
              <a:lnSpc>
                <a:spcPct val="85000"/>
              </a:lnSpc>
              <a:spcBef>
                <a:spcPct val="0"/>
              </a:spcBef>
            </a:pPr>
            <a:r>
              <a:rPr lang="en-US" sz="1000" dirty="0" smtClean="0">
                <a:solidFill>
                  <a:srgbClr val="800000"/>
                </a:solidFill>
              </a:rPr>
              <a:t>Leadership Coaching – For Academia Leaders and  Partner Government Contractor </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7474" y="2124491"/>
            <a:ext cx="1003092" cy="7523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7255" y="3328085"/>
            <a:ext cx="1050766" cy="8155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7474" y="4430787"/>
            <a:ext cx="1196749" cy="8499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83263" y="5618365"/>
            <a:ext cx="1140960" cy="8177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185676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61" y="193589"/>
            <a:ext cx="2754008" cy="1355293"/>
          </a:xfrm>
          <a:prstGeom prst="rect">
            <a:avLst/>
          </a:prstGeom>
        </p:spPr>
      </p:pic>
      <p:sp>
        <p:nvSpPr>
          <p:cNvPr id="5" name="Rectangle 4"/>
          <p:cNvSpPr/>
          <p:nvPr/>
        </p:nvSpPr>
        <p:spPr>
          <a:xfrm>
            <a:off x="296561" y="1449123"/>
            <a:ext cx="2605259" cy="4942346"/>
          </a:xfrm>
          <a:prstGeom prst="rect">
            <a:avLst/>
          </a:prstGeom>
          <a:gradFill flip="none" rotWithShape="1">
            <a:gsLst>
              <a:gs pos="0">
                <a:schemeClr val="bg1"/>
              </a:gs>
              <a:gs pos="46000">
                <a:schemeClr val="bg1"/>
              </a:gs>
              <a:gs pos="100000">
                <a:srgbClr val="800000"/>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41615" y="1244189"/>
            <a:ext cx="8892074" cy="298580"/>
          </a:xfrm>
          <a:prstGeom prst="rect">
            <a:avLst/>
          </a:prstGeom>
          <a:gradFill>
            <a:gsLst>
              <a:gs pos="0">
                <a:schemeClr val="bg1"/>
              </a:gs>
              <a:gs pos="46000">
                <a:schemeClr val="bg1"/>
              </a:gs>
              <a:gs pos="100000">
                <a:srgbClr val="800000"/>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369276" y="4143633"/>
            <a:ext cx="2215978" cy="1713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28774" y="5270624"/>
            <a:ext cx="2340832" cy="1513235"/>
          </a:xfrm>
          <a:prstGeom prst="rect">
            <a:avLst/>
          </a:prstGeom>
          <a:noFill/>
        </p:spPr>
        <p:txBody>
          <a:bodyPr wrap="square" rtlCol="0">
            <a:spAutoFit/>
          </a:bodyPr>
          <a:lstStyle/>
          <a:p>
            <a:pPr lvl="0" algn="ctr">
              <a:spcBef>
                <a:spcPts val="240"/>
              </a:spcBef>
              <a:buClr>
                <a:schemeClr val="dk1"/>
              </a:buClr>
              <a:buSzPct val="25000"/>
            </a:pPr>
            <a:r>
              <a:rPr lang="en-US" sz="1400" b="1" dirty="0">
                <a:solidFill>
                  <a:srgbClr val="800000"/>
                </a:solidFill>
                <a:ea typeface="Galdeano"/>
                <a:cs typeface="Galdeano"/>
                <a:sym typeface="Galdeano"/>
              </a:rPr>
              <a:t>AAMU-RISE Foundation</a:t>
            </a:r>
          </a:p>
          <a:p>
            <a:pPr lvl="0" algn="ctr">
              <a:spcBef>
                <a:spcPts val="240"/>
              </a:spcBef>
              <a:buClr>
                <a:schemeClr val="dk1"/>
              </a:buClr>
              <a:buSzPct val="25000"/>
            </a:pPr>
            <a:r>
              <a:rPr lang="en-US" sz="1400" dirty="0">
                <a:solidFill>
                  <a:srgbClr val="800000"/>
                </a:solidFill>
                <a:ea typeface="Galdeano"/>
                <a:cs typeface="Galdeano"/>
                <a:sym typeface="Galdeano"/>
              </a:rPr>
              <a:t>Howard J. Foster Building</a:t>
            </a:r>
          </a:p>
          <a:p>
            <a:pPr lvl="0" algn="ctr">
              <a:spcBef>
                <a:spcPts val="240"/>
              </a:spcBef>
              <a:buClr>
                <a:schemeClr val="dk1"/>
              </a:buClr>
              <a:buSzPct val="25000"/>
            </a:pPr>
            <a:r>
              <a:rPr lang="en-US" sz="1400" dirty="0">
                <a:solidFill>
                  <a:srgbClr val="800000"/>
                </a:solidFill>
                <a:ea typeface="Galdeano"/>
                <a:cs typeface="Galdeano"/>
                <a:sym typeface="Galdeano"/>
              </a:rPr>
              <a:t>4900 Meridian Street North</a:t>
            </a:r>
          </a:p>
          <a:p>
            <a:pPr lvl="0" algn="ctr">
              <a:spcBef>
                <a:spcPts val="240"/>
              </a:spcBef>
              <a:buClr>
                <a:schemeClr val="dk1"/>
              </a:buClr>
              <a:buSzPct val="25000"/>
            </a:pPr>
            <a:r>
              <a:rPr lang="en-US" sz="1400" dirty="0">
                <a:solidFill>
                  <a:srgbClr val="800000"/>
                </a:solidFill>
                <a:ea typeface="Galdeano"/>
                <a:cs typeface="Galdeano"/>
                <a:sym typeface="Galdeano"/>
              </a:rPr>
              <a:t>Normal, AL </a:t>
            </a:r>
            <a:r>
              <a:rPr lang="en-US" sz="1400" dirty="0" smtClean="0">
                <a:solidFill>
                  <a:srgbClr val="800000"/>
                </a:solidFill>
                <a:ea typeface="Galdeano"/>
                <a:cs typeface="Galdeano"/>
                <a:sym typeface="Galdeano"/>
              </a:rPr>
              <a:t>35762</a:t>
            </a:r>
          </a:p>
          <a:p>
            <a:pPr lvl="0" algn="ctr">
              <a:spcBef>
                <a:spcPts val="240"/>
              </a:spcBef>
              <a:buClr>
                <a:schemeClr val="dk1"/>
              </a:buClr>
              <a:buSzPct val="25000"/>
            </a:pPr>
            <a:endParaRPr lang="en-US" sz="1400" dirty="0">
              <a:solidFill>
                <a:srgbClr val="800000"/>
              </a:solidFill>
              <a:ea typeface="Galdeano"/>
              <a:cs typeface="Galdeano"/>
              <a:sym typeface="Galdeano"/>
            </a:endParaRPr>
          </a:p>
          <a:p>
            <a:pPr lvl="0" algn="ctr">
              <a:spcBef>
                <a:spcPts val="240"/>
              </a:spcBef>
              <a:buClr>
                <a:schemeClr val="dk1"/>
              </a:buClr>
              <a:buSzPct val="25000"/>
            </a:pPr>
            <a:r>
              <a:rPr lang="en-US" sz="1400" i="1" dirty="0" smtClean="0">
                <a:solidFill>
                  <a:srgbClr val="800000"/>
                </a:solidFill>
                <a:ea typeface="Galdeano"/>
                <a:cs typeface="Galdeano"/>
                <a:sym typeface="Galdeano"/>
              </a:rPr>
              <a:t>www.aamu-rise.org</a:t>
            </a:r>
            <a:r>
              <a:rPr lang="en-US" sz="1400" dirty="0" smtClean="0">
                <a:solidFill>
                  <a:srgbClr val="800000"/>
                </a:solidFill>
                <a:ea typeface="Galdeano"/>
                <a:cs typeface="Galdeano"/>
                <a:sym typeface="Galdeano"/>
              </a:rPr>
              <a:t> </a:t>
            </a:r>
            <a:endParaRPr lang="en-US" sz="1400" dirty="0">
              <a:solidFill>
                <a:srgbClr val="800000"/>
              </a:solidFill>
              <a:ea typeface="Galdeano"/>
              <a:cs typeface="Galdeano"/>
              <a:sym typeface="Galdeano"/>
            </a:endParaRPr>
          </a:p>
        </p:txBody>
      </p:sp>
      <p:sp>
        <p:nvSpPr>
          <p:cNvPr id="7" name="TextBox 6"/>
          <p:cNvSpPr txBox="1"/>
          <p:nvPr/>
        </p:nvSpPr>
        <p:spPr>
          <a:xfrm>
            <a:off x="5695623" y="686569"/>
            <a:ext cx="6098271" cy="584775"/>
          </a:xfrm>
          <a:prstGeom prst="rect">
            <a:avLst/>
          </a:prstGeom>
          <a:noFill/>
        </p:spPr>
        <p:txBody>
          <a:bodyPr wrap="square" rtlCol="0">
            <a:spAutoFit/>
          </a:bodyPr>
          <a:lstStyle/>
          <a:p>
            <a:pPr algn="r"/>
            <a:r>
              <a:rPr lang="en-US" sz="3200" dirty="0" smtClean="0">
                <a:solidFill>
                  <a:srgbClr val="800000"/>
                </a:solidFill>
              </a:rPr>
              <a:t>The Knowledge Sharing Center</a:t>
            </a:r>
            <a:endParaRPr lang="en-US" sz="3200" dirty="0">
              <a:solidFill>
                <a:srgbClr val="800000"/>
              </a:solidFill>
            </a:endParaRPr>
          </a:p>
        </p:txBody>
      </p:sp>
      <p:sp>
        <p:nvSpPr>
          <p:cNvPr id="8" name="Content Placeholder 2"/>
          <p:cNvSpPr txBox="1">
            <a:spLocks/>
          </p:cNvSpPr>
          <p:nvPr/>
        </p:nvSpPr>
        <p:spPr>
          <a:xfrm>
            <a:off x="3272852" y="2257896"/>
            <a:ext cx="8229600" cy="452596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smtClean="0"/>
              <a:t>10 U.S. Code § 2323 - Contract goal for small disadvantaged businesses and certain institutions of higher education is no longer a requirement</a:t>
            </a:r>
          </a:p>
          <a:p>
            <a:pPr algn="l"/>
            <a:endParaRPr lang="en-US" sz="1800" b="1" dirty="0" smtClean="0"/>
          </a:p>
          <a:p>
            <a:pPr algn="l"/>
            <a:r>
              <a:rPr lang="en-US" sz="1800" b="1" dirty="0" smtClean="0"/>
              <a:t>Contract goal for small disadvantaged businesses and certain institutions of higher education</a:t>
            </a:r>
          </a:p>
          <a:p>
            <a:pPr algn="l"/>
            <a:r>
              <a:rPr lang="en-US" sz="1800" dirty="0" smtClean="0"/>
              <a:t>(a) Goal.-(1) Except as provided in subsection (d), a goal of 5 percent of the amount described in subsection (b) shall be the objective of the Department of Defense, the Coast Guard, and the National Aeronautics and Space Administration in each fiscal year for the total combined amount obligated for contracts and subcontracts entered into with-</a:t>
            </a:r>
          </a:p>
          <a:p>
            <a:pPr algn="l"/>
            <a:r>
              <a:rPr lang="en-US" sz="1800" dirty="0" smtClean="0"/>
              <a:t>(A) small business concerns, including mass media and advertising firms, owned and controlled by socially and economically disadvantaged individuals (as such term is used in section 8(d) of the Small Business Act (15 U.S.C. 637(d)) and regulations issued under that section), the majority of the earnings of which directly accrue to such individuals;</a:t>
            </a:r>
          </a:p>
          <a:p>
            <a:pPr algn="l"/>
            <a:r>
              <a:rPr lang="en-US" sz="1800" dirty="0" smtClean="0"/>
              <a:t>(B) historically Black colleges and universities, including any nonprofit research institution that was an integral part of such a college or university before November 14, 1986; and</a:t>
            </a:r>
          </a:p>
          <a:p>
            <a:pPr algn="l"/>
            <a:r>
              <a:rPr lang="en-US" sz="1800" dirty="0" smtClean="0"/>
              <a:t>(C) minority institutions (as defined in section 1046(3) of the Higher Education Act of 1965 (20 U.S.C. 1135d–5(3)),</a:t>
            </a:r>
            <a:r>
              <a:rPr lang="en-US" sz="1800" baseline="30000" dirty="0" smtClean="0">
                <a:hlinkClick r:id=""/>
              </a:rPr>
              <a:t>1</a:t>
            </a:r>
            <a:r>
              <a:rPr lang="en-US" sz="1800" dirty="0" smtClean="0"/>
              <a:t> which, for the purposes of this section, shall include Hispanic-serving institutions (as defined in section 316(b)(1) of such Act (20 U.S.C. 1059c(b)(1)).</a:t>
            </a:r>
            <a:r>
              <a:rPr lang="en-US" sz="1800" baseline="30000" dirty="0" smtClean="0">
                <a:hlinkClick r:id=""/>
              </a:rPr>
              <a:t>1</a:t>
            </a:r>
            <a:r>
              <a:rPr lang="en-US" sz="1800" dirty="0" smtClean="0"/>
              <a:t> </a:t>
            </a:r>
          </a:p>
          <a:p>
            <a:pPr algn="l"/>
            <a:endParaRPr lang="en-US" sz="1800" dirty="0"/>
          </a:p>
        </p:txBody>
      </p:sp>
      <p:sp>
        <p:nvSpPr>
          <p:cNvPr id="9" name="Rectangle 8"/>
          <p:cNvSpPr/>
          <p:nvPr/>
        </p:nvSpPr>
        <p:spPr>
          <a:xfrm>
            <a:off x="2980214" y="1498526"/>
            <a:ext cx="9018236" cy="553998"/>
          </a:xfrm>
          <a:prstGeom prst="rect">
            <a:avLst/>
          </a:prstGeom>
        </p:spPr>
        <p:txBody>
          <a:bodyPr wrap="square">
            <a:spAutoFit/>
          </a:bodyPr>
          <a:lstStyle/>
          <a:p>
            <a:r>
              <a:rPr lang="en-US" sz="3000" b="1" dirty="0" smtClean="0"/>
              <a:t>Supporting Education and Government Agency Success</a:t>
            </a:r>
            <a:endParaRPr lang="en-US" sz="3000" b="1" dirty="0"/>
          </a:p>
        </p:txBody>
      </p:sp>
    </p:spTree>
    <p:extLst>
      <p:ext uri="{BB962C8B-B14F-4D97-AF65-F5344CB8AC3E}">
        <p14:creationId xmlns:p14="http://schemas.microsoft.com/office/powerpoint/2010/main" val="3103675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61" y="193589"/>
            <a:ext cx="2754008" cy="1355293"/>
          </a:xfrm>
          <a:prstGeom prst="rect">
            <a:avLst/>
          </a:prstGeom>
        </p:spPr>
      </p:pic>
      <p:sp>
        <p:nvSpPr>
          <p:cNvPr id="5" name="Rectangle 4"/>
          <p:cNvSpPr/>
          <p:nvPr/>
        </p:nvSpPr>
        <p:spPr>
          <a:xfrm>
            <a:off x="296561" y="1449123"/>
            <a:ext cx="2605259" cy="4942346"/>
          </a:xfrm>
          <a:prstGeom prst="rect">
            <a:avLst/>
          </a:prstGeom>
          <a:gradFill flip="none" rotWithShape="1">
            <a:gsLst>
              <a:gs pos="0">
                <a:schemeClr val="bg1"/>
              </a:gs>
              <a:gs pos="46000">
                <a:schemeClr val="bg1"/>
              </a:gs>
              <a:gs pos="100000">
                <a:srgbClr val="800000"/>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41615" y="1244189"/>
            <a:ext cx="8892074" cy="298580"/>
          </a:xfrm>
          <a:prstGeom prst="rect">
            <a:avLst/>
          </a:prstGeom>
          <a:gradFill>
            <a:gsLst>
              <a:gs pos="0">
                <a:schemeClr val="bg1"/>
              </a:gs>
              <a:gs pos="46000">
                <a:schemeClr val="bg1"/>
              </a:gs>
              <a:gs pos="100000">
                <a:srgbClr val="800000"/>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369276" y="4143633"/>
            <a:ext cx="2215978" cy="1713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28774" y="5270624"/>
            <a:ext cx="2340832" cy="1513235"/>
          </a:xfrm>
          <a:prstGeom prst="rect">
            <a:avLst/>
          </a:prstGeom>
          <a:noFill/>
        </p:spPr>
        <p:txBody>
          <a:bodyPr wrap="square" rtlCol="0">
            <a:spAutoFit/>
          </a:bodyPr>
          <a:lstStyle/>
          <a:p>
            <a:pPr lvl="0" algn="ctr">
              <a:spcBef>
                <a:spcPts val="240"/>
              </a:spcBef>
              <a:buClr>
                <a:schemeClr val="dk1"/>
              </a:buClr>
              <a:buSzPct val="25000"/>
            </a:pPr>
            <a:r>
              <a:rPr lang="en-US" sz="1400" b="1" dirty="0">
                <a:solidFill>
                  <a:srgbClr val="800000"/>
                </a:solidFill>
                <a:ea typeface="Galdeano"/>
                <a:cs typeface="Galdeano"/>
                <a:sym typeface="Galdeano"/>
              </a:rPr>
              <a:t>AAMU-RISE Foundation</a:t>
            </a:r>
          </a:p>
          <a:p>
            <a:pPr lvl="0" algn="ctr">
              <a:spcBef>
                <a:spcPts val="240"/>
              </a:spcBef>
              <a:buClr>
                <a:schemeClr val="dk1"/>
              </a:buClr>
              <a:buSzPct val="25000"/>
            </a:pPr>
            <a:r>
              <a:rPr lang="en-US" sz="1400" dirty="0">
                <a:solidFill>
                  <a:srgbClr val="800000"/>
                </a:solidFill>
                <a:ea typeface="Galdeano"/>
                <a:cs typeface="Galdeano"/>
                <a:sym typeface="Galdeano"/>
              </a:rPr>
              <a:t>Howard J. Foster Building</a:t>
            </a:r>
          </a:p>
          <a:p>
            <a:pPr lvl="0" algn="ctr">
              <a:spcBef>
                <a:spcPts val="240"/>
              </a:spcBef>
              <a:buClr>
                <a:schemeClr val="dk1"/>
              </a:buClr>
              <a:buSzPct val="25000"/>
            </a:pPr>
            <a:r>
              <a:rPr lang="en-US" sz="1400" dirty="0">
                <a:solidFill>
                  <a:srgbClr val="800000"/>
                </a:solidFill>
                <a:ea typeface="Galdeano"/>
                <a:cs typeface="Galdeano"/>
                <a:sym typeface="Galdeano"/>
              </a:rPr>
              <a:t>4900 Meridian Street North</a:t>
            </a:r>
          </a:p>
          <a:p>
            <a:pPr lvl="0" algn="ctr">
              <a:spcBef>
                <a:spcPts val="240"/>
              </a:spcBef>
              <a:buClr>
                <a:schemeClr val="dk1"/>
              </a:buClr>
              <a:buSzPct val="25000"/>
            </a:pPr>
            <a:r>
              <a:rPr lang="en-US" sz="1400" dirty="0">
                <a:solidFill>
                  <a:srgbClr val="800000"/>
                </a:solidFill>
                <a:ea typeface="Galdeano"/>
                <a:cs typeface="Galdeano"/>
                <a:sym typeface="Galdeano"/>
              </a:rPr>
              <a:t>Normal, AL </a:t>
            </a:r>
            <a:r>
              <a:rPr lang="en-US" sz="1400" dirty="0" smtClean="0">
                <a:solidFill>
                  <a:srgbClr val="800000"/>
                </a:solidFill>
                <a:ea typeface="Galdeano"/>
                <a:cs typeface="Galdeano"/>
                <a:sym typeface="Galdeano"/>
              </a:rPr>
              <a:t>35762</a:t>
            </a:r>
          </a:p>
          <a:p>
            <a:pPr lvl="0" algn="ctr">
              <a:spcBef>
                <a:spcPts val="240"/>
              </a:spcBef>
              <a:buClr>
                <a:schemeClr val="dk1"/>
              </a:buClr>
              <a:buSzPct val="25000"/>
            </a:pPr>
            <a:endParaRPr lang="en-US" sz="1400" dirty="0">
              <a:solidFill>
                <a:srgbClr val="800000"/>
              </a:solidFill>
              <a:ea typeface="Galdeano"/>
              <a:cs typeface="Galdeano"/>
              <a:sym typeface="Galdeano"/>
            </a:endParaRPr>
          </a:p>
          <a:p>
            <a:pPr lvl="0" algn="ctr">
              <a:spcBef>
                <a:spcPts val="240"/>
              </a:spcBef>
              <a:buClr>
                <a:schemeClr val="dk1"/>
              </a:buClr>
              <a:buSzPct val="25000"/>
            </a:pPr>
            <a:r>
              <a:rPr lang="en-US" sz="1400" i="1" dirty="0" smtClean="0">
                <a:solidFill>
                  <a:srgbClr val="800000"/>
                </a:solidFill>
                <a:ea typeface="Galdeano"/>
                <a:cs typeface="Galdeano"/>
                <a:sym typeface="Galdeano"/>
              </a:rPr>
              <a:t>www.aamu-rise.org</a:t>
            </a:r>
            <a:r>
              <a:rPr lang="en-US" sz="1400" dirty="0" smtClean="0">
                <a:solidFill>
                  <a:srgbClr val="800000"/>
                </a:solidFill>
                <a:ea typeface="Galdeano"/>
                <a:cs typeface="Galdeano"/>
                <a:sym typeface="Galdeano"/>
              </a:rPr>
              <a:t> </a:t>
            </a:r>
            <a:endParaRPr lang="en-US" sz="1400" dirty="0">
              <a:solidFill>
                <a:srgbClr val="800000"/>
              </a:solidFill>
              <a:ea typeface="Galdeano"/>
              <a:cs typeface="Galdeano"/>
              <a:sym typeface="Galdeano"/>
            </a:endParaRPr>
          </a:p>
        </p:txBody>
      </p:sp>
      <p:sp>
        <p:nvSpPr>
          <p:cNvPr id="7" name="TextBox 6"/>
          <p:cNvSpPr txBox="1"/>
          <p:nvPr/>
        </p:nvSpPr>
        <p:spPr>
          <a:xfrm>
            <a:off x="5695623" y="686569"/>
            <a:ext cx="6098271" cy="584775"/>
          </a:xfrm>
          <a:prstGeom prst="rect">
            <a:avLst/>
          </a:prstGeom>
          <a:noFill/>
        </p:spPr>
        <p:txBody>
          <a:bodyPr wrap="square" rtlCol="0">
            <a:spAutoFit/>
          </a:bodyPr>
          <a:lstStyle/>
          <a:p>
            <a:pPr algn="r"/>
            <a:r>
              <a:rPr lang="en-US" sz="3200" dirty="0" smtClean="0">
                <a:solidFill>
                  <a:srgbClr val="800000"/>
                </a:solidFill>
              </a:rPr>
              <a:t>The Knowledge Sharing Center</a:t>
            </a:r>
            <a:endParaRPr lang="en-US" sz="3200" dirty="0">
              <a:solidFill>
                <a:srgbClr val="800000"/>
              </a:solidFill>
            </a:endParaRPr>
          </a:p>
        </p:txBody>
      </p:sp>
      <p:sp>
        <p:nvSpPr>
          <p:cNvPr id="8" name="Content Placeholder 2"/>
          <p:cNvSpPr txBox="1">
            <a:spLocks/>
          </p:cNvSpPr>
          <p:nvPr/>
        </p:nvSpPr>
        <p:spPr>
          <a:xfrm>
            <a:off x="3216472" y="2723201"/>
            <a:ext cx="6940782" cy="23941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smtClean="0"/>
              <a:t>SUMMARY</a:t>
            </a:r>
            <a:r>
              <a:rPr lang="en-US" dirty="0" smtClean="0"/>
              <a:t>: </a:t>
            </a:r>
          </a:p>
          <a:p>
            <a:pPr algn="l"/>
            <a:r>
              <a:rPr lang="en-US" dirty="0" smtClean="0"/>
              <a:t>DoD issued an interim rule effective  October 14, 2014 amending the Defense Federal Acquisition Regulation Supplement (DFARS) to remove language based on 10 U.S.C. 2323. The action was necessary because it had expired. </a:t>
            </a:r>
            <a:endParaRPr lang="en-US" dirty="0"/>
          </a:p>
        </p:txBody>
      </p:sp>
      <p:sp>
        <p:nvSpPr>
          <p:cNvPr id="9" name="Rectangle 8"/>
          <p:cNvSpPr/>
          <p:nvPr/>
        </p:nvSpPr>
        <p:spPr>
          <a:xfrm>
            <a:off x="3037877" y="1539716"/>
            <a:ext cx="3886483" cy="584775"/>
          </a:xfrm>
          <a:prstGeom prst="rect">
            <a:avLst/>
          </a:prstGeom>
        </p:spPr>
        <p:txBody>
          <a:bodyPr wrap="square">
            <a:spAutoFit/>
          </a:bodyPr>
          <a:lstStyle/>
          <a:p>
            <a:r>
              <a:rPr lang="en-US" sz="3200" b="1" dirty="0" smtClean="0"/>
              <a:t>DoD Interim Rule</a:t>
            </a:r>
            <a:endParaRPr lang="en-US" sz="3200" b="1" dirty="0"/>
          </a:p>
        </p:txBody>
      </p:sp>
    </p:spTree>
    <p:extLst>
      <p:ext uri="{BB962C8B-B14F-4D97-AF65-F5344CB8AC3E}">
        <p14:creationId xmlns:p14="http://schemas.microsoft.com/office/powerpoint/2010/main" val="2770116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61" y="193589"/>
            <a:ext cx="2754008" cy="1355293"/>
          </a:xfrm>
          <a:prstGeom prst="rect">
            <a:avLst/>
          </a:prstGeom>
        </p:spPr>
      </p:pic>
      <p:sp>
        <p:nvSpPr>
          <p:cNvPr id="5" name="Rectangle 4"/>
          <p:cNvSpPr/>
          <p:nvPr/>
        </p:nvSpPr>
        <p:spPr>
          <a:xfrm>
            <a:off x="296561" y="1449123"/>
            <a:ext cx="2605259" cy="4942346"/>
          </a:xfrm>
          <a:prstGeom prst="rect">
            <a:avLst/>
          </a:prstGeom>
          <a:gradFill flip="none" rotWithShape="1">
            <a:gsLst>
              <a:gs pos="0">
                <a:schemeClr val="bg1"/>
              </a:gs>
              <a:gs pos="46000">
                <a:schemeClr val="bg1"/>
              </a:gs>
              <a:gs pos="100000">
                <a:srgbClr val="800000"/>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41615" y="1244189"/>
            <a:ext cx="8892074" cy="298580"/>
          </a:xfrm>
          <a:prstGeom prst="rect">
            <a:avLst/>
          </a:prstGeom>
          <a:gradFill>
            <a:gsLst>
              <a:gs pos="0">
                <a:schemeClr val="bg1"/>
              </a:gs>
              <a:gs pos="46000">
                <a:schemeClr val="bg1"/>
              </a:gs>
              <a:gs pos="100000">
                <a:srgbClr val="800000"/>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369276" y="4143633"/>
            <a:ext cx="2215978" cy="1713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28774" y="5270624"/>
            <a:ext cx="2340832" cy="1513235"/>
          </a:xfrm>
          <a:prstGeom prst="rect">
            <a:avLst/>
          </a:prstGeom>
          <a:noFill/>
        </p:spPr>
        <p:txBody>
          <a:bodyPr wrap="square" rtlCol="0">
            <a:spAutoFit/>
          </a:bodyPr>
          <a:lstStyle/>
          <a:p>
            <a:pPr lvl="0" algn="ctr">
              <a:spcBef>
                <a:spcPts val="240"/>
              </a:spcBef>
              <a:buClr>
                <a:schemeClr val="dk1"/>
              </a:buClr>
              <a:buSzPct val="25000"/>
            </a:pPr>
            <a:r>
              <a:rPr lang="en-US" sz="1400" b="1" dirty="0">
                <a:solidFill>
                  <a:srgbClr val="800000"/>
                </a:solidFill>
                <a:ea typeface="Galdeano"/>
                <a:cs typeface="Galdeano"/>
                <a:sym typeface="Galdeano"/>
              </a:rPr>
              <a:t>AAMU-RISE Foundation</a:t>
            </a:r>
          </a:p>
          <a:p>
            <a:pPr lvl="0" algn="ctr">
              <a:spcBef>
                <a:spcPts val="240"/>
              </a:spcBef>
              <a:buClr>
                <a:schemeClr val="dk1"/>
              </a:buClr>
              <a:buSzPct val="25000"/>
            </a:pPr>
            <a:r>
              <a:rPr lang="en-US" sz="1400" dirty="0">
                <a:solidFill>
                  <a:srgbClr val="800000"/>
                </a:solidFill>
                <a:ea typeface="Galdeano"/>
                <a:cs typeface="Galdeano"/>
                <a:sym typeface="Galdeano"/>
              </a:rPr>
              <a:t>Howard J. Foster Building</a:t>
            </a:r>
          </a:p>
          <a:p>
            <a:pPr lvl="0" algn="ctr">
              <a:spcBef>
                <a:spcPts val="240"/>
              </a:spcBef>
              <a:buClr>
                <a:schemeClr val="dk1"/>
              </a:buClr>
              <a:buSzPct val="25000"/>
            </a:pPr>
            <a:r>
              <a:rPr lang="en-US" sz="1400" dirty="0">
                <a:solidFill>
                  <a:srgbClr val="800000"/>
                </a:solidFill>
                <a:ea typeface="Galdeano"/>
                <a:cs typeface="Galdeano"/>
                <a:sym typeface="Galdeano"/>
              </a:rPr>
              <a:t>4900 Meridian Street North</a:t>
            </a:r>
          </a:p>
          <a:p>
            <a:pPr lvl="0" algn="ctr">
              <a:spcBef>
                <a:spcPts val="240"/>
              </a:spcBef>
              <a:buClr>
                <a:schemeClr val="dk1"/>
              </a:buClr>
              <a:buSzPct val="25000"/>
            </a:pPr>
            <a:r>
              <a:rPr lang="en-US" sz="1400" dirty="0">
                <a:solidFill>
                  <a:srgbClr val="800000"/>
                </a:solidFill>
                <a:ea typeface="Galdeano"/>
                <a:cs typeface="Galdeano"/>
                <a:sym typeface="Galdeano"/>
              </a:rPr>
              <a:t>Normal, AL </a:t>
            </a:r>
            <a:r>
              <a:rPr lang="en-US" sz="1400" dirty="0" smtClean="0">
                <a:solidFill>
                  <a:srgbClr val="800000"/>
                </a:solidFill>
                <a:ea typeface="Galdeano"/>
                <a:cs typeface="Galdeano"/>
                <a:sym typeface="Galdeano"/>
              </a:rPr>
              <a:t>35762</a:t>
            </a:r>
          </a:p>
          <a:p>
            <a:pPr lvl="0" algn="ctr">
              <a:spcBef>
                <a:spcPts val="240"/>
              </a:spcBef>
              <a:buClr>
                <a:schemeClr val="dk1"/>
              </a:buClr>
              <a:buSzPct val="25000"/>
            </a:pPr>
            <a:endParaRPr lang="en-US" sz="1400" dirty="0">
              <a:solidFill>
                <a:srgbClr val="800000"/>
              </a:solidFill>
              <a:ea typeface="Galdeano"/>
              <a:cs typeface="Galdeano"/>
              <a:sym typeface="Galdeano"/>
            </a:endParaRPr>
          </a:p>
          <a:p>
            <a:pPr lvl="0" algn="ctr">
              <a:spcBef>
                <a:spcPts val="240"/>
              </a:spcBef>
              <a:buClr>
                <a:schemeClr val="dk1"/>
              </a:buClr>
              <a:buSzPct val="25000"/>
            </a:pPr>
            <a:r>
              <a:rPr lang="en-US" sz="1400" i="1" dirty="0" smtClean="0">
                <a:solidFill>
                  <a:srgbClr val="800000"/>
                </a:solidFill>
                <a:ea typeface="Galdeano"/>
                <a:cs typeface="Galdeano"/>
                <a:sym typeface="Galdeano"/>
              </a:rPr>
              <a:t>www.aamu-rise.org</a:t>
            </a:r>
            <a:r>
              <a:rPr lang="en-US" sz="1400" dirty="0" smtClean="0">
                <a:solidFill>
                  <a:srgbClr val="800000"/>
                </a:solidFill>
                <a:ea typeface="Galdeano"/>
                <a:cs typeface="Galdeano"/>
                <a:sym typeface="Galdeano"/>
              </a:rPr>
              <a:t> </a:t>
            </a:r>
            <a:endParaRPr lang="en-US" sz="1400" dirty="0">
              <a:solidFill>
                <a:srgbClr val="800000"/>
              </a:solidFill>
              <a:ea typeface="Galdeano"/>
              <a:cs typeface="Galdeano"/>
              <a:sym typeface="Galdeano"/>
            </a:endParaRPr>
          </a:p>
        </p:txBody>
      </p:sp>
      <p:sp>
        <p:nvSpPr>
          <p:cNvPr id="7" name="TextBox 6"/>
          <p:cNvSpPr txBox="1"/>
          <p:nvPr/>
        </p:nvSpPr>
        <p:spPr>
          <a:xfrm>
            <a:off x="5695623" y="686569"/>
            <a:ext cx="6098271" cy="584775"/>
          </a:xfrm>
          <a:prstGeom prst="rect">
            <a:avLst/>
          </a:prstGeom>
          <a:noFill/>
        </p:spPr>
        <p:txBody>
          <a:bodyPr wrap="square" rtlCol="0">
            <a:spAutoFit/>
          </a:bodyPr>
          <a:lstStyle/>
          <a:p>
            <a:pPr algn="r"/>
            <a:r>
              <a:rPr lang="en-US" sz="3200" dirty="0" smtClean="0">
                <a:solidFill>
                  <a:srgbClr val="800000"/>
                </a:solidFill>
              </a:rPr>
              <a:t>The Knowledge Sharing Center</a:t>
            </a:r>
            <a:endParaRPr lang="en-US" sz="3200" dirty="0">
              <a:solidFill>
                <a:srgbClr val="800000"/>
              </a:solidFill>
            </a:endParaRPr>
          </a:p>
        </p:txBody>
      </p:sp>
      <p:sp>
        <p:nvSpPr>
          <p:cNvPr id="8" name="Content Placeholder 2"/>
          <p:cNvSpPr txBox="1">
            <a:spLocks/>
          </p:cNvSpPr>
          <p:nvPr/>
        </p:nvSpPr>
        <p:spPr>
          <a:xfrm>
            <a:off x="3272852" y="2257896"/>
            <a:ext cx="822960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smtClean="0"/>
              <a:t>The following is a summary of the revisions to the DFARS: --</a:t>
            </a:r>
          </a:p>
          <a:p>
            <a:pPr algn="l"/>
            <a:r>
              <a:rPr lang="en-US" dirty="0" smtClean="0"/>
              <a:t>Removal of DFARS 205.207(d) subparagraphs (</a:t>
            </a:r>
            <a:r>
              <a:rPr lang="en-US" dirty="0" err="1" smtClean="0"/>
              <a:t>i</a:t>
            </a:r>
            <a:r>
              <a:rPr lang="en-US" dirty="0" smtClean="0"/>
              <a:t>) and (ii), which provided guidance for synopsizing HBCU and MI set-asides, and update the PGI reference in subparagraph (iii). [[Page 61580]] --Removal of DFARS 206.203, which provided guidance pertaining to HBCU and MI set-asides under the authority of 10 U.S.C. 2323; </a:t>
            </a:r>
          </a:p>
          <a:p>
            <a:pPr algn="l"/>
            <a:r>
              <a:rPr lang="en-US" dirty="0" smtClean="0"/>
              <a:t>--Revision of DFARS 215.304 to (1) Remove the references to HBCUs and MIs and (2) add language to clarify the extent of small business participation in performance of the contract that shall be addressed during source selection for acquisitions requiring subcontracting plans.</a:t>
            </a:r>
            <a:endParaRPr lang="en-US" dirty="0"/>
          </a:p>
        </p:txBody>
      </p:sp>
      <p:sp>
        <p:nvSpPr>
          <p:cNvPr id="9" name="Rectangle 8"/>
          <p:cNvSpPr/>
          <p:nvPr/>
        </p:nvSpPr>
        <p:spPr>
          <a:xfrm>
            <a:off x="3037877" y="1539716"/>
            <a:ext cx="7144091" cy="584775"/>
          </a:xfrm>
          <a:prstGeom prst="rect">
            <a:avLst/>
          </a:prstGeom>
        </p:spPr>
        <p:txBody>
          <a:bodyPr wrap="square">
            <a:spAutoFit/>
          </a:bodyPr>
          <a:lstStyle/>
          <a:p>
            <a:r>
              <a:rPr lang="en-US" sz="3200" b="1" dirty="0" smtClean="0"/>
              <a:t>How HBCUs/MSIs are Affected in DoD</a:t>
            </a:r>
            <a:endParaRPr lang="en-US" sz="3200" b="1" dirty="0"/>
          </a:p>
        </p:txBody>
      </p:sp>
    </p:spTree>
    <p:extLst>
      <p:ext uri="{BB962C8B-B14F-4D97-AF65-F5344CB8AC3E}">
        <p14:creationId xmlns:p14="http://schemas.microsoft.com/office/powerpoint/2010/main" val="2493248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61" y="193589"/>
            <a:ext cx="2754008" cy="1355293"/>
          </a:xfrm>
          <a:prstGeom prst="rect">
            <a:avLst/>
          </a:prstGeom>
        </p:spPr>
      </p:pic>
      <p:sp>
        <p:nvSpPr>
          <p:cNvPr id="5" name="Rectangle 4"/>
          <p:cNvSpPr/>
          <p:nvPr/>
        </p:nvSpPr>
        <p:spPr>
          <a:xfrm>
            <a:off x="296561" y="1449123"/>
            <a:ext cx="2605259" cy="4942346"/>
          </a:xfrm>
          <a:prstGeom prst="rect">
            <a:avLst/>
          </a:prstGeom>
          <a:gradFill flip="none" rotWithShape="1">
            <a:gsLst>
              <a:gs pos="0">
                <a:schemeClr val="bg1"/>
              </a:gs>
              <a:gs pos="46000">
                <a:schemeClr val="bg1"/>
              </a:gs>
              <a:gs pos="100000">
                <a:srgbClr val="800000"/>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41615" y="1244189"/>
            <a:ext cx="8892074" cy="298580"/>
          </a:xfrm>
          <a:prstGeom prst="rect">
            <a:avLst/>
          </a:prstGeom>
          <a:gradFill>
            <a:gsLst>
              <a:gs pos="0">
                <a:schemeClr val="bg1"/>
              </a:gs>
              <a:gs pos="46000">
                <a:schemeClr val="bg1"/>
              </a:gs>
              <a:gs pos="100000">
                <a:srgbClr val="800000"/>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369276" y="4143633"/>
            <a:ext cx="2215978" cy="1713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28774" y="5270624"/>
            <a:ext cx="2340832" cy="1513235"/>
          </a:xfrm>
          <a:prstGeom prst="rect">
            <a:avLst/>
          </a:prstGeom>
          <a:noFill/>
        </p:spPr>
        <p:txBody>
          <a:bodyPr wrap="square" rtlCol="0">
            <a:spAutoFit/>
          </a:bodyPr>
          <a:lstStyle/>
          <a:p>
            <a:pPr lvl="0" algn="ctr">
              <a:spcBef>
                <a:spcPts val="240"/>
              </a:spcBef>
              <a:buClr>
                <a:schemeClr val="dk1"/>
              </a:buClr>
              <a:buSzPct val="25000"/>
            </a:pPr>
            <a:r>
              <a:rPr lang="en-US" sz="1400" b="1" dirty="0">
                <a:solidFill>
                  <a:srgbClr val="800000"/>
                </a:solidFill>
                <a:ea typeface="Galdeano"/>
                <a:cs typeface="Galdeano"/>
                <a:sym typeface="Galdeano"/>
              </a:rPr>
              <a:t>AAMU-RISE Foundation</a:t>
            </a:r>
          </a:p>
          <a:p>
            <a:pPr lvl="0" algn="ctr">
              <a:spcBef>
                <a:spcPts val="240"/>
              </a:spcBef>
              <a:buClr>
                <a:schemeClr val="dk1"/>
              </a:buClr>
              <a:buSzPct val="25000"/>
            </a:pPr>
            <a:r>
              <a:rPr lang="en-US" sz="1400" dirty="0">
                <a:solidFill>
                  <a:srgbClr val="800000"/>
                </a:solidFill>
                <a:ea typeface="Galdeano"/>
                <a:cs typeface="Galdeano"/>
                <a:sym typeface="Galdeano"/>
              </a:rPr>
              <a:t>Howard J. Foster Building</a:t>
            </a:r>
          </a:p>
          <a:p>
            <a:pPr lvl="0" algn="ctr">
              <a:spcBef>
                <a:spcPts val="240"/>
              </a:spcBef>
              <a:buClr>
                <a:schemeClr val="dk1"/>
              </a:buClr>
              <a:buSzPct val="25000"/>
            </a:pPr>
            <a:r>
              <a:rPr lang="en-US" sz="1400" dirty="0">
                <a:solidFill>
                  <a:srgbClr val="800000"/>
                </a:solidFill>
                <a:ea typeface="Galdeano"/>
                <a:cs typeface="Galdeano"/>
                <a:sym typeface="Galdeano"/>
              </a:rPr>
              <a:t>4900 Meridian Street North</a:t>
            </a:r>
          </a:p>
          <a:p>
            <a:pPr lvl="0" algn="ctr">
              <a:spcBef>
                <a:spcPts val="240"/>
              </a:spcBef>
              <a:buClr>
                <a:schemeClr val="dk1"/>
              </a:buClr>
              <a:buSzPct val="25000"/>
            </a:pPr>
            <a:r>
              <a:rPr lang="en-US" sz="1400" dirty="0">
                <a:solidFill>
                  <a:srgbClr val="800000"/>
                </a:solidFill>
                <a:ea typeface="Galdeano"/>
                <a:cs typeface="Galdeano"/>
                <a:sym typeface="Galdeano"/>
              </a:rPr>
              <a:t>Normal, AL </a:t>
            </a:r>
            <a:r>
              <a:rPr lang="en-US" sz="1400" dirty="0" smtClean="0">
                <a:solidFill>
                  <a:srgbClr val="800000"/>
                </a:solidFill>
                <a:ea typeface="Galdeano"/>
                <a:cs typeface="Galdeano"/>
                <a:sym typeface="Galdeano"/>
              </a:rPr>
              <a:t>35762</a:t>
            </a:r>
          </a:p>
          <a:p>
            <a:pPr lvl="0" algn="ctr">
              <a:spcBef>
                <a:spcPts val="240"/>
              </a:spcBef>
              <a:buClr>
                <a:schemeClr val="dk1"/>
              </a:buClr>
              <a:buSzPct val="25000"/>
            </a:pPr>
            <a:endParaRPr lang="en-US" sz="1400" dirty="0">
              <a:solidFill>
                <a:srgbClr val="800000"/>
              </a:solidFill>
              <a:ea typeface="Galdeano"/>
              <a:cs typeface="Galdeano"/>
              <a:sym typeface="Galdeano"/>
            </a:endParaRPr>
          </a:p>
          <a:p>
            <a:pPr lvl="0" algn="ctr">
              <a:spcBef>
                <a:spcPts val="240"/>
              </a:spcBef>
              <a:buClr>
                <a:schemeClr val="dk1"/>
              </a:buClr>
              <a:buSzPct val="25000"/>
            </a:pPr>
            <a:r>
              <a:rPr lang="en-US" sz="1400" i="1" dirty="0" smtClean="0">
                <a:solidFill>
                  <a:srgbClr val="800000"/>
                </a:solidFill>
                <a:ea typeface="Galdeano"/>
                <a:cs typeface="Galdeano"/>
                <a:sym typeface="Galdeano"/>
              </a:rPr>
              <a:t>www.aamu-rise.org</a:t>
            </a:r>
            <a:r>
              <a:rPr lang="en-US" sz="1400" dirty="0" smtClean="0">
                <a:solidFill>
                  <a:srgbClr val="800000"/>
                </a:solidFill>
                <a:ea typeface="Galdeano"/>
                <a:cs typeface="Galdeano"/>
                <a:sym typeface="Galdeano"/>
              </a:rPr>
              <a:t> </a:t>
            </a:r>
            <a:endParaRPr lang="en-US" sz="1400" dirty="0">
              <a:solidFill>
                <a:srgbClr val="800000"/>
              </a:solidFill>
              <a:ea typeface="Galdeano"/>
              <a:cs typeface="Galdeano"/>
              <a:sym typeface="Galdeano"/>
            </a:endParaRPr>
          </a:p>
        </p:txBody>
      </p:sp>
      <p:sp>
        <p:nvSpPr>
          <p:cNvPr id="7" name="TextBox 6"/>
          <p:cNvSpPr txBox="1"/>
          <p:nvPr/>
        </p:nvSpPr>
        <p:spPr>
          <a:xfrm>
            <a:off x="5695623" y="686569"/>
            <a:ext cx="6098271" cy="584775"/>
          </a:xfrm>
          <a:prstGeom prst="rect">
            <a:avLst/>
          </a:prstGeom>
          <a:noFill/>
        </p:spPr>
        <p:txBody>
          <a:bodyPr wrap="square" rtlCol="0">
            <a:spAutoFit/>
          </a:bodyPr>
          <a:lstStyle/>
          <a:p>
            <a:pPr algn="r"/>
            <a:r>
              <a:rPr lang="en-US" sz="3200" dirty="0" smtClean="0">
                <a:solidFill>
                  <a:srgbClr val="800000"/>
                </a:solidFill>
              </a:rPr>
              <a:t>The Knowledge Sharing Center</a:t>
            </a:r>
            <a:endParaRPr lang="en-US" sz="3200" dirty="0">
              <a:solidFill>
                <a:srgbClr val="800000"/>
              </a:solidFill>
            </a:endParaRPr>
          </a:p>
        </p:txBody>
      </p:sp>
      <p:sp>
        <p:nvSpPr>
          <p:cNvPr id="8" name="Content Placeholder 2"/>
          <p:cNvSpPr txBox="1">
            <a:spLocks/>
          </p:cNvSpPr>
          <p:nvPr/>
        </p:nvSpPr>
        <p:spPr>
          <a:xfrm>
            <a:off x="3272852" y="2857897"/>
            <a:ext cx="8229600" cy="31118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smtClean="0"/>
              <a:t>To ensure the HBCU/MSI’s are motivated to pursue government contracts. </a:t>
            </a:r>
          </a:p>
          <a:p>
            <a:pPr marL="342900" indent="-342900" algn="l">
              <a:buFont typeface="Arial" panose="020B0604020202020204" pitchFamily="34" charset="0"/>
              <a:buChar char="•"/>
            </a:pPr>
            <a:r>
              <a:rPr lang="en-US" dirty="0" smtClean="0"/>
              <a:t>To ensure Government Contractors are interested in partnering with HBCU/MSI’s to achieve the maximum SDB goals and to achieve awards using the Lowest Price Technically Acceptable Method (LPTA)</a:t>
            </a:r>
          </a:p>
          <a:p>
            <a:pPr marL="342900" indent="-342900" algn="l">
              <a:buFont typeface="Arial" panose="020B0604020202020204" pitchFamily="34" charset="0"/>
              <a:buChar char="•"/>
            </a:pPr>
            <a:r>
              <a:rPr lang="en-US" dirty="0" smtClean="0"/>
              <a:t>Educate the government on the capabilities of the universities for contract work. </a:t>
            </a:r>
            <a:endParaRPr lang="en-US" dirty="0"/>
          </a:p>
        </p:txBody>
      </p:sp>
      <p:sp>
        <p:nvSpPr>
          <p:cNvPr id="9" name="Rectangle 8"/>
          <p:cNvSpPr/>
          <p:nvPr/>
        </p:nvSpPr>
        <p:spPr>
          <a:xfrm>
            <a:off x="3272852" y="1636520"/>
            <a:ext cx="7144091" cy="584775"/>
          </a:xfrm>
          <a:prstGeom prst="rect">
            <a:avLst/>
          </a:prstGeom>
        </p:spPr>
        <p:txBody>
          <a:bodyPr wrap="square">
            <a:spAutoFit/>
          </a:bodyPr>
          <a:lstStyle/>
          <a:p>
            <a:r>
              <a:rPr lang="en-US" sz="3200" b="1" dirty="0" smtClean="0"/>
              <a:t>Key Purposes of the KSC</a:t>
            </a:r>
            <a:endParaRPr lang="en-US" sz="3200" b="1" dirty="0"/>
          </a:p>
        </p:txBody>
      </p:sp>
    </p:spTree>
    <p:extLst>
      <p:ext uri="{BB962C8B-B14F-4D97-AF65-F5344CB8AC3E}">
        <p14:creationId xmlns:p14="http://schemas.microsoft.com/office/powerpoint/2010/main" val="2633966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61" y="193589"/>
            <a:ext cx="2754008" cy="1355293"/>
          </a:xfrm>
          <a:prstGeom prst="rect">
            <a:avLst/>
          </a:prstGeom>
        </p:spPr>
      </p:pic>
      <p:sp>
        <p:nvSpPr>
          <p:cNvPr id="5" name="Rectangle 4"/>
          <p:cNvSpPr/>
          <p:nvPr/>
        </p:nvSpPr>
        <p:spPr>
          <a:xfrm>
            <a:off x="296561" y="1449123"/>
            <a:ext cx="2605259" cy="4942346"/>
          </a:xfrm>
          <a:prstGeom prst="rect">
            <a:avLst/>
          </a:prstGeom>
          <a:gradFill flip="none" rotWithShape="1">
            <a:gsLst>
              <a:gs pos="0">
                <a:schemeClr val="bg1"/>
              </a:gs>
              <a:gs pos="46000">
                <a:schemeClr val="bg1"/>
              </a:gs>
              <a:gs pos="100000">
                <a:srgbClr val="800000"/>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41615" y="1244189"/>
            <a:ext cx="8892074" cy="298580"/>
          </a:xfrm>
          <a:prstGeom prst="rect">
            <a:avLst/>
          </a:prstGeom>
          <a:gradFill>
            <a:gsLst>
              <a:gs pos="0">
                <a:schemeClr val="bg1"/>
              </a:gs>
              <a:gs pos="46000">
                <a:schemeClr val="bg1"/>
              </a:gs>
              <a:gs pos="100000">
                <a:srgbClr val="800000"/>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369276" y="4143633"/>
            <a:ext cx="2215978" cy="1713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28774" y="5270624"/>
            <a:ext cx="2340832" cy="1513235"/>
          </a:xfrm>
          <a:prstGeom prst="rect">
            <a:avLst/>
          </a:prstGeom>
          <a:noFill/>
        </p:spPr>
        <p:txBody>
          <a:bodyPr wrap="square" rtlCol="0">
            <a:spAutoFit/>
          </a:bodyPr>
          <a:lstStyle/>
          <a:p>
            <a:pPr lvl="0" algn="ctr">
              <a:spcBef>
                <a:spcPts val="240"/>
              </a:spcBef>
              <a:buClr>
                <a:schemeClr val="dk1"/>
              </a:buClr>
              <a:buSzPct val="25000"/>
            </a:pPr>
            <a:r>
              <a:rPr lang="en-US" sz="1400" b="1" dirty="0">
                <a:solidFill>
                  <a:srgbClr val="800000"/>
                </a:solidFill>
                <a:ea typeface="Galdeano"/>
                <a:cs typeface="Galdeano"/>
                <a:sym typeface="Galdeano"/>
              </a:rPr>
              <a:t>AAMU-RISE Foundation</a:t>
            </a:r>
          </a:p>
          <a:p>
            <a:pPr lvl="0" algn="ctr">
              <a:spcBef>
                <a:spcPts val="240"/>
              </a:spcBef>
              <a:buClr>
                <a:schemeClr val="dk1"/>
              </a:buClr>
              <a:buSzPct val="25000"/>
            </a:pPr>
            <a:r>
              <a:rPr lang="en-US" sz="1400" dirty="0">
                <a:solidFill>
                  <a:srgbClr val="800000"/>
                </a:solidFill>
                <a:ea typeface="Galdeano"/>
                <a:cs typeface="Galdeano"/>
                <a:sym typeface="Galdeano"/>
              </a:rPr>
              <a:t>Howard J. Foster Building</a:t>
            </a:r>
          </a:p>
          <a:p>
            <a:pPr lvl="0" algn="ctr">
              <a:spcBef>
                <a:spcPts val="240"/>
              </a:spcBef>
              <a:buClr>
                <a:schemeClr val="dk1"/>
              </a:buClr>
              <a:buSzPct val="25000"/>
            </a:pPr>
            <a:r>
              <a:rPr lang="en-US" sz="1400" dirty="0">
                <a:solidFill>
                  <a:srgbClr val="800000"/>
                </a:solidFill>
                <a:ea typeface="Galdeano"/>
                <a:cs typeface="Galdeano"/>
                <a:sym typeface="Galdeano"/>
              </a:rPr>
              <a:t>4900 Meridian Street North</a:t>
            </a:r>
          </a:p>
          <a:p>
            <a:pPr lvl="0" algn="ctr">
              <a:spcBef>
                <a:spcPts val="240"/>
              </a:spcBef>
              <a:buClr>
                <a:schemeClr val="dk1"/>
              </a:buClr>
              <a:buSzPct val="25000"/>
            </a:pPr>
            <a:r>
              <a:rPr lang="en-US" sz="1400" dirty="0">
                <a:solidFill>
                  <a:srgbClr val="800000"/>
                </a:solidFill>
                <a:ea typeface="Galdeano"/>
                <a:cs typeface="Galdeano"/>
                <a:sym typeface="Galdeano"/>
              </a:rPr>
              <a:t>Normal, AL </a:t>
            </a:r>
            <a:r>
              <a:rPr lang="en-US" sz="1400" dirty="0" smtClean="0">
                <a:solidFill>
                  <a:srgbClr val="800000"/>
                </a:solidFill>
                <a:ea typeface="Galdeano"/>
                <a:cs typeface="Galdeano"/>
                <a:sym typeface="Galdeano"/>
              </a:rPr>
              <a:t>35762</a:t>
            </a:r>
          </a:p>
          <a:p>
            <a:pPr lvl="0" algn="ctr">
              <a:spcBef>
                <a:spcPts val="240"/>
              </a:spcBef>
              <a:buClr>
                <a:schemeClr val="dk1"/>
              </a:buClr>
              <a:buSzPct val="25000"/>
            </a:pPr>
            <a:endParaRPr lang="en-US" sz="1400" dirty="0">
              <a:solidFill>
                <a:srgbClr val="800000"/>
              </a:solidFill>
              <a:ea typeface="Galdeano"/>
              <a:cs typeface="Galdeano"/>
              <a:sym typeface="Galdeano"/>
            </a:endParaRPr>
          </a:p>
          <a:p>
            <a:pPr lvl="0" algn="ctr">
              <a:spcBef>
                <a:spcPts val="240"/>
              </a:spcBef>
              <a:buClr>
                <a:schemeClr val="dk1"/>
              </a:buClr>
              <a:buSzPct val="25000"/>
            </a:pPr>
            <a:r>
              <a:rPr lang="en-US" sz="1400" i="1" dirty="0" smtClean="0">
                <a:solidFill>
                  <a:srgbClr val="800000"/>
                </a:solidFill>
                <a:ea typeface="Galdeano"/>
                <a:cs typeface="Galdeano"/>
                <a:sym typeface="Galdeano"/>
              </a:rPr>
              <a:t>www.aamu-rise.org</a:t>
            </a:r>
            <a:r>
              <a:rPr lang="en-US" sz="1400" dirty="0" smtClean="0">
                <a:solidFill>
                  <a:srgbClr val="800000"/>
                </a:solidFill>
                <a:ea typeface="Galdeano"/>
                <a:cs typeface="Galdeano"/>
                <a:sym typeface="Galdeano"/>
              </a:rPr>
              <a:t> </a:t>
            </a:r>
            <a:endParaRPr lang="en-US" sz="1400" dirty="0">
              <a:solidFill>
                <a:srgbClr val="800000"/>
              </a:solidFill>
              <a:ea typeface="Galdeano"/>
              <a:cs typeface="Galdeano"/>
              <a:sym typeface="Galdeano"/>
            </a:endParaRPr>
          </a:p>
        </p:txBody>
      </p:sp>
      <p:sp>
        <p:nvSpPr>
          <p:cNvPr id="7" name="TextBox 6"/>
          <p:cNvSpPr txBox="1"/>
          <p:nvPr/>
        </p:nvSpPr>
        <p:spPr>
          <a:xfrm>
            <a:off x="5695623" y="686569"/>
            <a:ext cx="6098271" cy="584775"/>
          </a:xfrm>
          <a:prstGeom prst="rect">
            <a:avLst/>
          </a:prstGeom>
          <a:noFill/>
        </p:spPr>
        <p:txBody>
          <a:bodyPr wrap="square" rtlCol="0">
            <a:spAutoFit/>
          </a:bodyPr>
          <a:lstStyle/>
          <a:p>
            <a:pPr algn="r"/>
            <a:r>
              <a:rPr lang="en-US" sz="3200" dirty="0" smtClean="0">
                <a:solidFill>
                  <a:srgbClr val="800000"/>
                </a:solidFill>
              </a:rPr>
              <a:t>The Knowledge Sharing Center</a:t>
            </a:r>
            <a:endParaRPr lang="en-US" sz="3200" dirty="0">
              <a:solidFill>
                <a:srgbClr val="800000"/>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6369" y="1693826"/>
            <a:ext cx="2132837" cy="140116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5344" y="4063901"/>
            <a:ext cx="3434513" cy="265316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9858" y="1618620"/>
            <a:ext cx="2655349" cy="1143275"/>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31418" y="2433410"/>
            <a:ext cx="2007566" cy="1323169"/>
          </a:xfrm>
          <a:prstGeom prst="rect">
            <a:avLst/>
          </a:prstGeom>
        </p:spPr>
      </p:pic>
    </p:spTree>
    <p:extLst>
      <p:ext uri="{BB962C8B-B14F-4D97-AF65-F5344CB8AC3E}">
        <p14:creationId xmlns:p14="http://schemas.microsoft.com/office/powerpoint/2010/main" val="1197081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61" y="193589"/>
            <a:ext cx="2754008" cy="1355293"/>
          </a:xfrm>
          <a:prstGeom prst="rect">
            <a:avLst/>
          </a:prstGeom>
        </p:spPr>
      </p:pic>
      <p:sp>
        <p:nvSpPr>
          <p:cNvPr id="5" name="Rectangle 4"/>
          <p:cNvSpPr/>
          <p:nvPr/>
        </p:nvSpPr>
        <p:spPr>
          <a:xfrm>
            <a:off x="296561" y="1449123"/>
            <a:ext cx="2605259" cy="4942346"/>
          </a:xfrm>
          <a:prstGeom prst="rect">
            <a:avLst/>
          </a:prstGeom>
          <a:gradFill flip="none" rotWithShape="1">
            <a:gsLst>
              <a:gs pos="0">
                <a:schemeClr val="bg1"/>
              </a:gs>
              <a:gs pos="46000">
                <a:schemeClr val="bg1"/>
              </a:gs>
              <a:gs pos="100000">
                <a:srgbClr val="800000"/>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41615" y="1244189"/>
            <a:ext cx="8892074" cy="298580"/>
          </a:xfrm>
          <a:prstGeom prst="rect">
            <a:avLst/>
          </a:prstGeom>
          <a:gradFill>
            <a:gsLst>
              <a:gs pos="0">
                <a:schemeClr val="bg1"/>
              </a:gs>
              <a:gs pos="46000">
                <a:schemeClr val="bg1"/>
              </a:gs>
              <a:gs pos="100000">
                <a:srgbClr val="800000"/>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369276" y="4143633"/>
            <a:ext cx="2215978" cy="1713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28774" y="5270624"/>
            <a:ext cx="2340832" cy="1513235"/>
          </a:xfrm>
          <a:prstGeom prst="rect">
            <a:avLst/>
          </a:prstGeom>
          <a:noFill/>
        </p:spPr>
        <p:txBody>
          <a:bodyPr wrap="square" rtlCol="0">
            <a:spAutoFit/>
          </a:bodyPr>
          <a:lstStyle/>
          <a:p>
            <a:pPr lvl="0" algn="ctr">
              <a:spcBef>
                <a:spcPts val="240"/>
              </a:spcBef>
              <a:buClr>
                <a:schemeClr val="dk1"/>
              </a:buClr>
              <a:buSzPct val="25000"/>
            </a:pPr>
            <a:r>
              <a:rPr lang="en-US" sz="1400" b="1" dirty="0">
                <a:solidFill>
                  <a:srgbClr val="800000"/>
                </a:solidFill>
                <a:ea typeface="Galdeano"/>
                <a:cs typeface="Galdeano"/>
                <a:sym typeface="Galdeano"/>
              </a:rPr>
              <a:t>AAMU-RISE Foundation</a:t>
            </a:r>
          </a:p>
          <a:p>
            <a:pPr lvl="0" algn="ctr">
              <a:spcBef>
                <a:spcPts val="240"/>
              </a:spcBef>
              <a:buClr>
                <a:schemeClr val="dk1"/>
              </a:buClr>
              <a:buSzPct val="25000"/>
            </a:pPr>
            <a:r>
              <a:rPr lang="en-US" sz="1400" dirty="0">
                <a:solidFill>
                  <a:srgbClr val="800000"/>
                </a:solidFill>
                <a:ea typeface="Galdeano"/>
                <a:cs typeface="Galdeano"/>
                <a:sym typeface="Galdeano"/>
              </a:rPr>
              <a:t>Howard J. Foster Building</a:t>
            </a:r>
          </a:p>
          <a:p>
            <a:pPr lvl="0" algn="ctr">
              <a:spcBef>
                <a:spcPts val="240"/>
              </a:spcBef>
              <a:buClr>
                <a:schemeClr val="dk1"/>
              </a:buClr>
              <a:buSzPct val="25000"/>
            </a:pPr>
            <a:r>
              <a:rPr lang="en-US" sz="1400" dirty="0">
                <a:solidFill>
                  <a:srgbClr val="800000"/>
                </a:solidFill>
                <a:ea typeface="Galdeano"/>
                <a:cs typeface="Galdeano"/>
                <a:sym typeface="Galdeano"/>
              </a:rPr>
              <a:t>4900 Meridian Street North</a:t>
            </a:r>
          </a:p>
          <a:p>
            <a:pPr lvl="0" algn="ctr">
              <a:spcBef>
                <a:spcPts val="240"/>
              </a:spcBef>
              <a:buClr>
                <a:schemeClr val="dk1"/>
              </a:buClr>
              <a:buSzPct val="25000"/>
            </a:pPr>
            <a:r>
              <a:rPr lang="en-US" sz="1400" dirty="0">
                <a:solidFill>
                  <a:srgbClr val="800000"/>
                </a:solidFill>
                <a:ea typeface="Galdeano"/>
                <a:cs typeface="Galdeano"/>
                <a:sym typeface="Galdeano"/>
              </a:rPr>
              <a:t>Normal, AL </a:t>
            </a:r>
            <a:r>
              <a:rPr lang="en-US" sz="1400" dirty="0" smtClean="0">
                <a:solidFill>
                  <a:srgbClr val="800000"/>
                </a:solidFill>
                <a:ea typeface="Galdeano"/>
                <a:cs typeface="Galdeano"/>
                <a:sym typeface="Galdeano"/>
              </a:rPr>
              <a:t>35762</a:t>
            </a:r>
          </a:p>
          <a:p>
            <a:pPr lvl="0" algn="ctr">
              <a:spcBef>
                <a:spcPts val="240"/>
              </a:spcBef>
              <a:buClr>
                <a:schemeClr val="dk1"/>
              </a:buClr>
              <a:buSzPct val="25000"/>
            </a:pPr>
            <a:endParaRPr lang="en-US" sz="1400" dirty="0">
              <a:solidFill>
                <a:srgbClr val="800000"/>
              </a:solidFill>
              <a:ea typeface="Galdeano"/>
              <a:cs typeface="Galdeano"/>
              <a:sym typeface="Galdeano"/>
            </a:endParaRPr>
          </a:p>
          <a:p>
            <a:pPr lvl="0" algn="ctr">
              <a:spcBef>
                <a:spcPts val="240"/>
              </a:spcBef>
              <a:buClr>
                <a:schemeClr val="dk1"/>
              </a:buClr>
              <a:buSzPct val="25000"/>
            </a:pPr>
            <a:r>
              <a:rPr lang="en-US" sz="1400" i="1" dirty="0" smtClean="0">
                <a:solidFill>
                  <a:srgbClr val="800000"/>
                </a:solidFill>
                <a:ea typeface="Galdeano"/>
                <a:cs typeface="Galdeano"/>
                <a:sym typeface="Galdeano"/>
              </a:rPr>
              <a:t>www.aamu-rise.org</a:t>
            </a:r>
            <a:r>
              <a:rPr lang="en-US" sz="1400" dirty="0" smtClean="0">
                <a:solidFill>
                  <a:srgbClr val="800000"/>
                </a:solidFill>
                <a:ea typeface="Galdeano"/>
                <a:cs typeface="Galdeano"/>
                <a:sym typeface="Galdeano"/>
              </a:rPr>
              <a:t> </a:t>
            </a:r>
            <a:endParaRPr lang="en-US" sz="1400" dirty="0">
              <a:solidFill>
                <a:srgbClr val="800000"/>
              </a:solidFill>
              <a:ea typeface="Galdeano"/>
              <a:cs typeface="Galdeano"/>
              <a:sym typeface="Galdeano"/>
            </a:endParaRPr>
          </a:p>
        </p:txBody>
      </p:sp>
      <p:sp>
        <p:nvSpPr>
          <p:cNvPr id="7" name="TextBox 6"/>
          <p:cNvSpPr txBox="1"/>
          <p:nvPr/>
        </p:nvSpPr>
        <p:spPr>
          <a:xfrm>
            <a:off x="5695623" y="686569"/>
            <a:ext cx="6098271" cy="584775"/>
          </a:xfrm>
          <a:prstGeom prst="rect">
            <a:avLst/>
          </a:prstGeom>
          <a:noFill/>
        </p:spPr>
        <p:txBody>
          <a:bodyPr wrap="square" rtlCol="0">
            <a:spAutoFit/>
          </a:bodyPr>
          <a:lstStyle/>
          <a:p>
            <a:pPr algn="r"/>
            <a:r>
              <a:rPr lang="en-US" sz="3200" dirty="0" smtClean="0">
                <a:solidFill>
                  <a:srgbClr val="800000"/>
                </a:solidFill>
              </a:rPr>
              <a:t>The Knowledge Sharing Center</a:t>
            </a:r>
            <a:endParaRPr lang="en-US" sz="3200" dirty="0">
              <a:solidFill>
                <a:srgbClr val="800000"/>
              </a:solidFill>
            </a:endParaRPr>
          </a:p>
        </p:txBody>
      </p:sp>
    </p:spTree>
    <p:extLst>
      <p:ext uri="{BB962C8B-B14F-4D97-AF65-F5344CB8AC3E}">
        <p14:creationId xmlns:p14="http://schemas.microsoft.com/office/powerpoint/2010/main" val="3439734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61" y="193589"/>
            <a:ext cx="2754008" cy="1355293"/>
          </a:xfrm>
          <a:prstGeom prst="rect">
            <a:avLst/>
          </a:prstGeom>
        </p:spPr>
      </p:pic>
      <p:sp>
        <p:nvSpPr>
          <p:cNvPr id="5" name="Rectangle 4"/>
          <p:cNvSpPr/>
          <p:nvPr/>
        </p:nvSpPr>
        <p:spPr>
          <a:xfrm>
            <a:off x="296561" y="1449123"/>
            <a:ext cx="2605259" cy="4942346"/>
          </a:xfrm>
          <a:prstGeom prst="rect">
            <a:avLst/>
          </a:prstGeom>
          <a:gradFill flip="none" rotWithShape="1">
            <a:gsLst>
              <a:gs pos="0">
                <a:schemeClr val="bg1"/>
              </a:gs>
              <a:gs pos="46000">
                <a:schemeClr val="bg1"/>
              </a:gs>
              <a:gs pos="100000">
                <a:srgbClr val="800000"/>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01820" y="1240971"/>
            <a:ext cx="8892074" cy="298580"/>
          </a:xfrm>
          <a:prstGeom prst="rect">
            <a:avLst/>
          </a:prstGeom>
          <a:gradFill>
            <a:gsLst>
              <a:gs pos="0">
                <a:schemeClr val="bg1"/>
              </a:gs>
              <a:gs pos="46000">
                <a:schemeClr val="bg1"/>
              </a:gs>
              <a:gs pos="100000">
                <a:srgbClr val="800000"/>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369276" y="4143633"/>
            <a:ext cx="2215978" cy="1713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28774" y="5270624"/>
            <a:ext cx="2340832" cy="1513235"/>
          </a:xfrm>
          <a:prstGeom prst="rect">
            <a:avLst/>
          </a:prstGeom>
          <a:noFill/>
        </p:spPr>
        <p:txBody>
          <a:bodyPr wrap="square" rtlCol="0">
            <a:spAutoFit/>
          </a:bodyPr>
          <a:lstStyle/>
          <a:p>
            <a:pPr lvl="0" algn="ctr">
              <a:spcBef>
                <a:spcPts val="240"/>
              </a:spcBef>
              <a:buClr>
                <a:schemeClr val="dk1"/>
              </a:buClr>
              <a:buSzPct val="25000"/>
            </a:pPr>
            <a:r>
              <a:rPr lang="en-US" sz="1400" b="1" dirty="0">
                <a:solidFill>
                  <a:srgbClr val="800000"/>
                </a:solidFill>
                <a:ea typeface="Galdeano"/>
                <a:cs typeface="Galdeano"/>
                <a:sym typeface="Galdeano"/>
              </a:rPr>
              <a:t>AAMU-RISE Foundation</a:t>
            </a:r>
          </a:p>
          <a:p>
            <a:pPr lvl="0" algn="ctr">
              <a:spcBef>
                <a:spcPts val="240"/>
              </a:spcBef>
              <a:buClr>
                <a:schemeClr val="dk1"/>
              </a:buClr>
              <a:buSzPct val="25000"/>
            </a:pPr>
            <a:r>
              <a:rPr lang="en-US" sz="1400" dirty="0">
                <a:solidFill>
                  <a:srgbClr val="800000"/>
                </a:solidFill>
                <a:ea typeface="Galdeano"/>
                <a:cs typeface="Galdeano"/>
                <a:sym typeface="Galdeano"/>
              </a:rPr>
              <a:t>Howard J. Foster Building</a:t>
            </a:r>
          </a:p>
          <a:p>
            <a:pPr lvl="0" algn="ctr">
              <a:spcBef>
                <a:spcPts val="240"/>
              </a:spcBef>
              <a:buClr>
                <a:schemeClr val="dk1"/>
              </a:buClr>
              <a:buSzPct val="25000"/>
            </a:pPr>
            <a:r>
              <a:rPr lang="en-US" sz="1400" dirty="0">
                <a:solidFill>
                  <a:srgbClr val="800000"/>
                </a:solidFill>
                <a:ea typeface="Galdeano"/>
                <a:cs typeface="Galdeano"/>
                <a:sym typeface="Galdeano"/>
              </a:rPr>
              <a:t>4900 Meridian Street North</a:t>
            </a:r>
          </a:p>
          <a:p>
            <a:pPr lvl="0" algn="ctr">
              <a:spcBef>
                <a:spcPts val="240"/>
              </a:spcBef>
              <a:buClr>
                <a:schemeClr val="dk1"/>
              </a:buClr>
              <a:buSzPct val="25000"/>
            </a:pPr>
            <a:r>
              <a:rPr lang="en-US" sz="1400" dirty="0">
                <a:solidFill>
                  <a:srgbClr val="800000"/>
                </a:solidFill>
                <a:ea typeface="Galdeano"/>
                <a:cs typeface="Galdeano"/>
                <a:sym typeface="Galdeano"/>
              </a:rPr>
              <a:t>Normal, AL </a:t>
            </a:r>
            <a:r>
              <a:rPr lang="en-US" sz="1400" dirty="0" smtClean="0">
                <a:solidFill>
                  <a:srgbClr val="800000"/>
                </a:solidFill>
                <a:ea typeface="Galdeano"/>
                <a:cs typeface="Galdeano"/>
                <a:sym typeface="Galdeano"/>
              </a:rPr>
              <a:t>35762</a:t>
            </a:r>
          </a:p>
          <a:p>
            <a:pPr lvl="0" algn="ctr">
              <a:spcBef>
                <a:spcPts val="240"/>
              </a:spcBef>
              <a:buClr>
                <a:schemeClr val="dk1"/>
              </a:buClr>
              <a:buSzPct val="25000"/>
            </a:pPr>
            <a:endParaRPr lang="en-US" sz="1400" dirty="0">
              <a:solidFill>
                <a:srgbClr val="800000"/>
              </a:solidFill>
              <a:ea typeface="Galdeano"/>
              <a:cs typeface="Galdeano"/>
              <a:sym typeface="Galdeano"/>
            </a:endParaRPr>
          </a:p>
          <a:p>
            <a:pPr lvl="0" algn="ctr">
              <a:spcBef>
                <a:spcPts val="240"/>
              </a:spcBef>
              <a:buClr>
                <a:schemeClr val="dk1"/>
              </a:buClr>
              <a:buSzPct val="25000"/>
            </a:pPr>
            <a:r>
              <a:rPr lang="en-US" sz="1400" i="1" dirty="0" smtClean="0">
                <a:solidFill>
                  <a:srgbClr val="800000"/>
                </a:solidFill>
                <a:ea typeface="Galdeano"/>
                <a:cs typeface="Galdeano"/>
                <a:sym typeface="Galdeano"/>
              </a:rPr>
              <a:t>www.aamu-rise.org</a:t>
            </a:r>
            <a:r>
              <a:rPr lang="en-US" sz="1400" dirty="0" smtClean="0">
                <a:solidFill>
                  <a:srgbClr val="800000"/>
                </a:solidFill>
                <a:ea typeface="Galdeano"/>
                <a:cs typeface="Galdeano"/>
                <a:sym typeface="Galdeano"/>
              </a:rPr>
              <a:t> </a:t>
            </a:r>
            <a:endParaRPr lang="en-US" sz="1400" dirty="0">
              <a:solidFill>
                <a:srgbClr val="800000"/>
              </a:solidFill>
              <a:ea typeface="Galdeano"/>
              <a:cs typeface="Galdeano"/>
              <a:sym typeface="Galdeano"/>
            </a:endParaRPr>
          </a:p>
        </p:txBody>
      </p:sp>
      <p:sp>
        <p:nvSpPr>
          <p:cNvPr id="7" name="TextBox 6"/>
          <p:cNvSpPr txBox="1"/>
          <p:nvPr/>
        </p:nvSpPr>
        <p:spPr>
          <a:xfrm>
            <a:off x="4703805" y="686569"/>
            <a:ext cx="7090089" cy="584775"/>
          </a:xfrm>
          <a:prstGeom prst="rect">
            <a:avLst/>
          </a:prstGeom>
          <a:noFill/>
        </p:spPr>
        <p:txBody>
          <a:bodyPr wrap="square" rtlCol="0">
            <a:spAutoFit/>
          </a:bodyPr>
          <a:lstStyle/>
          <a:p>
            <a:pPr algn="r"/>
            <a:r>
              <a:rPr lang="en-US" sz="3200" dirty="0" smtClean="0">
                <a:solidFill>
                  <a:srgbClr val="800000"/>
                </a:solidFill>
              </a:rPr>
              <a:t>Overview</a:t>
            </a:r>
            <a:endParaRPr lang="en-US" sz="3200" dirty="0">
              <a:solidFill>
                <a:srgbClr val="800000"/>
              </a:solidFill>
            </a:endParaRPr>
          </a:p>
        </p:txBody>
      </p:sp>
      <p:sp>
        <p:nvSpPr>
          <p:cNvPr id="8" name="TextBox 7"/>
          <p:cNvSpPr txBox="1"/>
          <p:nvPr/>
        </p:nvSpPr>
        <p:spPr>
          <a:xfrm>
            <a:off x="2967720" y="1641080"/>
            <a:ext cx="3644075" cy="461665"/>
          </a:xfrm>
          <a:prstGeom prst="rect">
            <a:avLst/>
          </a:prstGeom>
          <a:noFill/>
        </p:spPr>
        <p:txBody>
          <a:bodyPr wrap="none" rtlCol="0">
            <a:spAutoFit/>
          </a:bodyPr>
          <a:lstStyle/>
          <a:p>
            <a:r>
              <a:rPr lang="en-US" sz="2400" i="1" dirty="0" smtClean="0">
                <a:solidFill>
                  <a:schemeClr val="tx1">
                    <a:lumMod val="65000"/>
                    <a:lumOff val="35000"/>
                  </a:schemeClr>
                </a:solidFill>
              </a:rPr>
              <a:t>The AAMU-RISE Foundation</a:t>
            </a:r>
            <a:endParaRPr lang="en-US" sz="2400" i="1" dirty="0">
              <a:solidFill>
                <a:schemeClr val="tx1">
                  <a:lumMod val="65000"/>
                  <a:lumOff val="35000"/>
                </a:schemeClr>
              </a:solidFill>
            </a:endParaRPr>
          </a:p>
        </p:txBody>
      </p:sp>
      <p:sp>
        <p:nvSpPr>
          <p:cNvPr id="9" name="TextBox 8"/>
          <p:cNvSpPr txBox="1"/>
          <p:nvPr/>
        </p:nvSpPr>
        <p:spPr>
          <a:xfrm>
            <a:off x="2967720" y="2102745"/>
            <a:ext cx="8392664" cy="4893647"/>
          </a:xfrm>
          <a:prstGeom prst="rect">
            <a:avLst/>
          </a:prstGeom>
          <a:noFill/>
        </p:spPr>
        <p:txBody>
          <a:bodyPr wrap="square" rtlCol="0">
            <a:spAutoFit/>
          </a:bodyPr>
          <a:lstStyle/>
          <a:p>
            <a:pPr algn="just"/>
            <a:r>
              <a:rPr lang="en-US" sz="2400" dirty="0" smtClean="0">
                <a:latin typeface="Calibri" panose="020F0502020204030204" pitchFamily="34" charset="0"/>
              </a:rPr>
              <a:t>The Research</a:t>
            </a:r>
            <a:r>
              <a:rPr lang="en-US" sz="2400" dirty="0">
                <a:latin typeface="Calibri" panose="020F0502020204030204" pitchFamily="34" charset="0"/>
              </a:rPr>
              <a:t>, Innovation, Science and Engineering </a:t>
            </a:r>
            <a:r>
              <a:rPr lang="en-US" sz="2400" dirty="0" smtClean="0">
                <a:latin typeface="Calibri" panose="020F0502020204030204" pitchFamily="34" charset="0"/>
              </a:rPr>
              <a:t>Foundation </a:t>
            </a:r>
            <a:r>
              <a:rPr lang="en-US" sz="2400" dirty="0">
                <a:latin typeface="Calibri" panose="020F0502020204030204" pitchFamily="34" charset="0"/>
              </a:rPr>
              <a:t>at Alabama A&amp;M University </a:t>
            </a:r>
            <a:r>
              <a:rPr lang="en-US" sz="2400" dirty="0" smtClean="0">
                <a:latin typeface="Calibri" panose="020F0502020204030204" pitchFamily="34" charset="0"/>
              </a:rPr>
              <a:t>(AAMU-RISE) is </a:t>
            </a:r>
            <a:r>
              <a:rPr lang="en-US" sz="2400" dirty="0">
                <a:latin typeface="Calibri" panose="020F0502020204030204" pitchFamily="34" charset="0"/>
              </a:rPr>
              <a:t>established to </a:t>
            </a:r>
            <a:r>
              <a:rPr lang="en-US" sz="2400" dirty="0" smtClean="0">
                <a:latin typeface="Calibri" panose="020F0502020204030204" pitchFamily="34" charset="0"/>
              </a:rPr>
              <a:t>act as the operation to perform contract-based research and development on behalf of the university.</a:t>
            </a:r>
            <a:endParaRPr lang="en-US" sz="2400" dirty="0" smtClean="0">
              <a:latin typeface="Calibri" panose="020F0502020204030204" pitchFamily="34" charset="0"/>
            </a:endParaRPr>
          </a:p>
          <a:p>
            <a:pPr algn="just"/>
            <a:endParaRPr lang="en-US" sz="2400" dirty="0">
              <a:latin typeface="Calibri" panose="020F0502020204030204" pitchFamily="34" charset="0"/>
            </a:endParaRPr>
          </a:p>
          <a:p>
            <a:pPr algn="just"/>
            <a:r>
              <a:rPr lang="en-US" sz="2400" dirty="0" smtClean="0">
                <a:latin typeface="Calibri" panose="020F0502020204030204" pitchFamily="34" charset="0"/>
              </a:rPr>
              <a:t>The AAMU-RISE Foundation works with companies seeking government contracts where there is an HBCU requirement.</a:t>
            </a:r>
          </a:p>
          <a:p>
            <a:pPr algn="just"/>
            <a:endParaRPr lang="en-US" sz="2400" dirty="0" smtClean="0">
              <a:latin typeface="Calibri" panose="020F0502020204030204" pitchFamily="34" charset="0"/>
            </a:endParaRPr>
          </a:p>
          <a:p>
            <a:pPr algn="just"/>
            <a:r>
              <a:rPr lang="en-US" sz="2400" dirty="0" smtClean="0">
                <a:latin typeface="Calibri" panose="020F0502020204030204" pitchFamily="34" charset="0"/>
              </a:rPr>
              <a:t>The AAMU-RISE Foundation sits within the government/private industry business ecosystem in the greater Huntsville area (NASA Marshal Spaceflight Center, AMRDEC, Missile Defense Agency, etc.)</a:t>
            </a:r>
            <a:endParaRPr lang="en-US" sz="2400" dirty="0">
              <a:latin typeface="Calibri" panose="020F0502020204030204" pitchFamily="34" charset="0"/>
            </a:endParaRPr>
          </a:p>
          <a:p>
            <a:pPr algn="just"/>
            <a:r>
              <a:rPr lang="en-US" sz="2400" dirty="0" smtClean="0">
                <a:latin typeface="Calibri" panose="020F0502020204030204" pitchFamily="34" charset="0"/>
              </a:rPr>
              <a:t>  </a:t>
            </a:r>
            <a:endParaRPr lang="en-US" sz="2400" dirty="0">
              <a:latin typeface="Calibri" panose="020F0502020204030204" pitchFamily="34" charset="0"/>
            </a:endParaRPr>
          </a:p>
        </p:txBody>
      </p:sp>
    </p:spTree>
    <p:extLst>
      <p:ext uri="{BB962C8B-B14F-4D97-AF65-F5344CB8AC3E}">
        <p14:creationId xmlns:p14="http://schemas.microsoft.com/office/powerpoint/2010/main" val="894783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61" y="193589"/>
            <a:ext cx="2754008" cy="1355293"/>
          </a:xfrm>
          <a:prstGeom prst="rect">
            <a:avLst/>
          </a:prstGeom>
        </p:spPr>
      </p:pic>
      <p:sp>
        <p:nvSpPr>
          <p:cNvPr id="5" name="Rectangle 4"/>
          <p:cNvSpPr/>
          <p:nvPr/>
        </p:nvSpPr>
        <p:spPr>
          <a:xfrm>
            <a:off x="296561" y="1449123"/>
            <a:ext cx="2605259" cy="4942346"/>
          </a:xfrm>
          <a:prstGeom prst="rect">
            <a:avLst/>
          </a:prstGeom>
          <a:gradFill flip="none" rotWithShape="1">
            <a:gsLst>
              <a:gs pos="0">
                <a:schemeClr val="bg1"/>
              </a:gs>
              <a:gs pos="46000">
                <a:schemeClr val="bg1"/>
              </a:gs>
              <a:gs pos="100000">
                <a:srgbClr val="800000"/>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01820" y="1240971"/>
            <a:ext cx="8892074" cy="298580"/>
          </a:xfrm>
          <a:prstGeom prst="rect">
            <a:avLst/>
          </a:prstGeom>
          <a:gradFill>
            <a:gsLst>
              <a:gs pos="0">
                <a:schemeClr val="bg1"/>
              </a:gs>
              <a:gs pos="46000">
                <a:schemeClr val="bg1"/>
              </a:gs>
              <a:gs pos="100000">
                <a:srgbClr val="800000"/>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369276" y="4143633"/>
            <a:ext cx="2215978" cy="1713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28774" y="5270624"/>
            <a:ext cx="2340832" cy="1513235"/>
          </a:xfrm>
          <a:prstGeom prst="rect">
            <a:avLst/>
          </a:prstGeom>
          <a:noFill/>
        </p:spPr>
        <p:txBody>
          <a:bodyPr wrap="square" rtlCol="0">
            <a:spAutoFit/>
          </a:bodyPr>
          <a:lstStyle/>
          <a:p>
            <a:pPr lvl="0" algn="ctr">
              <a:spcBef>
                <a:spcPts val="240"/>
              </a:spcBef>
              <a:buClr>
                <a:schemeClr val="dk1"/>
              </a:buClr>
              <a:buSzPct val="25000"/>
            </a:pPr>
            <a:r>
              <a:rPr lang="en-US" sz="1400" b="1" dirty="0">
                <a:solidFill>
                  <a:srgbClr val="800000"/>
                </a:solidFill>
                <a:ea typeface="Galdeano"/>
                <a:cs typeface="Galdeano"/>
                <a:sym typeface="Galdeano"/>
              </a:rPr>
              <a:t>AAMU-RISE Foundation</a:t>
            </a:r>
          </a:p>
          <a:p>
            <a:pPr lvl="0" algn="ctr">
              <a:spcBef>
                <a:spcPts val="240"/>
              </a:spcBef>
              <a:buClr>
                <a:schemeClr val="dk1"/>
              </a:buClr>
              <a:buSzPct val="25000"/>
            </a:pPr>
            <a:r>
              <a:rPr lang="en-US" sz="1400" dirty="0">
                <a:solidFill>
                  <a:srgbClr val="800000"/>
                </a:solidFill>
                <a:ea typeface="Galdeano"/>
                <a:cs typeface="Galdeano"/>
                <a:sym typeface="Galdeano"/>
              </a:rPr>
              <a:t>Howard J. Foster Building</a:t>
            </a:r>
          </a:p>
          <a:p>
            <a:pPr lvl="0" algn="ctr">
              <a:spcBef>
                <a:spcPts val="240"/>
              </a:spcBef>
              <a:buClr>
                <a:schemeClr val="dk1"/>
              </a:buClr>
              <a:buSzPct val="25000"/>
            </a:pPr>
            <a:r>
              <a:rPr lang="en-US" sz="1400" dirty="0">
                <a:solidFill>
                  <a:srgbClr val="800000"/>
                </a:solidFill>
                <a:ea typeface="Galdeano"/>
                <a:cs typeface="Galdeano"/>
                <a:sym typeface="Galdeano"/>
              </a:rPr>
              <a:t>4900 Meridian Street North</a:t>
            </a:r>
          </a:p>
          <a:p>
            <a:pPr lvl="0" algn="ctr">
              <a:spcBef>
                <a:spcPts val="240"/>
              </a:spcBef>
              <a:buClr>
                <a:schemeClr val="dk1"/>
              </a:buClr>
              <a:buSzPct val="25000"/>
            </a:pPr>
            <a:r>
              <a:rPr lang="en-US" sz="1400" dirty="0">
                <a:solidFill>
                  <a:srgbClr val="800000"/>
                </a:solidFill>
                <a:ea typeface="Galdeano"/>
                <a:cs typeface="Galdeano"/>
                <a:sym typeface="Galdeano"/>
              </a:rPr>
              <a:t>Normal, AL </a:t>
            </a:r>
            <a:r>
              <a:rPr lang="en-US" sz="1400" dirty="0" smtClean="0">
                <a:solidFill>
                  <a:srgbClr val="800000"/>
                </a:solidFill>
                <a:ea typeface="Galdeano"/>
                <a:cs typeface="Galdeano"/>
                <a:sym typeface="Galdeano"/>
              </a:rPr>
              <a:t>35762</a:t>
            </a:r>
          </a:p>
          <a:p>
            <a:pPr lvl="0" algn="ctr">
              <a:spcBef>
                <a:spcPts val="240"/>
              </a:spcBef>
              <a:buClr>
                <a:schemeClr val="dk1"/>
              </a:buClr>
              <a:buSzPct val="25000"/>
            </a:pPr>
            <a:endParaRPr lang="en-US" sz="1400" dirty="0">
              <a:solidFill>
                <a:srgbClr val="800000"/>
              </a:solidFill>
              <a:ea typeface="Galdeano"/>
              <a:cs typeface="Galdeano"/>
              <a:sym typeface="Galdeano"/>
            </a:endParaRPr>
          </a:p>
          <a:p>
            <a:pPr lvl="0" algn="ctr">
              <a:spcBef>
                <a:spcPts val="240"/>
              </a:spcBef>
              <a:buClr>
                <a:schemeClr val="dk1"/>
              </a:buClr>
              <a:buSzPct val="25000"/>
            </a:pPr>
            <a:r>
              <a:rPr lang="en-US" sz="1400" i="1" dirty="0" smtClean="0">
                <a:solidFill>
                  <a:srgbClr val="800000"/>
                </a:solidFill>
                <a:ea typeface="Galdeano"/>
                <a:cs typeface="Galdeano"/>
                <a:sym typeface="Galdeano"/>
              </a:rPr>
              <a:t>www.aamu-rise.org</a:t>
            </a:r>
            <a:r>
              <a:rPr lang="en-US" sz="1400" dirty="0" smtClean="0">
                <a:solidFill>
                  <a:srgbClr val="800000"/>
                </a:solidFill>
                <a:ea typeface="Galdeano"/>
                <a:cs typeface="Galdeano"/>
                <a:sym typeface="Galdeano"/>
              </a:rPr>
              <a:t> </a:t>
            </a:r>
            <a:endParaRPr lang="en-US" sz="1400" dirty="0">
              <a:solidFill>
                <a:srgbClr val="800000"/>
              </a:solidFill>
              <a:ea typeface="Galdeano"/>
              <a:cs typeface="Galdeano"/>
              <a:sym typeface="Galdeano"/>
            </a:endParaRPr>
          </a:p>
        </p:txBody>
      </p:sp>
      <p:sp>
        <p:nvSpPr>
          <p:cNvPr id="8" name="TextBox 7"/>
          <p:cNvSpPr txBox="1"/>
          <p:nvPr/>
        </p:nvSpPr>
        <p:spPr>
          <a:xfrm>
            <a:off x="9785011" y="675069"/>
            <a:ext cx="2008883" cy="584775"/>
          </a:xfrm>
          <a:prstGeom prst="rect">
            <a:avLst/>
          </a:prstGeom>
          <a:noFill/>
        </p:spPr>
        <p:txBody>
          <a:bodyPr wrap="none" rtlCol="0">
            <a:spAutoFit/>
          </a:bodyPr>
          <a:lstStyle/>
          <a:p>
            <a:pPr algn="r"/>
            <a:r>
              <a:rPr lang="en-US" sz="3200" dirty="0" smtClean="0">
                <a:solidFill>
                  <a:srgbClr val="800000"/>
                </a:solidFill>
              </a:rPr>
              <a:t>Conclusion</a:t>
            </a:r>
            <a:endParaRPr lang="en-US" sz="3200" dirty="0">
              <a:solidFill>
                <a:srgbClr val="800000"/>
              </a:solidFill>
            </a:endParaRPr>
          </a:p>
        </p:txBody>
      </p:sp>
      <p:sp>
        <p:nvSpPr>
          <p:cNvPr id="7" name="TextBox 6"/>
          <p:cNvSpPr txBox="1"/>
          <p:nvPr/>
        </p:nvSpPr>
        <p:spPr>
          <a:xfrm>
            <a:off x="2984669" y="1763675"/>
            <a:ext cx="8213124"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The AAMU-RISE Foundation was established just over a year ago and has enjoyed initial success due to the efforts of an aggressive team and leveraging the need for agencies and prime contractors to do business with HBCUs.  </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Successful teaming agreements have been established and implemented with diverse primes.</a:t>
            </a:r>
          </a:p>
          <a:p>
            <a:r>
              <a:rPr lang="en-US" sz="2000" dirty="0" smtClean="0"/>
              <a:t>  </a:t>
            </a:r>
          </a:p>
          <a:p>
            <a:pPr marL="285750" indent="-285750">
              <a:buFont typeface="Arial" panose="020B0604020202020204" pitchFamily="34" charset="0"/>
              <a:buChar char="•"/>
            </a:pPr>
            <a:r>
              <a:rPr lang="en-US" sz="2000" dirty="0" smtClean="0"/>
              <a:t>We are establishing strong relationships with the contract community in order to grow current contracts and establish new ones. </a:t>
            </a: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We are working to share the knowledge of seeking and performing contract-based R&amp;D with the HBCU/MSI community.</a:t>
            </a:r>
            <a:endParaRPr lang="en-US" sz="2000" dirty="0" smtClean="0"/>
          </a:p>
        </p:txBody>
      </p:sp>
    </p:spTree>
    <p:extLst>
      <p:ext uri="{BB962C8B-B14F-4D97-AF65-F5344CB8AC3E}">
        <p14:creationId xmlns:p14="http://schemas.microsoft.com/office/powerpoint/2010/main" val="2097797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61" y="193589"/>
            <a:ext cx="2754008" cy="1355293"/>
          </a:xfrm>
          <a:prstGeom prst="rect">
            <a:avLst/>
          </a:prstGeom>
        </p:spPr>
      </p:pic>
      <p:sp>
        <p:nvSpPr>
          <p:cNvPr id="5" name="Rectangle 4"/>
          <p:cNvSpPr/>
          <p:nvPr/>
        </p:nvSpPr>
        <p:spPr>
          <a:xfrm>
            <a:off x="296561" y="1449123"/>
            <a:ext cx="2605259" cy="4942346"/>
          </a:xfrm>
          <a:prstGeom prst="rect">
            <a:avLst/>
          </a:prstGeom>
          <a:gradFill flip="none" rotWithShape="1">
            <a:gsLst>
              <a:gs pos="0">
                <a:schemeClr val="bg1"/>
              </a:gs>
              <a:gs pos="46000">
                <a:schemeClr val="bg1"/>
              </a:gs>
              <a:gs pos="100000">
                <a:srgbClr val="800000"/>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01820" y="1240971"/>
            <a:ext cx="8892074" cy="298580"/>
          </a:xfrm>
          <a:prstGeom prst="rect">
            <a:avLst/>
          </a:prstGeom>
          <a:gradFill>
            <a:gsLst>
              <a:gs pos="0">
                <a:schemeClr val="bg1"/>
              </a:gs>
              <a:gs pos="46000">
                <a:schemeClr val="bg1"/>
              </a:gs>
              <a:gs pos="100000">
                <a:srgbClr val="800000"/>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369276" y="4143633"/>
            <a:ext cx="2215978" cy="1713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 name="TextBox 2"/>
          <p:cNvSpPr txBox="1"/>
          <p:nvPr/>
        </p:nvSpPr>
        <p:spPr>
          <a:xfrm>
            <a:off x="5499820" y="2033009"/>
            <a:ext cx="3392626" cy="2067233"/>
          </a:xfrm>
          <a:prstGeom prst="rect">
            <a:avLst/>
          </a:prstGeom>
          <a:noFill/>
        </p:spPr>
        <p:txBody>
          <a:bodyPr wrap="square" rtlCol="0">
            <a:spAutoFit/>
          </a:bodyPr>
          <a:lstStyle/>
          <a:p>
            <a:pPr lvl="0" algn="ctr">
              <a:spcBef>
                <a:spcPts val="240"/>
              </a:spcBef>
              <a:buClr>
                <a:schemeClr val="dk1"/>
              </a:buClr>
              <a:buSzPct val="25000"/>
            </a:pPr>
            <a:r>
              <a:rPr lang="en-US" sz="2000" b="1" dirty="0" smtClean="0">
                <a:solidFill>
                  <a:srgbClr val="800000"/>
                </a:solidFill>
                <a:ea typeface="Galdeano"/>
                <a:cs typeface="Galdeano"/>
                <a:sym typeface="Galdeano"/>
              </a:rPr>
              <a:t>The AAMU-RISE </a:t>
            </a:r>
            <a:r>
              <a:rPr lang="en-US" sz="2000" b="1" dirty="0">
                <a:solidFill>
                  <a:srgbClr val="800000"/>
                </a:solidFill>
                <a:ea typeface="Galdeano"/>
                <a:cs typeface="Galdeano"/>
                <a:sym typeface="Galdeano"/>
              </a:rPr>
              <a:t>Foundation</a:t>
            </a:r>
          </a:p>
          <a:p>
            <a:pPr lvl="0" algn="ctr">
              <a:spcBef>
                <a:spcPts val="240"/>
              </a:spcBef>
              <a:buClr>
                <a:schemeClr val="dk1"/>
              </a:buClr>
              <a:buSzPct val="25000"/>
            </a:pPr>
            <a:r>
              <a:rPr lang="en-US" sz="2000" dirty="0">
                <a:solidFill>
                  <a:srgbClr val="800000"/>
                </a:solidFill>
                <a:ea typeface="Galdeano"/>
                <a:cs typeface="Galdeano"/>
                <a:sym typeface="Galdeano"/>
              </a:rPr>
              <a:t>Howard J. Foster Building</a:t>
            </a:r>
          </a:p>
          <a:p>
            <a:pPr lvl="0" algn="ctr">
              <a:spcBef>
                <a:spcPts val="240"/>
              </a:spcBef>
              <a:buClr>
                <a:schemeClr val="dk1"/>
              </a:buClr>
              <a:buSzPct val="25000"/>
            </a:pPr>
            <a:r>
              <a:rPr lang="en-US" sz="2000" dirty="0">
                <a:solidFill>
                  <a:srgbClr val="800000"/>
                </a:solidFill>
                <a:ea typeface="Galdeano"/>
                <a:cs typeface="Galdeano"/>
                <a:sym typeface="Galdeano"/>
              </a:rPr>
              <a:t>4900 Meridian Street North</a:t>
            </a:r>
          </a:p>
          <a:p>
            <a:pPr lvl="0" algn="ctr">
              <a:spcBef>
                <a:spcPts val="240"/>
              </a:spcBef>
              <a:buClr>
                <a:schemeClr val="dk1"/>
              </a:buClr>
              <a:buSzPct val="25000"/>
            </a:pPr>
            <a:r>
              <a:rPr lang="en-US" sz="2000" dirty="0">
                <a:solidFill>
                  <a:srgbClr val="800000"/>
                </a:solidFill>
                <a:ea typeface="Galdeano"/>
                <a:cs typeface="Galdeano"/>
                <a:sym typeface="Galdeano"/>
              </a:rPr>
              <a:t>Normal, AL </a:t>
            </a:r>
            <a:r>
              <a:rPr lang="en-US" sz="2000" dirty="0" smtClean="0">
                <a:solidFill>
                  <a:srgbClr val="800000"/>
                </a:solidFill>
                <a:ea typeface="Galdeano"/>
                <a:cs typeface="Galdeano"/>
                <a:sym typeface="Galdeano"/>
              </a:rPr>
              <a:t>35762</a:t>
            </a:r>
          </a:p>
          <a:p>
            <a:pPr lvl="0" algn="ctr">
              <a:spcBef>
                <a:spcPts val="240"/>
              </a:spcBef>
              <a:buClr>
                <a:schemeClr val="dk1"/>
              </a:buClr>
              <a:buSzPct val="25000"/>
            </a:pPr>
            <a:endParaRPr lang="en-US" sz="2000" dirty="0">
              <a:solidFill>
                <a:srgbClr val="800000"/>
              </a:solidFill>
              <a:ea typeface="Galdeano"/>
              <a:cs typeface="Galdeano"/>
              <a:sym typeface="Galdeano"/>
            </a:endParaRPr>
          </a:p>
          <a:p>
            <a:pPr lvl="0" algn="ctr">
              <a:spcBef>
                <a:spcPts val="240"/>
              </a:spcBef>
              <a:buClr>
                <a:schemeClr val="dk1"/>
              </a:buClr>
              <a:buSzPct val="25000"/>
            </a:pPr>
            <a:r>
              <a:rPr lang="en-US" sz="2000" i="1" dirty="0" smtClean="0">
                <a:solidFill>
                  <a:srgbClr val="800000"/>
                </a:solidFill>
                <a:ea typeface="Galdeano"/>
                <a:cs typeface="Galdeano"/>
                <a:sym typeface="Galdeano"/>
              </a:rPr>
              <a:t>www.aamu-rise.org</a:t>
            </a:r>
            <a:r>
              <a:rPr lang="en-US" sz="2000" dirty="0" smtClean="0">
                <a:solidFill>
                  <a:srgbClr val="800000"/>
                </a:solidFill>
                <a:ea typeface="Galdeano"/>
                <a:cs typeface="Galdeano"/>
                <a:sym typeface="Galdeano"/>
              </a:rPr>
              <a:t> </a:t>
            </a:r>
            <a:endParaRPr lang="en-US" sz="2000" dirty="0">
              <a:solidFill>
                <a:srgbClr val="800000"/>
              </a:solidFill>
              <a:ea typeface="Galdeano"/>
              <a:cs typeface="Galdeano"/>
              <a:sym typeface="Galdeano"/>
            </a:endParaRPr>
          </a:p>
        </p:txBody>
      </p:sp>
      <p:sp>
        <p:nvSpPr>
          <p:cNvPr id="8" name="TextBox 7"/>
          <p:cNvSpPr txBox="1"/>
          <p:nvPr/>
        </p:nvSpPr>
        <p:spPr>
          <a:xfrm>
            <a:off x="5651543" y="871235"/>
            <a:ext cx="3089179" cy="923330"/>
          </a:xfrm>
          <a:prstGeom prst="rect">
            <a:avLst/>
          </a:prstGeom>
          <a:noFill/>
        </p:spPr>
        <p:txBody>
          <a:bodyPr wrap="none" rtlCol="0">
            <a:spAutoFit/>
          </a:bodyPr>
          <a:lstStyle/>
          <a:p>
            <a:r>
              <a:rPr lang="en-US" sz="5400" dirty="0" smtClean="0"/>
              <a:t>Thank you</a:t>
            </a:r>
          </a:p>
        </p:txBody>
      </p:sp>
      <p:sp>
        <p:nvSpPr>
          <p:cNvPr id="11" name="TextBox 10"/>
          <p:cNvSpPr txBox="1"/>
          <p:nvPr/>
        </p:nvSpPr>
        <p:spPr>
          <a:xfrm>
            <a:off x="3122091" y="4301410"/>
            <a:ext cx="2625398" cy="830997"/>
          </a:xfrm>
          <a:prstGeom prst="rect">
            <a:avLst/>
          </a:prstGeom>
          <a:noFill/>
        </p:spPr>
        <p:txBody>
          <a:bodyPr wrap="none" rtlCol="0">
            <a:spAutoFit/>
          </a:bodyPr>
          <a:lstStyle/>
          <a:p>
            <a:pPr algn="ctr"/>
            <a:r>
              <a:rPr lang="en-US" sz="1600" b="1" dirty="0" smtClean="0"/>
              <a:t>Dr. Chance M. Glenn, Sr.</a:t>
            </a:r>
          </a:p>
          <a:p>
            <a:pPr algn="ctr"/>
            <a:r>
              <a:rPr lang="en-US" sz="1600" i="1" dirty="0" smtClean="0"/>
              <a:t>President/Executive Director</a:t>
            </a:r>
          </a:p>
          <a:p>
            <a:pPr algn="ctr"/>
            <a:r>
              <a:rPr lang="en-US" sz="1600" dirty="0"/>
              <a:t>c</a:t>
            </a:r>
            <a:r>
              <a:rPr lang="en-US" sz="1600" dirty="0" smtClean="0"/>
              <a:t>hance.glenn@aamu-rise.org</a:t>
            </a:r>
            <a:endParaRPr lang="en-US" sz="1600" dirty="0"/>
          </a:p>
        </p:txBody>
      </p:sp>
      <p:sp>
        <p:nvSpPr>
          <p:cNvPr id="12" name="TextBox 11"/>
          <p:cNvSpPr txBox="1"/>
          <p:nvPr/>
        </p:nvSpPr>
        <p:spPr>
          <a:xfrm>
            <a:off x="9147514" y="4275458"/>
            <a:ext cx="2297809" cy="830997"/>
          </a:xfrm>
          <a:prstGeom prst="rect">
            <a:avLst/>
          </a:prstGeom>
          <a:noFill/>
        </p:spPr>
        <p:txBody>
          <a:bodyPr wrap="none" rtlCol="0">
            <a:spAutoFit/>
          </a:bodyPr>
          <a:lstStyle/>
          <a:p>
            <a:pPr algn="ctr"/>
            <a:r>
              <a:rPr lang="en-US" sz="1600" b="1" dirty="0" smtClean="0"/>
              <a:t>Dr. Del Smith</a:t>
            </a:r>
          </a:p>
          <a:p>
            <a:pPr algn="ctr"/>
            <a:r>
              <a:rPr lang="en-US" sz="1600" i="1" dirty="0" smtClean="0"/>
              <a:t>Director – Operations</a:t>
            </a:r>
          </a:p>
          <a:p>
            <a:pPr algn="ctr"/>
            <a:r>
              <a:rPr lang="en-US" sz="1600" dirty="0"/>
              <a:t>d</a:t>
            </a:r>
            <a:r>
              <a:rPr lang="en-US" sz="1600" dirty="0" smtClean="0"/>
              <a:t>el.smith@aamu-rise.org</a:t>
            </a:r>
            <a:endParaRPr lang="en-US" sz="1600" dirty="0"/>
          </a:p>
        </p:txBody>
      </p:sp>
      <p:sp>
        <p:nvSpPr>
          <p:cNvPr id="13" name="TextBox 12"/>
          <p:cNvSpPr txBox="1"/>
          <p:nvPr/>
        </p:nvSpPr>
        <p:spPr>
          <a:xfrm>
            <a:off x="3050769" y="5761849"/>
            <a:ext cx="3022046" cy="830997"/>
          </a:xfrm>
          <a:prstGeom prst="rect">
            <a:avLst/>
          </a:prstGeom>
          <a:noFill/>
        </p:spPr>
        <p:txBody>
          <a:bodyPr wrap="none" rtlCol="0">
            <a:spAutoFit/>
          </a:bodyPr>
          <a:lstStyle/>
          <a:p>
            <a:pPr algn="ctr"/>
            <a:r>
              <a:rPr lang="en-US" sz="1600" b="1" dirty="0" smtClean="0"/>
              <a:t>Ms. Patricia McDonald</a:t>
            </a:r>
          </a:p>
          <a:p>
            <a:pPr algn="ctr"/>
            <a:r>
              <a:rPr lang="en-US" sz="1600" i="1" dirty="0" smtClean="0"/>
              <a:t>Contract Officer</a:t>
            </a:r>
          </a:p>
          <a:p>
            <a:pPr algn="ctr"/>
            <a:r>
              <a:rPr lang="en-US" sz="1600" dirty="0"/>
              <a:t>p</a:t>
            </a:r>
            <a:r>
              <a:rPr lang="en-US" sz="1600" dirty="0" smtClean="0"/>
              <a:t>atricia.mcdonald@aamu-rise.org</a:t>
            </a:r>
            <a:endParaRPr lang="en-US" sz="1600" dirty="0"/>
          </a:p>
        </p:txBody>
      </p:sp>
      <p:sp>
        <p:nvSpPr>
          <p:cNvPr id="14" name="TextBox 13"/>
          <p:cNvSpPr txBox="1"/>
          <p:nvPr/>
        </p:nvSpPr>
        <p:spPr>
          <a:xfrm>
            <a:off x="8711656" y="5776438"/>
            <a:ext cx="3169522" cy="830997"/>
          </a:xfrm>
          <a:prstGeom prst="rect">
            <a:avLst/>
          </a:prstGeom>
          <a:noFill/>
        </p:spPr>
        <p:txBody>
          <a:bodyPr wrap="none" rtlCol="0">
            <a:spAutoFit/>
          </a:bodyPr>
          <a:lstStyle/>
          <a:p>
            <a:pPr algn="ctr"/>
            <a:r>
              <a:rPr lang="en-US" sz="1600" b="1" dirty="0" smtClean="0"/>
              <a:t>Mr. Babatunde Obembe</a:t>
            </a:r>
          </a:p>
          <a:p>
            <a:pPr algn="ctr"/>
            <a:r>
              <a:rPr lang="en-US" sz="1600" i="1" dirty="0" smtClean="0"/>
              <a:t>Finance and Administrative Officer</a:t>
            </a:r>
          </a:p>
          <a:p>
            <a:pPr algn="ctr"/>
            <a:r>
              <a:rPr lang="en-US" sz="1600" dirty="0"/>
              <a:t>b</a:t>
            </a:r>
            <a:r>
              <a:rPr lang="en-US" sz="1600" dirty="0" smtClean="0"/>
              <a:t>abatunde.obembe@aamu-rise.org</a:t>
            </a:r>
            <a:endParaRPr lang="en-US" sz="1600" dirty="0"/>
          </a:p>
        </p:txBody>
      </p:sp>
      <p:sp>
        <p:nvSpPr>
          <p:cNvPr id="15" name="TextBox 14"/>
          <p:cNvSpPr txBox="1"/>
          <p:nvPr/>
        </p:nvSpPr>
        <p:spPr>
          <a:xfrm>
            <a:off x="6205619" y="4912838"/>
            <a:ext cx="2390398" cy="830997"/>
          </a:xfrm>
          <a:prstGeom prst="rect">
            <a:avLst/>
          </a:prstGeom>
          <a:noFill/>
        </p:spPr>
        <p:txBody>
          <a:bodyPr wrap="none" rtlCol="0">
            <a:spAutoFit/>
          </a:bodyPr>
          <a:lstStyle/>
          <a:p>
            <a:pPr algn="ctr"/>
            <a:r>
              <a:rPr lang="en-US" sz="1600" b="1" dirty="0"/>
              <a:t>D</a:t>
            </a:r>
            <a:r>
              <a:rPr lang="en-US" sz="1600" b="1" dirty="0" smtClean="0"/>
              <a:t>r. Paul Ruffin</a:t>
            </a:r>
          </a:p>
          <a:p>
            <a:pPr algn="ctr"/>
            <a:r>
              <a:rPr lang="en-US" sz="1600" i="1" dirty="0" smtClean="0"/>
              <a:t>Chief Scientist</a:t>
            </a:r>
          </a:p>
          <a:p>
            <a:pPr algn="ctr"/>
            <a:r>
              <a:rPr lang="en-US" sz="1600" dirty="0" smtClean="0"/>
              <a:t>paul.ruffin@aamu-rise.org</a:t>
            </a:r>
            <a:endParaRPr lang="en-US" sz="1600" dirty="0"/>
          </a:p>
        </p:txBody>
      </p:sp>
    </p:spTree>
    <p:extLst>
      <p:ext uri="{BB962C8B-B14F-4D97-AF65-F5344CB8AC3E}">
        <p14:creationId xmlns:p14="http://schemas.microsoft.com/office/powerpoint/2010/main" val="3696307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61" y="193589"/>
            <a:ext cx="2754008" cy="1355293"/>
          </a:xfrm>
          <a:prstGeom prst="rect">
            <a:avLst/>
          </a:prstGeom>
        </p:spPr>
      </p:pic>
      <p:sp>
        <p:nvSpPr>
          <p:cNvPr id="5" name="Rectangle 4"/>
          <p:cNvSpPr/>
          <p:nvPr/>
        </p:nvSpPr>
        <p:spPr>
          <a:xfrm>
            <a:off x="296561" y="1449123"/>
            <a:ext cx="2605259" cy="4942346"/>
          </a:xfrm>
          <a:prstGeom prst="rect">
            <a:avLst/>
          </a:prstGeom>
          <a:gradFill flip="none" rotWithShape="1">
            <a:gsLst>
              <a:gs pos="0">
                <a:schemeClr val="bg1"/>
              </a:gs>
              <a:gs pos="46000">
                <a:schemeClr val="bg1"/>
              </a:gs>
              <a:gs pos="100000">
                <a:srgbClr val="800000"/>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01820" y="1240971"/>
            <a:ext cx="8892074" cy="298580"/>
          </a:xfrm>
          <a:prstGeom prst="rect">
            <a:avLst/>
          </a:prstGeom>
          <a:gradFill>
            <a:gsLst>
              <a:gs pos="0">
                <a:schemeClr val="bg1"/>
              </a:gs>
              <a:gs pos="46000">
                <a:schemeClr val="bg1"/>
              </a:gs>
              <a:gs pos="100000">
                <a:srgbClr val="800000"/>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369276" y="4143633"/>
            <a:ext cx="2215978" cy="1713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28774" y="5270624"/>
            <a:ext cx="2340832" cy="1513235"/>
          </a:xfrm>
          <a:prstGeom prst="rect">
            <a:avLst/>
          </a:prstGeom>
          <a:noFill/>
        </p:spPr>
        <p:txBody>
          <a:bodyPr wrap="square" rtlCol="0">
            <a:spAutoFit/>
          </a:bodyPr>
          <a:lstStyle/>
          <a:p>
            <a:pPr lvl="0" algn="ctr">
              <a:spcBef>
                <a:spcPts val="240"/>
              </a:spcBef>
              <a:buClr>
                <a:schemeClr val="dk1"/>
              </a:buClr>
              <a:buSzPct val="25000"/>
            </a:pPr>
            <a:r>
              <a:rPr lang="en-US" sz="1400" b="1" dirty="0">
                <a:solidFill>
                  <a:srgbClr val="800000"/>
                </a:solidFill>
                <a:ea typeface="Galdeano"/>
                <a:cs typeface="Galdeano"/>
                <a:sym typeface="Galdeano"/>
              </a:rPr>
              <a:t>AAMU-RISE Foundation</a:t>
            </a:r>
          </a:p>
          <a:p>
            <a:pPr lvl="0" algn="ctr">
              <a:spcBef>
                <a:spcPts val="240"/>
              </a:spcBef>
              <a:buClr>
                <a:schemeClr val="dk1"/>
              </a:buClr>
              <a:buSzPct val="25000"/>
            </a:pPr>
            <a:r>
              <a:rPr lang="en-US" sz="1400" dirty="0">
                <a:solidFill>
                  <a:srgbClr val="800000"/>
                </a:solidFill>
                <a:ea typeface="Galdeano"/>
                <a:cs typeface="Galdeano"/>
                <a:sym typeface="Galdeano"/>
              </a:rPr>
              <a:t>Howard J. Foster Building</a:t>
            </a:r>
          </a:p>
          <a:p>
            <a:pPr lvl="0" algn="ctr">
              <a:spcBef>
                <a:spcPts val="240"/>
              </a:spcBef>
              <a:buClr>
                <a:schemeClr val="dk1"/>
              </a:buClr>
              <a:buSzPct val="25000"/>
            </a:pPr>
            <a:r>
              <a:rPr lang="en-US" sz="1400" dirty="0">
                <a:solidFill>
                  <a:srgbClr val="800000"/>
                </a:solidFill>
                <a:ea typeface="Galdeano"/>
                <a:cs typeface="Galdeano"/>
                <a:sym typeface="Galdeano"/>
              </a:rPr>
              <a:t>4900 Meridian Street North</a:t>
            </a:r>
          </a:p>
          <a:p>
            <a:pPr lvl="0" algn="ctr">
              <a:spcBef>
                <a:spcPts val="240"/>
              </a:spcBef>
              <a:buClr>
                <a:schemeClr val="dk1"/>
              </a:buClr>
              <a:buSzPct val="25000"/>
            </a:pPr>
            <a:r>
              <a:rPr lang="en-US" sz="1400" dirty="0">
                <a:solidFill>
                  <a:srgbClr val="800000"/>
                </a:solidFill>
                <a:ea typeface="Galdeano"/>
                <a:cs typeface="Galdeano"/>
                <a:sym typeface="Galdeano"/>
              </a:rPr>
              <a:t>Normal, AL </a:t>
            </a:r>
            <a:r>
              <a:rPr lang="en-US" sz="1400" dirty="0" smtClean="0">
                <a:solidFill>
                  <a:srgbClr val="800000"/>
                </a:solidFill>
                <a:ea typeface="Galdeano"/>
                <a:cs typeface="Galdeano"/>
                <a:sym typeface="Galdeano"/>
              </a:rPr>
              <a:t>35762</a:t>
            </a:r>
          </a:p>
          <a:p>
            <a:pPr lvl="0" algn="ctr">
              <a:spcBef>
                <a:spcPts val="240"/>
              </a:spcBef>
              <a:buClr>
                <a:schemeClr val="dk1"/>
              </a:buClr>
              <a:buSzPct val="25000"/>
            </a:pPr>
            <a:endParaRPr lang="en-US" sz="1400" dirty="0">
              <a:solidFill>
                <a:srgbClr val="800000"/>
              </a:solidFill>
              <a:ea typeface="Galdeano"/>
              <a:cs typeface="Galdeano"/>
              <a:sym typeface="Galdeano"/>
            </a:endParaRPr>
          </a:p>
          <a:p>
            <a:pPr lvl="0" algn="ctr">
              <a:spcBef>
                <a:spcPts val="240"/>
              </a:spcBef>
              <a:buClr>
                <a:schemeClr val="dk1"/>
              </a:buClr>
              <a:buSzPct val="25000"/>
            </a:pPr>
            <a:r>
              <a:rPr lang="en-US" sz="1400" i="1" dirty="0" smtClean="0">
                <a:solidFill>
                  <a:srgbClr val="800000"/>
                </a:solidFill>
                <a:ea typeface="Galdeano"/>
                <a:cs typeface="Galdeano"/>
                <a:sym typeface="Galdeano"/>
              </a:rPr>
              <a:t>www.aamu-rise.org</a:t>
            </a:r>
            <a:r>
              <a:rPr lang="en-US" sz="1400" dirty="0" smtClean="0">
                <a:solidFill>
                  <a:srgbClr val="800000"/>
                </a:solidFill>
                <a:ea typeface="Galdeano"/>
                <a:cs typeface="Galdeano"/>
                <a:sym typeface="Galdeano"/>
              </a:rPr>
              <a:t> </a:t>
            </a:r>
            <a:endParaRPr lang="en-US" sz="1400" dirty="0">
              <a:solidFill>
                <a:srgbClr val="800000"/>
              </a:solidFill>
              <a:ea typeface="Galdeano"/>
              <a:cs typeface="Galdeano"/>
              <a:sym typeface="Galdeano"/>
            </a:endParaRPr>
          </a:p>
        </p:txBody>
      </p:sp>
      <p:sp>
        <p:nvSpPr>
          <p:cNvPr id="7" name="TextBox 6"/>
          <p:cNvSpPr txBox="1"/>
          <p:nvPr/>
        </p:nvSpPr>
        <p:spPr>
          <a:xfrm>
            <a:off x="4703805" y="686569"/>
            <a:ext cx="7090089" cy="584775"/>
          </a:xfrm>
          <a:prstGeom prst="rect">
            <a:avLst/>
          </a:prstGeom>
          <a:noFill/>
        </p:spPr>
        <p:txBody>
          <a:bodyPr wrap="square" rtlCol="0">
            <a:spAutoFit/>
          </a:bodyPr>
          <a:lstStyle/>
          <a:p>
            <a:pPr algn="r"/>
            <a:r>
              <a:rPr lang="en-US" sz="3200" dirty="0" smtClean="0">
                <a:solidFill>
                  <a:srgbClr val="800000"/>
                </a:solidFill>
              </a:rPr>
              <a:t>Community Network</a:t>
            </a:r>
            <a:endParaRPr lang="en-US" sz="3200" dirty="0">
              <a:solidFill>
                <a:srgbClr val="800000"/>
              </a:solidFill>
            </a:endParaRPr>
          </a:p>
        </p:txBody>
      </p:sp>
      <p:grpSp>
        <p:nvGrpSpPr>
          <p:cNvPr id="21" name="Group 20"/>
          <p:cNvGrpSpPr/>
          <p:nvPr/>
        </p:nvGrpSpPr>
        <p:grpSpPr>
          <a:xfrm>
            <a:off x="3427658" y="1810002"/>
            <a:ext cx="1517072" cy="1496291"/>
            <a:chOff x="4090555" y="2251363"/>
            <a:chExt cx="1517072" cy="1496291"/>
          </a:xfrm>
        </p:grpSpPr>
        <p:sp>
          <p:nvSpPr>
            <p:cNvPr id="10" name="Oval 9"/>
            <p:cNvSpPr/>
            <p:nvPr/>
          </p:nvSpPr>
          <p:spPr>
            <a:xfrm>
              <a:off x="4090555" y="2251363"/>
              <a:ext cx="1517072" cy="1496291"/>
            </a:xfrm>
            <a:prstGeom prst="ellipse">
              <a:avLst/>
            </a:prstGeom>
            <a:solidFill>
              <a:schemeClr val="bg1">
                <a:lumMod val="85000"/>
              </a:schemeClr>
            </a:solidFill>
            <a:ln w="2857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15744" y="2814842"/>
              <a:ext cx="1266693" cy="369332"/>
            </a:xfrm>
            <a:prstGeom prst="rect">
              <a:avLst/>
            </a:prstGeom>
            <a:noFill/>
          </p:spPr>
          <p:txBody>
            <a:bodyPr wrap="none" rtlCol="0">
              <a:spAutoFit/>
            </a:bodyPr>
            <a:lstStyle/>
            <a:p>
              <a:r>
                <a:rPr lang="en-US" dirty="0" smtClean="0"/>
                <a:t>AAMU-RISE</a:t>
              </a:r>
              <a:endParaRPr lang="en-US" dirty="0"/>
            </a:p>
          </p:txBody>
        </p:sp>
      </p:grpSp>
      <p:grpSp>
        <p:nvGrpSpPr>
          <p:cNvPr id="22" name="Group 21"/>
          <p:cNvGrpSpPr/>
          <p:nvPr/>
        </p:nvGrpSpPr>
        <p:grpSpPr>
          <a:xfrm>
            <a:off x="3155860" y="3624035"/>
            <a:ext cx="2865529" cy="2767434"/>
            <a:chOff x="4723900" y="4276056"/>
            <a:chExt cx="2175663" cy="2115413"/>
          </a:xfrm>
        </p:grpSpPr>
        <p:sp>
          <p:nvSpPr>
            <p:cNvPr id="12" name="Oval 11"/>
            <p:cNvSpPr/>
            <p:nvPr/>
          </p:nvSpPr>
          <p:spPr>
            <a:xfrm>
              <a:off x="4723900" y="4276056"/>
              <a:ext cx="2175663" cy="2115413"/>
            </a:xfrm>
            <a:prstGeom prst="ellipse">
              <a:avLst/>
            </a:prstGeom>
            <a:noFill/>
            <a:ln w="2857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807459" y="4749107"/>
              <a:ext cx="1948797" cy="399947"/>
            </a:xfrm>
            <a:prstGeom prst="rect">
              <a:avLst/>
            </a:prstGeom>
            <a:noFill/>
          </p:spPr>
          <p:txBody>
            <a:bodyPr wrap="none" rtlCol="0">
              <a:spAutoFit/>
            </a:bodyPr>
            <a:lstStyle/>
            <a:p>
              <a:r>
                <a:rPr lang="en-US" dirty="0" smtClean="0"/>
                <a:t>	AMIE</a:t>
              </a:r>
            </a:p>
            <a:p>
              <a:r>
                <a:rPr lang="en-US" sz="1000" dirty="0" smtClean="0"/>
                <a:t>(Advancing Minority’s Interest in Engineering)</a:t>
              </a:r>
              <a:endParaRPr lang="en-US" sz="1000" dirty="0"/>
            </a:p>
          </p:txBody>
        </p:sp>
        <p:sp>
          <p:nvSpPr>
            <p:cNvPr id="14" name="TextBox 13"/>
            <p:cNvSpPr txBox="1"/>
            <p:nvPr/>
          </p:nvSpPr>
          <p:spPr>
            <a:xfrm>
              <a:off x="4815187" y="5231862"/>
              <a:ext cx="2019301" cy="738664"/>
            </a:xfrm>
            <a:prstGeom prst="rect">
              <a:avLst/>
            </a:prstGeom>
            <a:noFill/>
          </p:spPr>
          <p:txBody>
            <a:bodyPr wrap="square" rtlCol="0">
              <a:spAutoFit/>
            </a:bodyPr>
            <a:lstStyle/>
            <a:p>
              <a:pPr algn="ctr"/>
              <a:r>
                <a:rPr lang="en-US" sz="1400" dirty="0" smtClean="0"/>
                <a:t>15 HBCUs with ABET accredited Engineering Programs</a:t>
              </a:r>
              <a:endParaRPr lang="en-US" sz="1400" dirty="0"/>
            </a:p>
          </p:txBody>
        </p:sp>
      </p:grpSp>
      <p:sp>
        <p:nvSpPr>
          <p:cNvPr id="15" name="Oval 14"/>
          <p:cNvSpPr/>
          <p:nvPr/>
        </p:nvSpPr>
        <p:spPr>
          <a:xfrm>
            <a:off x="6653343" y="4089075"/>
            <a:ext cx="2763982" cy="2768925"/>
          </a:xfrm>
          <a:prstGeom prst="ellipse">
            <a:avLst/>
          </a:prstGeom>
          <a:noFill/>
          <a:ln w="2857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933045" y="4920550"/>
            <a:ext cx="2204578" cy="369332"/>
          </a:xfrm>
          <a:prstGeom prst="rect">
            <a:avLst/>
          </a:prstGeom>
          <a:noFill/>
        </p:spPr>
        <p:txBody>
          <a:bodyPr wrap="none" rtlCol="0">
            <a:spAutoFit/>
          </a:bodyPr>
          <a:lstStyle/>
          <a:p>
            <a:r>
              <a:rPr lang="en-US" dirty="0" smtClean="0"/>
              <a:t>Government Partners</a:t>
            </a:r>
            <a:endParaRPr lang="en-US" dirty="0"/>
          </a:p>
        </p:txBody>
      </p:sp>
      <p:sp>
        <p:nvSpPr>
          <p:cNvPr id="17" name="TextBox 16"/>
          <p:cNvSpPr txBox="1"/>
          <p:nvPr/>
        </p:nvSpPr>
        <p:spPr>
          <a:xfrm>
            <a:off x="6778034" y="5533937"/>
            <a:ext cx="2514600" cy="646331"/>
          </a:xfrm>
          <a:prstGeom prst="rect">
            <a:avLst/>
          </a:prstGeom>
          <a:noFill/>
        </p:spPr>
        <p:txBody>
          <a:bodyPr wrap="square" rtlCol="0">
            <a:spAutoFit/>
          </a:bodyPr>
          <a:lstStyle/>
          <a:p>
            <a:pPr algn="ctr"/>
            <a:r>
              <a:rPr lang="en-US" dirty="0" smtClean="0"/>
              <a:t>NASA, MDA, AMRDEC, ONR, ORNL</a:t>
            </a:r>
            <a:endParaRPr lang="en-US" dirty="0"/>
          </a:p>
        </p:txBody>
      </p:sp>
      <p:sp>
        <p:nvSpPr>
          <p:cNvPr id="18" name="Oval 17"/>
          <p:cNvSpPr/>
          <p:nvPr/>
        </p:nvSpPr>
        <p:spPr>
          <a:xfrm>
            <a:off x="9769579" y="2742813"/>
            <a:ext cx="2278353" cy="2303157"/>
          </a:xfrm>
          <a:prstGeom prst="ellipse">
            <a:avLst/>
          </a:prstGeom>
          <a:noFill/>
          <a:ln w="2857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005022" y="3390423"/>
            <a:ext cx="1827616" cy="369332"/>
          </a:xfrm>
          <a:prstGeom prst="rect">
            <a:avLst/>
          </a:prstGeom>
          <a:noFill/>
        </p:spPr>
        <p:txBody>
          <a:bodyPr wrap="none" rtlCol="0">
            <a:spAutoFit/>
          </a:bodyPr>
          <a:lstStyle/>
          <a:p>
            <a:r>
              <a:rPr lang="en-US" dirty="0" smtClean="0"/>
              <a:t>Regional Partners</a:t>
            </a:r>
            <a:endParaRPr lang="en-US" dirty="0"/>
          </a:p>
        </p:txBody>
      </p:sp>
      <p:sp>
        <p:nvSpPr>
          <p:cNvPr id="20" name="TextBox 19"/>
          <p:cNvSpPr txBox="1"/>
          <p:nvPr/>
        </p:nvSpPr>
        <p:spPr>
          <a:xfrm>
            <a:off x="9840203" y="3870864"/>
            <a:ext cx="2157253" cy="830997"/>
          </a:xfrm>
          <a:prstGeom prst="rect">
            <a:avLst/>
          </a:prstGeom>
          <a:noFill/>
        </p:spPr>
        <p:txBody>
          <a:bodyPr wrap="square" rtlCol="0">
            <a:spAutoFit/>
          </a:bodyPr>
          <a:lstStyle/>
          <a:p>
            <a:pPr algn="ctr"/>
            <a:r>
              <a:rPr lang="en-US" sz="1600" dirty="0" smtClean="0"/>
              <a:t>SGT, Jacobs, Boeing, </a:t>
            </a:r>
            <a:r>
              <a:rPr lang="en-US" sz="1600" dirty="0" err="1" smtClean="0"/>
              <a:t>Calibre</a:t>
            </a:r>
            <a:r>
              <a:rPr lang="en-US" sz="1600" dirty="0" smtClean="0"/>
              <a:t>, Lockheed, Other Universities</a:t>
            </a:r>
            <a:endParaRPr lang="en-US" sz="1600" dirty="0"/>
          </a:p>
        </p:txBody>
      </p:sp>
      <p:cxnSp>
        <p:nvCxnSpPr>
          <p:cNvPr id="25" name="Straight Connector 24"/>
          <p:cNvCxnSpPr>
            <a:stCxn id="10" idx="6"/>
            <a:endCxn id="8" idx="2"/>
          </p:cNvCxnSpPr>
          <p:nvPr/>
        </p:nvCxnSpPr>
        <p:spPr>
          <a:xfrm>
            <a:off x="4944730" y="2558148"/>
            <a:ext cx="1361169" cy="378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 idx="6"/>
            <a:endCxn id="15" idx="1"/>
          </p:cNvCxnSpPr>
          <p:nvPr/>
        </p:nvCxnSpPr>
        <p:spPr>
          <a:xfrm>
            <a:off x="4944730" y="2558148"/>
            <a:ext cx="2113389" cy="19364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0" idx="6"/>
          </p:cNvCxnSpPr>
          <p:nvPr/>
        </p:nvCxnSpPr>
        <p:spPr>
          <a:xfrm>
            <a:off x="4944730" y="2558148"/>
            <a:ext cx="4844997" cy="12016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 idx="6"/>
          </p:cNvCxnSpPr>
          <p:nvPr/>
        </p:nvCxnSpPr>
        <p:spPr>
          <a:xfrm>
            <a:off x="4944730" y="2558148"/>
            <a:ext cx="110253" cy="11510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6305899" y="1432190"/>
            <a:ext cx="2337954" cy="2327565"/>
            <a:chOff x="7577699" y="2103030"/>
            <a:chExt cx="2337954" cy="2327565"/>
          </a:xfrm>
          <a:solidFill>
            <a:schemeClr val="bg1"/>
          </a:solidFill>
        </p:grpSpPr>
        <p:sp>
          <p:nvSpPr>
            <p:cNvPr id="8" name="Oval 7"/>
            <p:cNvSpPr/>
            <p:nvPr/>
          </p:nvSpPr>
          <p:spPr>
            <a:xfrm>
              <a:off x="7577699" y="2103030"/>
              <a:ext cx="2337954" cy="2327565"/>
            </a:xfrm>
            <a:prstGeom prst="ellipse">
              <a:avLst/>
            </a:prstGeom>
            <a:grpFill/>
            <a:ln w="2857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307627" y="3066757"/>
              <a:ext cx="867545" cy="400110"/>
            </a:xfrm>
            <a:prstGeom prst="rect">
              <a:avLst/>
            </a:prstGeom>
            <a:grpFill/>
          </p:spPr>
          <p:txBody>
            <a:bodyPr wrap="none" rtlCol="0">
              <a:spAutoFit/>
            </a:bodyPr>
            <a:lstStyle/>
            <a:p>
              <a:r>
                <a:rPr lang="en-US" sz="2000" dirty="0" smtClean="0"/>
                <a:t>AAMU</a:t>
              </a:r>
              <a:endParaRPr lang="en-US" sz="2000" dirty="0"/>
            </a:p>
          </p:txBody>
        </p:sp>
      </p:grpSp>
    </p:spTree>
    <p:extLst>
      <p:ext uri="{BB962C8B-B14F-4D97-AF65-F5344CB8AC3E}">
        <p14:creationId xmlns:p14="http://schemas.microsoft.com/office/powerpoint/2010/main" val="254379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57995" y="5884782"/>
            <a:ext cx="3999763" cy="523220"/>
          </a:xfrm>
          <a:prstGeom prst="rect">
            <a:avLst/>
          </a:prstGeom>
          <a:noFill/>
        </p:spPr>
        <p:txBody>
          <a:bodyPr wrap="square" rtlCol="0">
            <a:spAutoFit/>
          </a:bodyPr>
          <a:lstStyle/>
          <a:p>
            <a:endParaRPr lang="en-US" sz="1400" dirty="0"/>
          </a:p>
          <a:p>
            <a:endParaRPr lang="en-US" sz="1400" dirty="0"/>
          </a:p>
        </p:txBody>
      </p:sp>
      <p:pic>
        <p:nvPicPr>
          <p:cNvPr id="3" name="Picture 2"/>
          <p:cNvPicPr>
            <a:picLocks noChangeAspect="1"/>
          </p:cNvPicPr>
          <p:nvPr/>
        </p:nvPicPr>
        <p:blipFill>
          <a:blip r:embed="rId2"/>
          <a:stretch>
            <a:fillRect/>
          </a:stretch>
        </p:blipFill>
        <p:spPr>
          <a:xfrm>
            <a:off x="3283527" y="1588381"/>
            <a:ext cx="8079495" cy="5177538"/>
          </a:xfrm>
          <a:prstGeom prst="rect">
            <a:avLst/>
          </a:prstGeom>
        </p:spPr>
      </p:pic>
      <p:sp>
        <p:nvSpPr>
          <p:cNvPr id="12" name="TextBox 11"/>
          <p:cNvSpPr txBox="1"/>
          <p:nvPr/>
        </p:nvSpPr>
        <p:spPr>
          <a:xfrm>
            <a:off x="3415741" y="2179721"/>
            <a:ext cx="2713209" cy="338554"/>
          </a:xfrm>
          <a:prstGeom prst="rect">
            <a:avLst/>
          </a:prstGeom>
          <a:noFill/>
        </p:spPr>
        <p:txBody>
          <a:bodyPr wrap="square" rtlCol="0">
            <a:spAutoFit/>
          </a:bodyPr>
          <a:lstStyle/>
          <a:p>
            <a:pPr algn="ctr"/>
            <a:r>
              <a:rPr lang="en-US" sz="1600" dirty="0" smtClean="0">
                <a:latin typeface="Palatino Linotype" panose="02040502050505030304" pitchFamily="18" charset="0"/>
              </a:rPr>
              <a:t> Visit: www.aamu-rise.org</a:t>
            </a:r>
            <a:endParaRPr lang="en-US" sz="1600" dirty="0">
              <a:latin typeface="Palatino Linotype" panose="0204050205050503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61" y="193589"/>
            <a:ext cx="2754008" cy="1355293"/>
          </a:xfrm>
          <a:prstGeom prst="rect">
            <a:avLst/>
          </a:prstGeom>
        </p:spPr>
      </p:pic>
      <p:sp>
        <p:nvSpPr>
          <p:cNvPr id="10" name="Rectangle 9"/>
          <p:cNvSpPr/>
          <p:nvPr/>
        </p:nvSpPr>
        <p:spPr>
          <a:xfrm>
            <a:off x="296561" y="1449123"/>
            <a:ext cx="2605259" cy="4942346"/>
          </a:xfrm>
          <a:prstGeom prst="rect">
            <a:avLst/>
          </a:prstGeom>
          <a:gradFill flip="none" rotWithShape="1">
            <a:gsLst>
              <a:gs pos="0">
                <a:schemeClr val="bg1"/>
              </a:gs>
              <a:gs pos="46000">
                <a:schemeClr val="bg1"/>
              </a:gs>
              <a:gs pos="100000">
                <a:srgbClr val="800000"/>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901820" y="1240971"/>
            <a:ext cx="8892074" cy="298580"/>
          </a:xfrm>
          <a:prstGeom prst="rect">
            <a:avLst/>
          </a:prstGeom>
          <a:gradFill>
            <a:gsLst>
              <a:gs pos="0">
                <a:schemeClr val="bg1"/>
              </a:gs>
              <a:gs pos="46000">
                <a:schemeClr val="bg1"/>
              </a:gs>
              <a:gs pos="100000">
                <a:srgbClr val="800000"/>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28774" y="5270624"/>
            <a:ext cx="2340832" cy="1513235"/>
          </a:xfrm>
          <a:prstGeom prst="rect">
            <a:avLst/>
          </a:prstGeom>
          <a:noFill/>
        </p:spPr>
        <p:txBody>
          <a:bodyPr wrap="square" rtlCol="0">
            <a:spAutoFit/>
          </a:bodyPr>
          <a:lstStyle/>
          <a:p>
            <a:pPr lvl="0" algn="ctr">
              <a:spcBef>
                <a:spcPts val="240"/>
              </a:spcBef>
              <a:buClr>
                <a:schemeClr val="dk1"/>
              </a:buClr>
              <a:buSzPct val="25000"/>
            </a:pPr>
            <a:r>
              <a:rPr lang="en-US" sz="1400" b="1" dirty="0">
                <a:solidFill>
                  <a:srgbClr val="800000"/>
                </a:solidFill>
                <a:ea typeface="Galdeano"/>
                <a:cs typeface="Galdeano"/>
                <a:sym typeface="Galdeano"/>
              </a:rPr>
              <a:t>AAMU-RISE Foundation</a:t>
            </a:r>
          </a:p>
          <a:p>
            <a:pPr lvl="0" algn="ctr">
              <a:spcBef>
                <a:spcPts val="240"/>
              </a:spcBef>
              <a:buClr>
                <a:schemeClr val="dk1"/>
              </a:buClr>
              <a:buSzPct val="25000"/>
            </a:pPr>
            <a:r>
              <a:rPr lang="en-US" sz="1400" dirty="0">
                <a:solidFill>
                  <a:srgbClr val="800000"/>
                </a:solidFill>
                <a:ea typeface="Galdeano"/>
                <a:cs typeface="Galdeano"/>
                <a:sym typeface="Galdeano"/>
              </a:rPr>
              <a:t>Howard J. Foster Building</a:t>
            </a:r>
          </a:p>
          <a:p>
            <a:pPr lvl="0" algn="ctr">
              <a:spcBef>
                <a:spcPts val="240"/>
              </a:spcBef>
              <a:buClr>
                <a:schemeClr val="dk1"/>
              </a:buClr>
              <a:buSzPct val="25000"/>
            </a:pPr>
            <a:r>
              <a:rPr lang="en-US" sz="1400" dirty="0">
                <a:solidFill>
                  <a:srgbClr val="800000"/>
                </a:solidFill>
                <a:ea typeface="Galdeano"/>
                <a:cs typeface="Galdeano"/>
                <a:sym typeface="Galdeano"/>
              </a:rPr>
              <a:t>4900 Meridian Street North</a:t>
            </a:r>
          </a:p>
          <a:p>
            <a:pPr lvl="0" algn="ctr">
              <a:spcBef>
                <a:spcPts val="240"/>
              </a:spcBef>
              <a:buClr>
                <a:schemeClr val="dk1"/>
              </a:buClr>
              <a:buSzPct val="25000"/>
            </a:pPr>
            <a:r>
              <a:rPr lang="en-US" sz="1400" dirty="0">
                <a:solidFill>
                  <a:srgbClr val="800000"/>
                </a:solidFill>
                <a:ea typeface="Galdeano"/>
                <a:cs typeface="Galdeano"/>
                <a:sym typeface="Galdeano"/>
              </a:rPr>
              <a:t>Normal, AL </a:t>
            </a:r>
            <a:r>
              <a:rPr lang="en-US" sz="1400" dirty="0" smtClean="0">
                <a:solidFill>
                  <a:srgbClr val="800000"/>
                </a:solidFill>
                <a:ea typeface="Galdeano"/>
                <a:cs typeface="Galdeano"/>
                <a:sym typeface="Galdeano"/>
              </a:rPr>
              <a:t>35762</a:t>
            </a:r>
          </a:p>
          <a:p>
            <a:pPr lvl="0" algn="ctr">
              <a:spcBef>
                <a:spcPts val="240"/>
              </a:spcBef>
              <a:buClr>
                <a:schemeClr val="dk1"/>
              </a:buClr>
              <a:buSzPct val="25000"/>
            </a:pPr>
            <a:endParaRPr lang="en-US" sz="1400" dirty="0">
              <a:solidFill>
                <a:srgbClr val="800000"/>
              </a:solidFill>
              <a:ea typeface="Galdeano"/>
              <a:cs typeface="Galdeano"/>
              <a:sym typeface="Galdeano"/>
            </a:endParaRPr>
          </a:p>
          <a:p>
            <a:pPr lvl="0" algn="ctr">
              <a:spcBef>
                <a:spcPts val="240"/>
              </a:spcBef>
              <a:buClr>
                <a:schemeClr val="dk1"/>
              </a:buClr>
              <a:buSzPct val="25000"/>
            </a:pPr>
            <a:r>
              <a:rPr lang="en-US" sz="1400" i="1" dirty="0" smtClean="0">
                <a:solidFill>
                  <a:srgbClr val="800000"/>
                </a:solidFill>
                <a:ea typeface="Galdeano"/>
                <a:cs typeface="Galdeano"/>
                <a:sym typeface="Galdeano"/>
              </a:rPr>
              <a:t>www.aamu-rise.org</a:t>
            </a:r>
            <a:r>
              <a:rPr lang="en-US" sz="1400" dirty="0" smtClean="0">
                <a:solidFill>
                  <a:srgbClr val="800000"/>
                </a:solidFill>
                <a:ea typeface="Galdeano"/>
                <a:cs typeface="Galdeano"/>
                <a:sym typeface="Galdeano"/>
              </a:rPr>
              <a:t> </a:t>
            </a:r>
            <a:endParaRPr lang="en-US" sz="1400" dirty="0">
              <a:solidFill>
                <a:srgbClr val="800000"/>
              </a:solidFill>
              <a:ea typeface="Galdeano"/>
              <a:cs typeface="Galdeano"/>
              <a:sym typeface="Galdeano"/>
            </a:endParaRPr>
          </a:p>
        </p:txBody>
      </p:sp>
      <p:sp>
        <p:nvSpPr>
          <p:cNvPr id="14" name="TextBox 13"/>
          <p:cNvSpPr txBox="1"/>
          <p:nvPr/>
        </p:nvSpPr>
        <p:spPr>
          <a:xfrm>
            <a:off x="4703805" y="686569"/>
            <a:ext cx="7090089" cy="584775"/>
          </a:xfrm>
          <a:prstGeom prst="rect">
            <a:avLst/>
          </a:prstGeom>
          <a:noFill/>
        </p:spPr>
        <p:txBody>
          <a:bodyPr wrap="square" rtlCol="0">
            <a:spAutoFit/>
          </a:bodyPr>
          <a:lstStyle/>
          <a:p>
            <a:pPr algn="r"/>
            <a:r>
              <a:rPr lang="en-US" sz="3200" dirty="0" smtClean="0">
                <a:solidFill>
                  <a:srgbClr val="800000"/>
                </a:solidFill>
              </a:rPr>
              <a:t>Overview</a:t>
            </a:r>
            <a:endParaRPr lang="en-US" sz="3200" dirty="0">
              <a:solidFill>
                <a:srgbClr val="800000"/>
              </a:solidFill>
            </a:endParaRPr>
          </a:p>
        </p:txBody>
      </p:sp>
      <p:sp>
        <p:nvSpPr>
          <p:cNvPr id="2" name="TextBox 1"/>
          <p:cNvSpPr txBox="1"/>
          <p:nvPr/>
        </p:nvSpPr>
        <p:spPr>
          <a:xfrm>
            <a:off x="520178" y="1592476"/>
            <a:ext cx="2075633" cy="369332"/>
          </a:xfrm>
          <a:prstGeom prst="rect">
            <a:avLst/>
          </a:prstGeom>
          <a:noFill/>
        </p:spPr>
        <p:txBody>
          <a:bodyPr wrap="none" rtlCol="0">
            <a:spAutoFit/>
          </a:bodyPr>
          <a:lstStyle/>
          <a:p>
            <a:r>
              <a:rPr lang="en-US" b="1" dirty="0" smtClean="0">
                <a:solidFill>
                  <a:schemeClr val="bg1"/>
                </a:solidFill>
              </a:rPr>
              <a:t>www.aamu-rise.org</a:t>
            </a:r>
            <a:endParaRPr lang="en-US" b="1" dirty="0">
              <a:solidFill>
                <a:schemeClr val="bg1"/>
              </a:solidFill>
            </a:endParaRPr>
          </a:p>
        </p:txBody>
      </p:sp>
    </p:spTree>
    <p:extLst>
      <p:ext uri="{BB962C8B-B14F-4D97-AF65-F5344CB8AC3E}">
        <p14:creationId xmlns:p14="http://schemas.microsoft.com/office/powerpoint/2010/main" val="2689367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57995" y="5884782"/>
            <a:ext cx="3999763" cy="523220"/>
          </a:xfrm>
          <a:prstGeom prst="rect">
            <a:avLst/>
          </a:prstGeom>
          <a:noFill/>
        </p:spPr>
        <p:txBody>
          <a:bodyPr wrap="square" rtlCol="0">
            <a:spAutoFit/>
          </a:bodyPr>
          <a:lstStyle/>
          <a:p>
            <a:endParaRPr lang="en-US" sz="1400" dirty="0"/>
          </a:p>
          <a:p>
            <a:endParaRPr lang="en-US" sz="1400" dirty="0"/>
          </a:p>
        </p:txBody>
      </p:sp>
      <p:sp>
        <p:nvSpPr>
          <p:cNvPr id="10" name="Rectangle 1"/>
          <p:cNvSpPr txBox="1">
            <a:spLocks noChangeArrowheads="1"/>
          </p:cNvSpPr>
          <p:nvPr/>
        </p:nvSpPr>
        <p:spPr bwMode="auto">
          <a:xfrm>
            <a:off x="3034033" y="2344601"/>
            <a:ext cx="865414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457200" algn="ctr" defTabSz="457200" rtl="0" eaLnBrk="0" fontAlgn="base" latinLnBrk="0" hangingPunct="0">
              <a:spcBef>
                <a:spcPct val="0"/>
              </a:spcBef>
              <a:spcAft>
                <a:spcPct val="0"/>
              </a:spcAft>
              <a:buFont typeface="Arial"/>
              <a:buNone/>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3200" kern="1200">
                <a:solidFill>
                  <a:schemeClr val="tx1"/>
                </a:solidFill>
                <a:latin typeface="Arial" panose="020B0604020202020204" pitchFamily="34" charset="0"/>
                <a:ea typeface="+mn-ea"/>
                <a:cs typeface="+mn-cs"/>
              </a:defRPr>
            </a:lvl1pPr>
            <a:lvl2pPr marL="457200" indent="0" algn="ctr" defTabSz="457200" rtl="0" eaLnBrk="0" fontAlgn="base" latinLnBrk="0" hangingPunct="0">
              <a:spcBef>
                <a:spcPct val="0"/>
              </a:spcBef>
              <a:spcAft>
                <a:spcPct val="0"/>
              </a:spcAft>
              <a:buFont typeface="Arial"/>
              <a:buNone/>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800" kern="1200">
                <a:solidFill>
                  <a:schemeClr val="tx1"/>
                </a:solidFill>
                <a:latin typeface="Arial" panose="020B0604020202020204" pitchFamily="34" charset="0"/>
                <a:ea typeface="+mn-ea"/>
                <a:cs typeface="+mn-cs"/>
              </a:defRPr>
            </a:lvl2pPr>
            <a:lvl3pPr marL="914400" indent="0" algn="ctr" defTabSz="457200" rtl="0" eaLnBrk="0" fontAlgn="base" latinLnBrk="0" hangingPunct="0">
              <a:spcBef>
                <a:spcPct val="0"/>
              </a:spcBef>
              <a:spcAft>
                <a:spcPct val="0"/>
              </a:spcAft>
              <a:buFont typeface="Arial"/>
              <a:buNone/>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kern="1200">
                <a:solidFill>
                  <a:schemeClr val="tx1"/>
                </a:solidFill>
                <a:latin typeface="Arial" panose="020B0604020202020204" pitchFamily="34" charset="0"/>
                <a:ea typeface="+mn-ea"/>
                <a:cs typeface="+mn-cs"/>
              </a:defRPr>
            </a:lvl3pPr>
            <a:lvl4pPr marL="1371600" indent="0" algn="ctr" defTabSz="457200" rtl="0" eaLnBrk="0" fontAlgn="base" latinLnBrk="0" hangingPunct="0">
              <a:spcBef>
                <a:spcPct val="0"/>
              </a:spcBef>
              <a:spcAft>
                <a:spcPct val="0"/>
              </a:spcAft>
              <a:buFont typeface="Arial"/>
              <a:buNone/>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000" kern="1200">
                <a:solidFill>
                  <a:schemeClr val="tx1"/>
                </a:solidFill>
                <a:latin typeface="Arial" panose="020B0604020202020204" pitchFamily="34" charset="0"/>
                <a:ea typeface="+mn-ea"/>
                <a:cs typeface="+mn-cs"/>
              </a:defRPr>
            </a:lvl4pPr>
            <a:lvl5pPr marL="1828800" indent="0" algn="ctr" defTabSz="457200" rtl="0" eaLnBrk="0" fontAlgn="base" latinLnBrk="0" hangingPunct="0">
              <a:spcBef>
                <a:spcPct val="0"/>
              </a:spcBef>
              <a:spcAft>
                <a:spcPct val="0"/>
              </a:spcAft>
              <a:buFont typeface="Arial"/>
              <a:buNone/>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000" kern="1200">
                <a:solidFill>
                  <a:schemeClr val="tx1"/>
                </a:solidFill>
                <a:latin typeface="Arial" panose="020B0604020202020204" pitchFamily="34" charset="0"/>
                <a:ea typeface="+mn-ea"/>
                <a:cs typeface="+mn-cs"/>
              </a:defRPr>
            </a:lvl5pPr>
            <a:lvl6pPr marL="2286000" indent="0" algn="ctr" defTabSz="457200" rtl="0" eaLnBrk="0" fontAlgn="base" latinLnBrk="0" hangingPunct="0">
              <a:spcBef>
                <a:spcPct val="0"/>
              </a:spcBef>
              <a:spcAft>
                <a:spcPct val="0"/>
              </a:spcAft>
              <a:buFont typeface="Arial"/>
              <a:buNone/>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000" kern="1200">
                <a:solidFill>
                  <a:schemeClr val="tx1"/>
                </a:solidFill>
                <a:latin typeface="Arial" panose="020B0604020202020204" pitchFamily="34" charset="0"/>
                <a:ea typeface="+mn-ea"/>
                <a:cs typeface="+mn-cs"/>
              </a:defRPr>
            </a:lvl6pPr>
            <a:lvl7pPr marL="2743200" indent="0" algn="ctr" defTabSz="457200" rtl="0" eaLnBrk="0" fontAlgn="base" latinLnBrk="0" hangingPunct="0">
              <a:spcBef>
                <a:spcPct val="0"/>
              </a:spcBef>
              <a:spcAft>
                <a:spcPct val="0"/>
              </a:spcAft>
              <a:buFont typeface="Arial"/>
              <a:buNone/>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000" kern="1200">
                <a:solidFill>
                  <a:schemeClr val="tx1"/>
                </a:solidFill>
                <a:latin typeface="Arial" panose="020B0604020202020204" pitchFamily="34" charset="0"/>
                <a:ea typeface="+mn-ea"/>
                <a:cs typeface="+mn-cs"/>
              </a:defRPr>
            </a:lvl7pPr>
            <a:lvl8pPr marL="3200400" indent="0" algn="ctr" defTabSz="457200" rtl="0" eaLnBrk="0" fontAlgn="base" latinLnBrk="0" hangingPunct="0">
              <a:spcBef>
                <a:spcPct val="0"/>
              </a:spcBef>
              <a:spcAft>
                <a:spcPct val="0"/>
              </a:spcAft>
              <a:buFont typeface="Arial"/>
              <a:buNone/>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000" kern="1200">
                <a:solidFill>
                  <a:schemeClr val="tx1"/>
                </a:solidFill>
                <a:latin typeface="Arial" panose="020B0604020202020204" pitchFamily="34" charset="0"/>
                <a:ea typeface="+mn-ea"/>
                <a:cs typeface="+mn-cs"/>
              </a:defRPr>
            </a:lvl8pPr>
            <a:lvl9pPr marL="3657600" indent="0" algn="ctr" defTabSz="457200" rtl="0" eaLnBrk="0" fontAlgn="base" latinLnBrk="0" hangingPunct="0">
              <a:spcBef>
                <a:spcPct val="0"/>
              </a:spcBef>
              <a:spcAft>
                <a:spcPct val="0"/>
              </a:spcAft>
              <a:buFont typeface="Arial"/>
              <a:buNone/>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000" kern="1200">
                <a:solidFill>
                  <a:schemeClr val="tx1"/>
                </a:solidFill>
                <a:latin typeface="Arial" panose="020B0604020202020204" pitchFamily="34" charset="0"/>
                <a:ea typeface="+mn-ea"/>
                <a:cs typeface="+mn-cs"/>
              </a:defRPr>
            </a:lvl9pPr>
          </a:lstStyle>
          <a:p>
            <a:pPr indent="0" algn="l"/>
            <a:r>
              <a:rPr lang="en-US" sz="2400" dirty="0" smtClean="0">
                <a:latin typeface="Calibri" panose="020F0502020204030204" pitchFamily="34" charset="0"/>
                <a:cs typeface="Arial" panose="020B0604020202020204" pitchFamily="34" charset="0"/>
              </a:rPr>
              <a:t>Partner to efficiently and effectively respond to a broad range of task orders.  AAMU-RISE provides:</a:t>
            </a:r>
          </a:p>
          <a:p>
            <a:pPr indent="0" algn="l"/>
            <a:endParaRPr lang="en-US" sz="2400" dirty="0">
              <a:latin typeface="Calibri" panose="020F0502020204030204" pitchFamily="34" charset="0"/>
              <a:cs typeface="Arial" panose="020B0604020202020204" pitchFamily="34" charset="0"/>
            </a:endParaRPr>
          </a:p>
          <a:p>
            <a:pPr indent="-342900" algn="l">
              <a:lnSpc>
                <a:spcPct val="150000"/>
              </a:lnSpc>
              <a:buFont typeface="Arial" panose="020B0604020202020204" pitchFamily="34" charset="0"/>
              <a:buChar char="•"/>
            </a:pPr>
            <a:r>
              <a:rPr lang="en-US" sz="2400" dirty="0">
                <a:latin typeface="Calibri" panose="020F0502020204030204" pitchFamily="34" charset="0"/>
                <a:cs typeface="Arial" panose="020B0604020202020204" pitchFamily="34" charset="0"/>
              </a:rPr>
              <a:t>High-level research and </a:t>
            </a:r>
            <a:r>
              <a:rPr lang="en-US" sz="2400" dirty="0" smtClean="0">
                <a:latin typeface="Calibri" panose="020F0502020204030204" pitchFamily="34" charset="0"/>
                <a:cs typeface="Arial" panose="020B0604020202020204" pitchFamily="34" charset="0"/>
              </a:rPr>
              <a:t>development (includes SBIR/STTR)</a:t>
            </a:r>
            <a:endParaRPr lang="en-US" sz="2400" dirty="0">
              <a:latin typeface="Calibri" panose="020F0502020204030204" pitchFamily="34" charset="0"/>
              <a:cs typeface="Arial" panose="020B0604020202020204" pitchFamily="34" charset="0"/>
            </a:endParaRPr>
          </a:p>
          <a:p>
            <a:pPr indent="-342900" algn="l">
              <a:lnSpc>
                <a:spcPct val="150000"/>
              </a:lnSpc>
              <a:buFont typeface="Arial" panose="020B0604020202020204" pitchFamily="34" charset="0"/>
              <a:buChar char="•"/>
            </a:pPr>
            <a:r>
              <a:rPr lang="en-US" sz="2400" dirty="0" smtClean="0">
                <a:latin typeface="Calibri" panose="020F0502020204030204" pitchFamily="34" charset="0"/>
                <a:cs typeface="Arial" panose="020B0604020202020204" pitchFamily="34" charset="0"/>
              </a:rPr>
              <a:t>Qualified personnel</a:t>
            </a:r>
          </a:p>
          <a:p>
            <a:pPr indent="-342900" algn="l">
              <a:lnSpc>
                <a:spcPct val="150000"/>
              </a:lnSpc>
              <a:buFont typeface="Arial" panose="020B0604020202020204" pitchFamily="34" charset="0"/>
              <a:buChar char="•"/>
            </a:pPr>
            <a:r>
              <a:rPr lang="en-US" sz="2400" dirty="0" smtClean="0">
                <a:latin typeface="Calibri" panose="020F0502020204030204" pitchFamily="34" charset="0"/>
                <a:cs typeface="Arial" panose="020B0604020202020204" pitchFamily="34" charset="0"/>
              </a:rPr>
              <a:t>Project management experience/expertise</a:t>
            </a:r>
            <a:endParaRPr lang="en-US" sz="2400" dirty="0">
              <a:latin typeface="Calibri" panose="020F0502020204030204" pitchFamily="34" charset="0"/>
              <a:cs typeface="Arial" panose="020B0604020202020204" pitchFamily="34" charset="0"/>
            </a:endParaRPr>
          </a:p>
          <a:p>
            <a:pPr indent="-342900" algn="l">
              <a:lnSpc>
                <a:spcPct val="150000"/>
              </a:lnSpc>
              <a:buFont typeface="Arial" panose="020B0604020202020204" pitchFamily="34" charset="0"/>
              <a:buChar char="•"/>
            </a:pPr>
            <a:r>
              <a:rPr lang="en-US" sz="2400" dirty="0" smtClean="0">
                <a:latin typeface="Calibri" panose="020F0502020204030204" pitchFamily="34" charset="0"/>
                <a:cs typeface="Arial" panose="020B0604020202020204" pitchFamily="34" charset="0"/>
              </a:rPr>
              <a:t>Facility security </a:t>
            </a:r>
            <a:r>
              <a:rPr lang="en-US" sz="2400" dirty="0">
                <a:latin typeface="Calibri" panose="020F0502020204030204" pitchFamily="34" charset="0"/>
                <a:cs typeface="Arial" panose="020B0604020202020204" pitchFamily="34" charset="0"/>
              </a:rPr>
              <a:t>c</a:t>
            </a:r>
            <a:r>
              <a:rPr lang="en-US" sz="2400" dirty="0" smtClean="0">
                <a:latin typeface="Calibri" panose="020F0502020204030204" pitchFamily="34" charset="0"/>
                <a:cs typeface="Arial" panose="020B0604020202020204" pitchFamily="34" charset="0"/>
              </a:rPr>
              <a:t>learance in place for AAMU</a:t>
            </a:r>
            <a:endParaRPr lang="en-US" sz="2400" dirty="0">
              <a:latin typeface="Calibri" panose="020F0502020204030204" pitchFamily="34" charset="0"/>
              <a:cs typeface="Arial" panose="020B0604020202020204" pitchFamily="34" charset="0"/>
            </a:endParaRPr>
          </a:p>
          <a:p>
            <a:pPr indent="0" algn="l"/>
            <a:r>
              <a:rPr lang="en-US" sz="2400" dirty="0" smtClean="0">
                <a:latin typeface="Calibri" panose="020F0502020204030204" pitchFamily="34" charset="0"/>
                <a:cs typeface="Arial" panose="020B0604020202020204" pitchFamily="34" charset="0"/>
              </a:rPr>
              <a:t> </a:t>
            </a:r>
            <a:endParaRPr lang="en-US" sz="2400" dirty="0">
              <a:latin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61" y="193589"/>
            <a:ext cx="2754008" cy="1355293"/>
          </a:xfrm>
          <a:prstGeom prst="rect">
            <a:avLst/>
          </a:prstGeom>
        </p:spPr>
      </p:pic>
      <p:sp>
        <p:nvSpPr>
          <p:cNvPr id="12" name="Rectangle 11"/>
          <p:cNvSpPr/>
          <p:nvPr/>
        </p:nvSpPr>
        <p:spPr>
          <a:xfrm>
            <a:off x="296561" y="1449123"/>
            <a:ext cx="2605259" cy="4942346"/>
          </a:xfrm>
          <a:prstGeom prst="rect">
            <a:avLst/>
          </a:prstGeom>
          <a:gradFill flip="none" rotWithShape="1">
            <a:gsLst>
              <a:gs pos="0">
                <a:schemeClr val="bg1"/>
              </a:gs>
              <a:gs pos="46000">
                <a:schemeClr val="bg1"/>
              </a:gs>
              <a:gs pos="100000">
                <a:srgbClr val="800000"/>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01820" y="1240971"/>
            <a:ext cx="8892074" cy="298580"/>
          </a:xfrm>
          <a:prstGeom prst="rect">
            <a:avLst/>
          </a:prstGeom>
          <a:gradFill>
            <a:gsLst>
              <a:gs pos="0">
                <a:schemeClr val="bg1"/>
              </a:gs>
              <a:gs pos="46000">
                <a:schemeClr val="bg1"/>
              </a:gs>
              <a:gs pos="100000">
                <a:srgbClr val="800000"/>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8774" y="5270624"/>
            <a:ext cx="2340832" cy="1513235"/>
          </a:xfrm>
          <a:prstGeom prst="rect">
            <a:avLst/>
          </a:prstGeom>
          <a:noFill/>
        </p:spPr>
        <p:txBody>
          <a:bodyPr wrap="square" rtlCol="0">
            <a:spAutoFit/>
          </a:bodyPr>
          <a:lstStyle/>
          <a:p>
            <a:pPr lvl="0" algn="ctr">
              <a:spcBef>
                <a:spcPts val="240"/>
              </a:spcBef>
              <a:buClr>
                <a:schemeClr val="dk1"/>
              </a:buClr>
              <a:buSzPct val="25000"/>
            </a:pPr>
            <a:r>
              <a:rPr lang="en-US" sz="1400" b="1" dirty="0">
                <a:solidFill>
                  <a:srgbClr val="800000"/>
                </a:solidFill>
                <a:ea typeface="Galdeano"/>
                <a:cs typeface="Galdeano"/>
                <a:sym typeface="Galdeano"/>
              </a:rPr>
              <a:t>AAMU-RISE Foundation</a:t>
            </a:r>
          </a:p>
          <a:p>
            <a:pPr lvl="0" algn="ctr">
              <a:spcBef>
                <a:spcPts val="240"/>
              </a:spcBef>
              <a:buClr>
                <a:schemeClr val="dk1"/>
              </a:buClr>
              <a:buSzPct val="25000"/>
            </a:pPr>
            <a:r>
              <a:rPr lang="en-US" sz="1400" dirty="0">
                <a:solidFill>
                  <a:srgbClr val="800000"/>
                </a:solidFill>
                <a:ea typeface="Galdeano"/>
                <a:cs typeface="Galdeano"/>
                <a:sym typeface="Galdeano"/>
              </a:rPr>
              <a:t>Howard J. Foster Building</a:t>
            </a:r>
          </a:p>
          <a:p>
            <a:pPr lvl="0" algn="ctr">
              <a:spcBef>
                <a:spcPts val="240"/>
              </a:spcBef>
              <a:buClr>
                <a:schemeClr val="dk1"/>
              </a:buClr>
              <a:buSzPct val="25000"/>
            </a:pPr>
            <a:r>
              <a:rPr lang="en-US" sz="1400" dirty="0">
                <a:solidFill>
                  <a:srgbClr val="800000"/>
                </a:solidFill>
                <a:ea typeface="Galdeano"/>
                <a:cs typeface="Galdeano"/>
                <a:sym typeface="Galdeano"/>
              </a:rPr>
              <a:t>4900 Meridian Street North</a:t>
            </a:r>
          </a:p>
          <a:p>
            <a:pPr lvl="0" algn="ctr">
              <a:spcBef>
                <a:spcPts val="240"/>
              </a:spcBef>
              <a:buClr>
                <a:schemeClr val="dk1"/>
              </a:buClr>
              <a:buSzPct val="25000"/>
            </a:pPr>
            <a:r>
              <a:rPr lang="en-US" sz="1400" dirty="0">
                <a:solidFill>
                  <a:srgbClr val="800000"/>
                </a:solidFill>
                <a:ea typeface="Galdeano"/>
                <a:cs typeface="Galdeano"/>
                <a:sym typeface="Galdeano"/>
              </a:rPr>
              <a:t>Normal, AL </a:t>
            </a:r>
            <a:r>
              <a:rPr lang="en-US" sz="1400" dirty="0" smtClean="0">
                <a:solidFill>
                  <a:srgbClr val="800000"/>
                </a:solidFill>
                <a:ea typeface="Galdeano"/>
                <a:cs typeface="Galdeano"/>
                <a:sym typeface="Galdeano"/>
              </a:rPr>
              <a:t>35762</a:t>
            </a:r>
          </a:p>
          <a:p>
            <a:pPr lvl="0" algn="ctr">
              <a:spcBef>
                <a:spcPts val="240"/>
              </a:spcBef>
              <a:buClr>
                <a:schemeClr val="dk1"/>
              </a:buClr>
              <a:buSzPct val="25000"/>
            </a:pPr>
            <a:endParaRPr lang="en-US" sz="1400" dirty="0">
              <a:solidFill>
                <a:srgbClr val="800000"/>
              </a:solidFill>
              <a:ea typeface="Galdeano"/>
              <a:cs typeface="Galdeano"/>
              <a:sym typeface="Galdeano"/>
            </a:endParaRPr>
          </a:p>
          <a:p>
            <a:pPr lvl="0" algn="ctr">
              <a:spcBef>
                <a:spcPts val="240"/>
              </a:spcBef>
              <a:buClr>
                <a:schemeClr val="dk1"/>
              </a:buClr>
              <a:buSzPct val="25000"/>
            </a:pPr>
            <a:r>
              <a:rPr lang="en-US" sz="1400" i="1" dirty="0" smtClean="0">
                <a:solidFill>
                  <a:srgbClr val="800000"/>
                </a:solidFill>
                <a:ea typeface="Galdeano"/>
                <a:cs typeface="Galdeano"/>
                <a:sym typeface="Galdeano"/>
              </a:rPr>
              <a:t>www.aamu-rise.org</a:t>
            </a:r>
            <a:r>
              <a:rPr lang="en-US" sz="1400" dirty="0" smtClean="0">
                <a:solidFill>
                  <a:srgbClr val="800000"/>
                </a:solidFill>
                <a:ea typeface="Galdeano"/>
                <a:cs typeface="Galdeano"/>
                <a:sym typeface="Galdeano"/>
              </a:rPr>
              <a:t> </a:t>
            </a:r>
            <a:endParaRPr lang="en-US" sz="1400" dirty="0">
              <a:solidFill>
                <a:srgbClr val="800000"/>
              </a:solidFill>
              <a:ea typeface="Galdeano"/>
              <a:cs typeface="Galdeano"/>
              <a:sym typeface="Galdeano"/>
            </a:endParaRPr>
          </a:p>
        </p:txBody>
      </p:sp>
      <p:sp>
        <p:nvSpPr>
          <p:cNvPr id="15" name="TextBox 14"/>
          <p:cNvSpPr txBox="1"/>
          <p:nvPr/>
        </p:nvSpPr>
        <p:spPr>
          <a:xfrm>
            <a:off x="4703805" y="686569"/>
            <a:ext cx="7090089" cy="584775"/>
          </a:xfrm>
          <a:prstGeom prst="rect">
            <a:avLst/>
          </a:prstGeom>
          <a:noFill/>
        </p:spPr>
        <p:txBody>
          <a:bodyPr wrap="square" rtlCol="0">
            <a:spAutoFit/>
          </a:bodyPr>
          <a:lstStyle/>
          <a:p>
            <a:pPr algn="r"/>
            <a:r>
              <a:rPr lang="en-US" sz="3200" dirty="0" smtClean="0">
                <a:solidFill>
                  <a:srgbClr val="800000"/>
                </a:solidFill>
              </a:rPr>
              <a:t>Purpose</a:t>
            </a:r>
            <a:endParaRPr lang="en-US" sz="3200" dirty="0">
              <a:solidFill>
                <a:srgbClr val="800000"/>
              </a:solidFill>
            </a:endParaRPr>
          </a:p>
        </p:txBody>
      </p:sp>
      <p:sp>
        <p:nvSpPr>
          <p:cNvPr id="11" name="TextBox 10"/>
          <p:cNvSpPr txBox="1"/>
          <p:nvPr/>
        </p:nvSpPr>
        <p:spPr>
          <a:xfrm>
            <a:off x="2967720" y="1641080"/>
            <a:ext cx="1773755" cy="461665"/>
          </a:xfrm>
          <a:prstGeom prst="rect">
            <a:avLst/>
          </a:prstGeom>
          <a:noFill/>
        </p:spPr>
        <p:txBody>
          <a:bodyPr wrap="none" rtlCol="0">
            <a:spAutoFit/>
          </a:bodyPr>
          <a:lstStyle/>
          <a:p>
            <a:r>
              <a:rPr lang="en-US" sz="2400" i="1" dirty="0" smtClean="0">
                <a:solidFill>
                  <a:schemeClr val="tx1">
                    <a:lumMod val="65000"/>
                    <a:lumOff val="35000"/>
                  </a:schemeClr>
                </a:solidFill>
              </a:rPr>
              <a:t>What We Do</a:t>
            </a:r>
            <a:endParaRPr lang="en-US" sz="2400" i="1" dirty="0">
              <a:solidFill>
                <a:schemeClr val="tx1">
                  <a:lumMod val="65000"/>
                  <a:lumOff val="35000"/>
                </a:schemeClr>
              </a:solidFill>
            </a:endParaRPr>
          </a:p>
        </p:txBody>
      </p:sp>
    </p:spTree>
    <p:extLst>
      <p:ext uri="{BB962C8B-B14F-4D97-AF65-F5344CB8AC3E}">
        <p14:creationId xmlns:p14="http://schemas.microsoft.com/office/powerpoint/2010/main" val="3874219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61" y="193589"/>
            <a:ext cx="2754008" cy="1355293"/>
          </a:xfrm>
          <a:prstGeom prst="rect">
            <a:avLst/>
          </a:prstGeom>
        </p:spPr>
      </p:pic>
      <p:sp>
        <p:nvSpPr>
          <p:cNvPr id="5" name="Rectangle 4"/>
          <p:cNvSpPr/>
          <p:nvPr/>
        </p:nvSpPr>
        <p:spPr>
          <a:xfrm>
            <a:off x="296561" y="1449123"/>
            <a:ext cx="2605259" cy="4942346"/>
          </a:xfrm>
          <a:prstGeom prst="rect">
            <a:avLst/>
          </a:prstGeom>
          <a:gradFill flip="none" rotWithShape="1">
            <a:gsLst>
              <a:gs pos="0">
                <a:schemeClr val="bg1"/>
              </a:gs>
              <a:gs pos="46000">
                <a:schemeClr val="bg1"/>
              </a:gs>
              <a:gs pos="100000">
                <a:srgbClr val="800000"/>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01820" y="1240971"/>
            <a:ext cx="8892074" cy="298580"/>
          </a:xfrm>
          <a:prstGeom prst="rect">
            <a:avLst/>
          </a:prstGeom>
          <a:gradFill>
            <a:gsLst>
              <a:gs pos="0">
                <a:schemeClr val="bg1"/>
              </a:gs>
              <a:gs pos="46000">
                <a:schemeClr val="bg1"/>
              </a:gs>
              <a:gs pos="100000">
                <a:srgbClr val="800000"/>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369276" y="4143633"/>
            <a:ext cx="2215978" cy="1713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28774" y="5270624"/>
            <a:ext cx="2340832" cy="1513235"/>
          </a:xfrm>
          <a:prstGeom prst="rect">
            <a:avLst/>
          </a:prstGeom>
          <a:noFill/>
        </p:spPr>
        <p:txBody>
          <a:bodyPr wrap="square" rtlCol="0">
            <a:spAutoFit/>
          </a:bodyPr>
          <a:lstStyle/>
          <a:p>
            <a:pPr lvl="0" algn="ctr">
              <a:spcBef>
                <a:spcPts val="240"/>
              </a:spcBef>
              <a:buClr>
                <a:schemeClr val="dk1"/>
              </a:buClr>
              <a:buSzPct val="25000"/>
            </a:pPr>
            <a:r>
              <a:rPr lang="en-US" sz="1400" b="1" dirty="0">
                <a:solidFill>
                  <a:srgbClr val="800000"/>
                </a:solidFill>
                <a:ea typeface="Galdeano"/>
                <a:cs typeface="Galdeano"/>
                <a:sym typeface="Galdeano"/>
              </a:rPr>
              <a:t>AAMU-RISE Foundation</a:t>
            </a:r>
          </a:p>
          <a:p>
            <a:pPr lvl="0" algn="ctr">
              <a:spcBef>
                <a:spcPts val="240"/>
              </a:spcBef>
              <a:buClr>
                <a:schemeClr val="dk1"/>
              </a:buClr>
              <a:buSzPct val="25000"/>
            </a:pPr>
            <a:r>
              <a:rPr lang="en-US" sz="1400" dirty="0">
                <a:solidFill>
                  <a:srgbClr val="800000"/>
                </a:solidFill>
                <a:ea typeface="Galdeano"/>
                <a:cs typeface="Galdeano"/>
                <a:sym typeface="Galdeano"/>
              </a:rPr>
              <a:t>Howard J. Foster Building</a:t>
            </a:r>
          </a:p>
          <a:p>
            <a:pPr lvl="0" algn="ctr">
              <a:spcBef>
                <a:spcPts val="240"/>
              </a:spcBef>
              <a:buClr>
                <a:schemeClr val="dk1"/>
              </a:buClr>
              <a:buSzPct val="25000"/>
            </a:pPr>
            <a:r>
              <a:rPr lang="en-US" sz="1400" dirty="0">
                <a:solidFill>
                  <a:srgbClr val="800000"/>
                </a:solidFill>
                <a:ea typeface="Galdeano"/>
                <a:cs typeface="Galdeano"/>
                <a:sym typeface="Galdeano"/>
              </a:rPr>
              <a:t>4900 Meridian Street North</a:t>
            </a:r>
          </a:p>
          <a:p>
            <a:pPr lvl="0" algn="ctr">
              <a:spcBef>
                <a:spcPts val="240"/>
              </a:spcBef>
              <a:buClr>
                <a:schemeClr val="dk1"/>
              </a:buClr>
              <a:buSzPct val="25000"/>
            </a:pPr>
            <a:r>
              <a:rPr lang="en-US" sz="1400" dirty="0">
                <a:solidFill>
                  <a:srgbClr val="800000"/>
                </a:solidFill>
                <a:ea typeface="Galdeano"/>
                <a:cs typeface="Galdeano"/>
                <a:sym typeface="Galdeano"/>
              </a:rPr>
              <a:t>Normal, AL </a:t>
            </a:r>
            <a:r>
              <a:rPr lang="en-US" sz="1400" dirty="0" smtClean="0">
                <a:solidFill>
                  <a:srgbClr val="800000"/>
                </a:solidFill>
                <a:ea typeface="Galdeano"/>
                <a:cs typeface="Galdeano"/>
                <a:sym typeface="Galdeano"/>
              </a:rPr>
              <a:t>35762</a:t>
            </a:r>
          </a:p>
          <a:p>
            <a:pPr lvl="0" algn="ctr">
              <a:spcBef>
                <a:spcPts val="240"/>
              </a:spcBef>
              <a:buClr>
                <a:schemeClr val="dk1"/>
              </a:buClr>
              <a:buSzPct val="25000"/>
            </a:pPr>
            <a:endParaRPr lang="en-US" sz="1400" dirty="0">
              <a:solidFill>
                <a:srgbClr val="800000"/>
              </a:solidFill>
              <a:ea typeface="Galdeano"/>
              <a:cs typeface="Galdeano"/>
              <a:sym typeface="Galdeano"/>
            </a:endParaRPr>
          </a:p>
          <a:p>
            <a:pPr lvl="0" algn="ctr">
              <a:spcBef>
                <a:spcPts val="240"/>
              </a:spcBef>
              <a:buClr>
                <a:schemeClr val="dk1"/>
              </a:buClr>
              <a:buSzPct val="25000"/>
            </a:pPr>
            <a:r>
              <a:rPr lang="en-US" sz="1400" i="1" dirty="0" smtClean="0">
                <a:solidFill>
                  <a:srgbClr val="800000"/>
                </a:solidFill>
                <a:ea typeface="Galdeano"/>
                <a:cs typeface="Galdeano"/>
                <a:sym typeface="Galdeano"/>
              </a:rPr>
              <a:t>www.aamu-rise.org</a:t>
            </a:r>
            <a:r>
              <a:rPr lang="en-US" sz="1400" dirty="0" smtClean="0">
                <a:solidFill>
                  <a:srgbClr val="800000"/>
                </a:solidFill>
                <a:ea typeface="Galdeano"/>
                <a:cs typeface="Galdeano"/>
                <a:sym typeface="Galdeano"/>
              </a:rPr>
              <a:t> </a:t>
            </a:r>
            <a:endParaRPr lang="en-US" sz="1400" dirty="0">
              <a:solidFill>
                <a:srgbClr val="800000"/>
              </a:solidFill>
              <a:ea typeface="Galdeano"/>
              <a:cs typeface="Galdeano"/>
              <a:sym typeface="Galdeano"/>
            </a:endParaRPr>
          </a:p>
        </p:txBody>
      </p:sp>
      <p:sp>
        <p:nvSpPr>
          <p:cNvPr id="8" name="TextBox 7"/>
          <p:cNvSpPr txBox="1"/>
          <p:nvPr/>
        </p:nvSpPr>
        <p:spPr>
          <a:xfrm>
            <a:off x="8493568" y="675069"/>
            <a:ext cx="3300326" cy="584775"/>
          </a:xfrm>
          <a:prstGeom prst="rect">
            <a:avLst/>
          </a:prstGeom>
          <a:noFill/>
        </p:spPr>
        <p:txBody>
          <a:bodyPr wrap="none" rtlCol="0">
            <a:spAutoFit/>
          </a:bodyPr>
          <a:lstStyle/>
          <a:p>
            <a:pPr algn="r"/>
            <a:r>
              <a:rPr lang="en-US" sz="3200" dirty="0">
                <a:solidFill>
                  <a:srgbClr val="800000"/>
                </a:solidFill>
              </a:rPr>
              <a:t>Goals and </a:t>
            </a:r>
            <a:r>
              <a:rPr lang="en-US" sz="3200" dirty="0" smtClean="0">
                <a:solidFill>
                  <a:srgbClr val="800000"/>
                </a:solidFill>
              </a:rPr>
              <a:t>Strategy</a:t>
            </a:r>
            <a:endParaRPr lang="en-US" sz="3200" dirty="0">
              <a:solidFill>
                <a:srgbClr val="800000"/>
              </a:solidFill>
            </a:endParaRPr>
          </a:p>
        </p:txBody>
      </p:sp>
      <p:sp>
        <p:nvSpPr>
          <p:cNvPr id="7" name="TextBox 6"/>
          <p:cNvSpPr txBox="1"/>
          <p:nvPr/>
        </p:nvSpPr>
        <p:spPr>
          <a:xfrm>
            <a:off x="2984669" y="1936911"/>
            <a:ext cx="8052072"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Create a GSA schedule</a:t>
            </a:r>
          </a:p>
          <a:p>
            <a:endParaRPr lang="en-US" sz="2400" dirty="0" smtClean="0"/>
          </a:p>
          <a:p>
            <a:pPr marL="285750" indent="-285750">
              <a:buFont typeface="Arial" panose="020B0604020202020204" pitchFamily="34" charset="0"/>
              <a:buChar char="•"/>
            </a:pPr>
            <a:r>
              <a:rPr lang="en-US" sz="2400" dirty="0"/>
              <a:t>Become a prime contractor with NASA and </a:t>
            </a:r>
            <a:r>
              <a:rPr lang="en-US" sz="2400" dirty="0" smtClean="0"/>
              <a:t>DoD</a:t>
            </a:r>
          </a:p>
          <a:p>
            <a:endParaRPr lang="en-US" sz="2400" dirty="0" smtClean="0"/>
          </a:p>
          <a:p>
            <a:pPr marL="285750" indent="-285750">
              <a:buFont typeface="Arial" panose="020B0604020202020204" pitchFamily="34" charset="0"/>
              <a:buChar char="•"/>
            </a:pPr>
            <a:r>
              <a:rPr lang="en-US" sz="2400" dirty="0" smtClean="0"/>
              <a:t>Establish the AAMU-RISE brand with government agencies and primes</a:t>
            </a:r>
          </a:p>
          <a:p>
            <a:endParaRPr lang="en-US" sz="2400" dirty="0" smtClean="0"/>
          </a:p>
          <a:p>
            <a:pPr marL="285750" indent="-285750">
              <a:buFont typeface="Arial" panose="020B0604020202020204" pitchFamily="34" charset="0"/>
              <a:buChar char="•"/>
            </a:pPr>
            <a:r>
              <a:rPr lang="en-US" sz="2400" dirty="0" smtClean="0"/>
              <a:t>Integrate research activities into student outcomes</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1716783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61" y="193589"/>
            <a:ext cx="2754008" cy="1355293"/>
          </a:xfrm>
          <a:prstGeom prst="rect">
            <a:avLst/>
          </a:prstGeom>
        </p:spPr>
      </p:pic>
      <p:sp>
        <p:nvSpPr>
          <p:cNvPr id="5" name="Rectangle 4"/>
          <p:cNvSpPr/>
          <p:nvPr/>
        </p:nvSpPr>
        <p:spPr>
          <a:xfrm>
            <a:off x="296561" y="1449123"/>
            <a:ext cx="2605259" cy="4942346"/>
          </a:xfrm>
          <a:prstGeom prst="rect">
            <a:avLst/>
          </a:prstGeom>
          <a:gradFill flip="none" rotWithShape="1">
            <a:gsLst>
              <a:gs pos="0">
                <a:schemeClr val="bg1"/>
              </a:gs>
              <a:gs pos="46000">
                <a:schemeClr val="bg1"/>
              </a:gs>
              <a:gs pos="100000">
                <a:srgbClr val="800000"/>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41615" y="1244189"/>
            <a:ext cx="8892074" cy="298580"/>
          </a:xfrm>
          <a:prstGeom prst="rect">
            <a:avLst/>
          </a:prstGeom>
          <a:gradFill>
            <a:gsLst>
              <a:gs pos="0">
                <a:schemeClr val="bg1"/>
              </a:gs>
              <a:gs pos="46000">
                <a:schemeClr val="bg1"/>
              </a:gs>
              <a:gs pos="100000">
                <a:srgbClr val="800000"/>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369276" y="4143633"/>
            <a:ext cx="2215978" cy="1713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28774" y="5270624"/>
            <a:ext cx="2340832" cy="1513235"/>
          </a:xfrm>
          <a:prstGeom prst="rect">
            <a:avLst/>
          </a:prstGeom>
          <a:noFill/>
        </p:spPr>
        <p:txBody>
          <a:bodyPr wrap="square" rtlCol="0">
            <a:spAutoFit/>
          </a:bodyPr>
          <a:lstStyle/>
          <a:p>
            <a:pPr lvl="0" algn="ctr">
              <a:spcBef>
                <a:spcPts val="240"/>
              </a:spcBef>
              <a:buClr>
                <a:schemeClr val="dk1"/>
              </a:buClr>
              <a:buSzPct val="25000"/>
            </a:pPr>
            <a:r>
              <a:rPr lang="en-US" sz="1400" b="1" dirty="0">
                <a:solidFill>
                  <a:srgbClr val="800000"/>
                </a:solidFill>
                <a:ea typeface="Galdeano"/>
                <a:cs typeface="Galdeano"/>
                <a:sym typeface="Galdeano"/>
              </a:rPr>
              <a:t>AAMU-RISE Foundation</a:t>
            </a:r>
          </a:p>
          <a:p>
            <a:pPr lvl="0" algn="ctr">
              <a:spcBef>
                <a:spcPts val="240"/>
              </a:spcBef>
              <a:buClr>
                <a:schemeClr val="dk1"/>
              </a:buClr>
              <a:buSzPct val="25000"/>
            </a:pPr>
            <a:r>
              <a:rPr lang="en-US" sz="1400" dirty="0">
                <a:solidFill>
                  <a:srgbClr val="800000"/>
                </a:solidFill>
                <a:ea typeface="Galdeano"/>
                <a:cs typeface="Galdeano"/>
                <a:sym typeface="Galdeano"/>
              </a:rPr>
              <a:t>Howard J. Foster Building</a:t>
            </a:r>
          </a:p>
          <a:p>
            <a:pPr lvl="0" algn="ctr">
              <a:spcBef>
                <a:spcPts val="240"/>
              </a:spcBef>
              <a:buClr>
                <a:schemeClr val="dk1"/>
              </a:buClr>
              <a:buSzPct val="25000"/>
            </a:pPr>
            <a:r>
              <a:rPr lang="en-US" sz="1400" dirty="0">
                <a:solidFill>
                  <a:srgbClr val="800000"/>
                </a:solidFill>
                <a:ea typeface="Galdeano"/>
                <a:cs typeface="Galdeano"/>
                <a:sym typeface="Galdeano"/>
              </a:rPr>
              <a:t>4900 Meridian Street North</a:t>
            </a:r>
          </a:p>
          <a:p>
            <a:pPr lvl="0" algn="ctr">
              <a:spcBef>
                <a:spcPts val="240"/>
              </a:spcBef>
              <a:buClr>
                <a:schemeClr val="dk1"/>
              </a:buClr>
              <a:buSzPct val="25000"/>
            </a:pPr>
            <a:r>
              <a:rPr lang="en-US" sz="1400" dirty="0">
                <a:solidFill>
                  <a:srgbClr val="800000"/>
                </a:solidFill>
                <a:ea typeface="Galdeano"/>
                <a:cs typeface="Galdeano"/>
                <a:sym typeface="Galdeano"/>
              </a:rPr>
              <a:t>Normal, AL </a:t>
            </a:r>
            <a:r>
              <a:rPr lang="en-US" sz="1400" dirty="0" smtClean="0">
                <a:solidFill>
                  <a:srgbClr val="800000"/>
                </a:solidFill>
                <a:ea typeface="Galdeano"/>
                <a:cs typeface="Galdeano"/>
                <a:sym typeface="Galdeano"/>
              </a:rPr>
              <a:t>35762</a:t>
            </a:r>
          </a:p>
          <a:p>
            <a:pPr lvl="0" algn="ctr">
              <a:spcBef>
                <a:spcPts val="240"/>
              </a:spcBef>
              <a:buClr>
                <a:schemeClr val="dk1"/>
              </a:buClr>
              <a:buSzPct val="25000"/>
            </a:pPr>
            <a:endParaRPr lang="en-US" sz="1400" dirty="0">
              <a:solidFill>
                <a:srgbClr val="800000"/>
              </a:solidFill>
              <a:ea typeface="Galdeano"/>
              <a:cs typeface="Galdeano"/>
              <a:sym typeface="Galdeano"/>
            </a:endParaRPr>
          </a:p>
          <a:p>
            <a:pPr lvl="0" algn="ctr">
              <a:spcBef>
                <a:spcPts val="240"/>
              </a:spcBef>
              <a:buClr>
                <a:schemeClr val="dk1"/>
              </a:buClr>
              <a:buSzPct val="25000"/>
            </a:pPr>
            <a:r>
              <a:rPr lang="en-US" sz="1400" i="1" dirty="0" smtClean="0">
                <a:solidFill>
                  <a:srgbClr val="800000"/>
                </a:solidFill>
                <a:ea typeface="Galdeano"/>
                <a:cs typeface="Galdeano"/>
                <a:sym typeface="Galdeano"/>
              </a:rPr>
              <a:t>www.aamu-rise.org</a:t>
            </a:r>
            <a:r>
              <a:rPr lang="en-US" sz="1400" dirty="0" smtClean="0">
                <a:solidFill>
                  <a:srgbClr val="800000"/>
                </a:solidFill>
                <a:ea typeface="Galdeano"/>
                <a:cs typeface="Galdeano"/>
                <a:sym typeface="Galdeano"/>
              </a:rPr>
              <a:t> </a:t>
            </a:r>
            <a:endParaRPr lang="en-US" sz="1400" dirty="0">
              <a:solidFill>
                <a:srgbClr val="800000"/>
              </a:solidFill>
              <a:ea typeface="Galdeano"/>
              <a:cs typeface="Galdeano"/>
              <a:sym typeface="Galdeano"/>
            </a:endParaRPr>
          </a:p>
        </p:txBody>
      </p:sp>
      <p:sp>
        <p:nvSpPr>
          <p:cNvPr id="7" name="TextBox 6"/>
          <p:cNvSpPr txBox="1"/>
          <p:nvPr/>
        </p:nvSpPr>
        <p:spPr>
          <a:xfrm>
            <a:off x="7628238" y="686569"/>
            <a:ext cx="4165656" cy="584775"/>
          </a:xfrm>
          <a:prstGeom prst="rect">
            <a:avLst/>
          </a:prstGeom>
          <a:noFill/>
        </p:spPr>
        <p:txBody>
          <a:bodyPr wrap="square" rtlCol="0">
            <a:spAutoFit/>
          </a:bodyPr>
          <a:lstStyle/>
          <a:p>
            <a:pPr algn="r"/>
            <a:r>
              <a:rPr lang="en-US" sz="3200" dirty="0" smtClean="0">
                <a:solidFill>
                  <a:srgbClr val="800000"/>
                </a:solidFill>
              </a:rPr>
              <a:t>Technical Capabilities</a:t>
            </a:r>
            <a:endParaRPr lang="en-US" sz="3200" dirty="0">
              <a:solidFill>
                <a:srgbClr val="800000"/>
              </a:solidFill>
            </a:endParaRPr>
          </a:p>
        </p:txBody>
      </p:sp>
      <p:sp>
        <p:nvSpPr>
          <p:cNvPr id="9" name="TextBox 8"/>
          <p:cNvSpPr txBox="1"/>
          <p:nvPr/>
        </p:nvSpPr>
        <p:spPr>
          <a:xfrm>
            <a:off x="3369276" y="3881556"/>
            <a:ext cx="8365688" cy="2677656"/>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t>Mach </a:t>
            </a:r>
            <a:r>
              <a:rPr lang="en-US" sz="2400" dirty="0"/>
              <a:t>4 </a:t>
            </a:r>
            <a:r>
              <a:rPr lang="en-US" sz="2400" dirty="0" smtClean="0"/>
              <a:t>Supersonic </a:t>
            </a:r>
            <a:r>
              <a:rPr lang="en-US" sz="2400" dirty="0"/>
              <a:t>Wind Tunnel Testing and Evaluation Center </a:t>
            </a:r>
          </a:p>
          <a:p>
            <a:pPr marL="342900" indent="-342900">
              <a:buFont typeface="Arial" panose="020B0604020202020204" pitchFamily="34" charset="0"/>
              <a:buChar char="•"/>
            </a:pPr>
            <a:r>
              <a:rPr lang="en-US" sz="2400" dirty="0"/>
              <a:t>Microelectronics Fabrication </a:t>
            </a:r>
            <a:r>
              <a:rPr lang="en-US" sz="2400" dirty="0" smtClean="0"/>
              <a:t>Facilities</a:t>
            </a:r>
          </a:p>
          <a:p>
            <a:pPr marL="342900" indent="-342900">
              <a:buFont typeface="Arial" panose="020B0604020202020204" pitchFamily="34" charset="0"/>
              <a:buChar char="•"/>
            </a:pPr>
            <a:r>
              <a:rPr lang="en-US" sz="2400" dirty="0" smtClean="0"/>
              <a:t>Surface </a:t>
            </a:r>
            <a:r>
              <a:rPr lang="en-US" sz="2400" dirty="0"/>
              <a:t>Analysis Laboratory</a:t>
            </a:r>
          </a:p>
          <a:p>
            <a:pPr marL="342900" indent="-342900">
              <a:buFont typeface="Arial" panose="020B0604020202020204" pitchFamily="34" charset="0"/>
              <a:buChar char="•"/>
            </a:pPr>
            <a:r>
              <a:rPr lang="en-US" sz="2400" dirty="0" smtClean="0"/>
              <a:t>Electrical </a:t>
            </a:r>
            <a:r>
              <a:rPr lang="en-US" sz="2400" dirty="0"/>
              <a:t>Characterization </a:t>
            </a:r>
            <a:r>
              <a:rPr lang="en-US" sz="2400" dirty="0" smtClean="0"/>
              <a:t>Laboratory</a:t>
            </a:r>
          </a:p>
          <a:p>
            <a:pPr marL="342900" indent="-342900">
              <a:buFont typeface="Arial" panose="020B0604020202020204" pitchFamily="34" charset="0"/>
              <a:buChar char="•"/>
            </a:pPr>
            <a:r>
              <a:rPr lang="en-US" sz="2400" dirty="0"/>
              <a:t>Tandem Accelerators (</a:t>
            </a:r>
            <a:r>
              <a:rPr lang="en-US" sz="2400" dirty="0" err="1"/>
              <a:t>Pelletron</a:t>
            </a:r>
            <a:r>
              <a:rPr lang="en-US" sz="2400" dirty="0"/>
              <a:t> &amp; </a:t>
            </a:r>
            <a:r>
              <a:rPr lang="en-US" sz="2400" dirty="0" err="1"/>
              <a:t>Tandetron</a:t>
            </a:r>
            <a:r>
              <a:rPr lang="en-US" sz="2400" dirty="0" smtClean="0"/>
              <a:t>)</a:t>
            </a:r>
          </a:p>
          <a:p>
            <a:pPr marL="342900" indent="-342900">
              <a:buFont typeface="Arial" panose="020B0604020202020204" pitchFamily="34" charset="0"/>
              <a:buChar char="•"/>
            </a:pPr>
            <a:r>
              <a:rPr lang="en-US" sz="2400" dirty="0" smtClean="0"/>
              <a:t>Cyber Security</a:t>
            </a:r>
            <a:endParaRPr lang="en-US" sz="2400" dirty="0"/>
          </a:p>
          <a:p>
            <a:pPr marL="342900" lvl="0" indent="-342900">
              <a:buFont typeface="Arial" panose="020B0604020202020204" pitchFamily="34" charset="0"/>
              <a:buChar char="•"/>
            </a:pPr>
            <a:r>
              <a:rPr lang="en-US" sz="2400" dirty="0" smtClean="0"/>
              <a:t>Clean Room</a:t>
            </a:r>
          </a:p>
        </p:txBody>
      </p:sp>
      <p:sp>
        <p:nvSpPr>
          <p:cNvPr id="10" name="TextBox 9"/>
          <p:cNvSpPr txBox="1"/>
          <p:nvPr/>
        </p:nvSpPr>
        <p:spPr>
          <a:xfrm>
            <a:off x="4901770" y="3316927"/>
            <a:ext cx="4892173" cy="461665"/>
          </a:xfrm>
          <a:prstGeom prst="rect">
            <a:avLst/>
          </a:prstGeom>
          <a:noFill/>
        </p:spPr>
        <p:txBody>
          <a:bodyPr wrap="none" rtlCol="0">
            <a:spAutoFit/>
          </a:bodyPr>
          <a:lstStyle/>
          <a:p>
            <a:r>
              <a:rPr lang="en-US" sz="2400" b="1" dirty="0" smtClean="0"/>
              <a:t>State-of-the Art Laboratory Facilities </a:t>
            </a:r>
            <a:endParaRPr lang="en-US" sz="2400" b="1" dirty="0"/>
          </a:p>
        </p:txBody>
      </p:sp>
      <p:sp>
        <p:nvSpPr>
          <p:cNvPr id="11" name="TextBox 10"/>
          <p:cNvSpPr txBox="1"/>
          <p:nvPr/>
        </p:nvSpPr>
        <p:spPr>
          <a:xfrm>
            <a:off x="5332794" y="1576005"/>
            <a:ext cx="3754489" cy="461665"/>
          </a:xfrm>
          <a:prstGeom prst="rect">
            <a:avLst/>
          </a:prstGeom>
          <a:noFill/>
        </p:spPr>
        <p:txBody>
          <a:bodyPr wrap="none" rtlCol="0">
            <a:spAutoFit/>
          </a:bodyPr>
          <a:lstStyle/>
          <a:p>
            <a:r>
              <a:rPr lang="en-US" sz="2400" b="1" dirty="0" smtClean="0"/>
              <a:t>Research and Development </a:t>
            </a:r>
            <a:endParaRPr lang="en-US" sz="2400" b="1" dirty="0"/>
          </a:p>
        </p:txBody>
      </p:sp>
      <p:sp>
        <p:nvSpPr>
          <p:cNvPr id="12" name="TextBox 11"/>
          <p:cNvSpPr txBox="1"/>
          <p:nvPr/>
        </p:nvSpPr>
        <p:spPr>
          <a:xfrm>
            <a:off x="3369276" y="2140634"/>
            <a:ext cx="8036752" cy="1200329"/>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t>Next generation </a:t>
            </a:r>
            <a:r>
              <a:rPr lang="en-US" sz="2400" dirty="0"/>
              <a:t>t</a:t>
            </a:r>
            <a:r>
              <a:rPr lang="en-US" sz="2400" dirty="0" smtClean="0"/>
              <a:t>echnologies (Additive Manufacturing, etc.)</a:t>
            </a:r>
          </a:p>
          <a:p>
            <a:pPr marL="342900" indent="-342900">
              <a:buFont typeface="Arial" panose="020B0604020202020204" pitchFamily="34" charset="0"/>
              <a:buChar char="•"/>
            </a:pPr>
            <a:r>
              <a:rPr lang="en-US" sz="2400" dirty="0" smtClean="0"/>
              <a:t>Internationally recognized </a:t>
            </a:r>
            <a:r>
              <a:rPr lang="en-US" sz="2400" dirty="0"/>
              <a:t>r</a:t>
            </a:r>
            <a:r>
              <a:rPr lang="en-US" sz="2400" dirty="0" smtClean="0"/>
              <a:t>esearchers</a:t>
            </a:r>
          </a:p>
          <a:p>
            <a:pPr marL="342900" indent="-342900">
              <a:buFont typeface="Arial" panose="020B0604020202020204" pitchFamily="34" charset="0"/>
              <a:buChar char="•"/>
            </a:pPr>
            <a:r>
              <a:rPr lang="en-US" sz="2400" dirty="0" smtClean="0"/>
              <a:t>World-class </a:t>
            </a:r>
            <a:r>
              <a:rPr lang="en-US" sz="2400" dirty="0"/>
              <a:t>l</a:t>
            </a:r>
            <a:r>
              <a:rPr lang="en-US" sz="2400" dirty="0" smtClean="0"/>
              <a:t>aboratory </a:t>
            </a:r>
            <a:r>
              <a:rPr lang="en-US" sz="2400" dirty="0"/>
              <a:t>f</a:t>
            </a:r>
            <a:r>
              <a:rPr lang="en-US" sz="2400" dirty="0" smtClean="0"/>
              <a:t>acilities</a:t>
            </a:r>
            <a:endParaRPr lang="en-US" sz="2400" dirty="0"/>
          </a:p>
        </p:txBody>
      </p:sp>
    </p:spTree>
    <p:extLst>
      <p:ext uri="{BB962C8B-B14F-4D97-AF65-F5344CB8AC3E}">
        <p14:creationId xmlns:p14="http://schemas.microsoft.com/office/powerpoint/2010/main" val="2452339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61" y="193589"/>
            <a:ext cx="2754008" cy="1355293"/>
          </a:xfrm>
          <a:prstGeom prst="rect">
            <a:avLst/>
          </a:prstGeom>
        </p:spPr>
      </p:pic>
      <p:sp>
        <p:nvSpPr>
          <p:cNvPr id="5" name="Rectangle 4"/>
          <p:cNvSpPr/>
          <p:nvPr/>
        </p:nvSpPr>
        <p:spPr>
          <a:xfrm>
            <a:off x="296561" y="1449123"/>
            <a:ext cx="2605259" cy="4942346"/>
          </a:xfrm>
          <a:prstGeom prst="rect">
            <a:avLst/>
          </a:prstGeom>
          <a:gradFill flip="none" rotWithShape="1">
            <a:gsLst>
              <a:gs pos="0">
                <a:schemeClr val="bg1"/>
              </a:gs>
              <a:gs pos="46000">
                <a:schemeClr val="bg1"/>
              </a:gs>
              <a:gs pos="100000">
                <a:srgbClr val="800000"/>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01820" y="1240971"/>
            <a:ext cx="8892074" cy="298580"/>
          </a:xfrm>
          <a:prstGeom prst="rect">
            <a:avLst/>
          </a:prstGeom>
          <a:gradFill>
            <a:gsLst>
              <a:gs pos="0">
                <a:schemeClr val="bg1"/>
              </a:gs>
              <a:gs pos="46000">
                <a:schemeClr val="bg1"/>
              </a:gs>
              <a:gs pos="100000">
                <a:srgbClr val="800000"/>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369276" y="4143633"/>
            <a:ext cx="2215978" cy="1713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28774" y="5270624"/>
            <a:ext cx="2340832" cy="1513235"/>
          </a:xfrm>
          <a:prstGeom prst="rect">
            <a:avLst/>
          </a:prstGeom>
          <a:noFill/>
        </p:spPr>
        <p:txBody>
          <a:bodyPr wrap="square" rtlCol="0">
            <a:spAutoFit/>
          </a:bodyPr>
          <a:lstStyle/>
          <a:p>
            <a:pPr lvl="0" algn="ctr">
              <a:spcBef>
                <a:spcPts val="240"/>
              </a:spcBef>
              <a:buClr>
                <a:schemeClr val="dk1"/>
              </a:buClr>
              <a:buSzPct val="25000"/>
            </a:pPr>
            <a:r>
              <a:rPr lang="en-US" sz="1400" b="1" dirty="0">
                <a:solidFill>
                  <a:srgbClr val="800000"/>
                </a:solidFill>
                <a:ea typeface="Galdeano"/>
                <a:cs typeface="Galdeano"/>
                <a:sym typeface="Galdeano"/>
              </a:rPr>
              <a:t>AAMU-RISE Foundation</a:t>
            </a:r>
          </a:p>
          <a:p>
            <a:pPr lvl="0" algn="ctr">
              <a:spcBef>
                <a:spcPts val="240"/>
              </a:spcBef>
              <a:buClr>
                <a:schemeClr val="dk1"/>
              </a:buClr>
              <a:buSzPct val="25000"/>
            </a:pPr>
            <a:r>
              <a:rPr lang="en-US" sz="1400" dirty="0">
                <a:solidFill>
                  <a:srgbClr val="800000"/>
                </a:solidFill>
                <a:ea typeface="Galdeano"/>
                <a:cs typeface="Galdeano"/>
                <a:sym typeface="Galdeano"/>
              </a:rPr>
              <a:t>Howard J. Foster Building</a:t>
            </a:r>
          </a:p>
          <a:p>
            <a:pPr lvl="0" algn="ctr">
              <a:spcBef>
                <a:spcPts val="240"/>
              </a:spcBef>
              <a:buClr>
                <a:schemeClr val="dk1"/>
              </a:buClr>
              <a:buSzPct val="25000"/>
            </a:pPr>
            <a:r>
              <a:rPr lang="en-US" sz="1400" dirty="0">
                <a:solidFill>
                  <a:srgbClr val="800000"/>
                </a:solidFill>
                <a:ea typeface="Galdeano"/>
                <a:cs typeface="Galdeano"/>
                <a:sym typeface="Galdeano"/>
              </a:rPr>
              <a:t>4900 Meridian Street North</a:t>
            </a:r>
          </a:p>
          <a:p>
            <a:pPr lvl="0" algn="ctr">
              <a:spcBef>
                <a:spcPts val="240"/>
              </a:spcBef>
              <a:buClr>
                <a:schemeClr val="dk1"/>
              </a:buClr>
              <a:buSzPct val="25000"/>
            </a:pPr>
            <a:r>
              <a:rPr lang="en-US" sz="1400" dirty="0">
                <a:solidFill>
                  <a:srgbClr val="800000"/>
                </a:solidFill>
                <a:ea typeface="Galdeano"/>
                <a:cs typeface="Galdeano"/>
                <a:sym typeface="Galdeano"/>
              </a:rPr>
              <a:t>Normal, AL </a:t>
            </a:r>
            <a:r>
              <a:rPr lang="en-US" sz="1400" dirty="0" smtClean="0">
                <a:solidFill>
                  <a:srgbClr val="800000"/>
                </a:solidFill>
                <a:ea typeface="Galdeano"/>
                <a:cs typeface="Galdeano"/>
                <a:sym typeface="Galdeano"/>
              </a:rPr>
              <a:t>35762</a:t>
            </a:r>
          </a:p>
          <a:p>
            <a:pPr lvl="0" algn="ctr">
              <a:spcBef>
                <a:spcPts val="240"/>
              </a:spcBef>
              <a:buClr>
                <a:schemeClr val="dk1"/>
              </a:buClr>
              <a:buSzPct val="25000"/>
            </a:pPr>
            <a:endParaRPr lang="en-US" sz="1400" dirty="0">
              <a:solidFill>
                <a:srgbClr val="800000"/>
              </a:solidFill>
              <a:ea typeface="Galdeano"/>
              <a:cs typeface="Galdeano"/>
              <a:sym typeface="Galdeano"/>
            </a:endParaRPr>
          </a:p>
          <a:p>
            <a:pPr lvl="0" algn="ctr">
              <a:spcBef>
                <a:spcPts val="240"/>
              </a:spcBef>
              <a:buClr>
                <a:schemeClr val="dk1"/>
              </a:buClr>
              <a:buSzPct val="25000"/>
            </a:pPr>
            <a:r>
              <a:rPr lang="en-US" sz="1400" i="1" dirty="0" smtClean="0">
                <a:solidFill>
                  <a:srgbClr val="800000"/>
                </a:solidFill>
                <a:ea typeface="Galdeano"/>
                <a:cs typeface="Galdeano"/>
                <a:sym typeface="Galdeano"/>
              </a:rPr>
              <a:t>www.aamu-rise.org</a:t>
            </a:r>
            <a:r>
              <a:rPr lang="en-US" sz="1400" dirty="0" smtClean="0">
                <a:solidFill>
                  <a:srgbClr val="800000"/>
                </a:solidFill>
                <a:ea typeface="Galdeano"/>
                <a:cs typeface="Galdeano"/>
                <a:sym typeface="Galdeano"/>
              </a:rPr>
              <a:t> </a:t>
            </a:r>
            <a:endParaRPr lang="en-US" sz="1400" dirty="0">
              <a:solidFill>
                <a:srgbClr val="800000"/>
              </a:solidFill>
              <a:ea typeface="Galdeano"/>
              <a:cs typeface="Galdeano"/>
              <a:sym typeface="Galdeano"/>
            </a:endParaRPr>
          </a:p>
        </p:txBody>
      </p:sp>
      <p:sp>
        <p:nvSpPr>
          <p:cNvPr id="8" name="TextBox 7"/>
          <p:cNvSpPr txBox="1"/>
          <p:nvPr/>
        </p:nvSpPr>
        <p:spPr>
          <a:xfrm>
            <a:off x="6273600" y="675069"/>
            <a:ext cx="5520294" cy="584775"/>
          </a:xfrm>
          <a:prstGeom prst="rect">
            <a:avLst/>
          </a:prstGeom>
          <a:noFill/>
        </p:spPr>
        <p:txBody>
          <a:bodyPr wrap="none" rtlCol="0">
            <a:spAutoFit/>
          </a:bodyPr>
          <a:lstStyle/>
          <a:p>
            <a:pPr algn="r"/>
            <a:r>
              <a:rPr lang="en-US" sz="3200" dirty="0" smtClean="0">
                <a:solidFill>
                  <a:srgbClr val="800000"/>
                </a:solidFill>
              </a:rPr>
              <a:t>Past Performance and Contracts</a:t>
            </a:r>
            <a:endParaRPr lang="en-US" sz="3200" dirty="0">
              <a:solidFill>
                <a:srgbClr val="800000"/>
              </a:solidFill>
            </a:endParaRPr>
          </a:p>
        </p:txBody>
      </p:sp>
      <p:sp>
        <p:nvSpPr>
          <p:cNvPr id="9" name="TextBox 8"/>
          <p:cNvSpPr txBox="1"/>
          <p:nvPr/>
        </p:nvSpPr>
        <p:spPr>
          <a:xfrm>
            <a:off x="3141397" y="1635254"/>
            <a:ext cx="8652497" cy="5432256"/>
          </a:xfrm>
          <a:prstGeom prst="rect">
            <a:avLst/>
          </a:prstGeom>
          <a:noFill/>
        </p:spPr>
        <p:txBody>
          <a:bodyPr wrap="none" rtlCol="0">
            <a:spAutoFit/>
          </a:bodyPr>
          <a:lstStyle/>
          <a:p>
            <a:r>
              <a:rPr lang="en-US" sz="2000" b="1" dirty="0" smtClean="0"/>
              <a:t>Organization		Contract Number		Prime Contract</a:t>
            </a:r>
          </a:p>
          <a:p>
            <a:pPr>
              <a:lnSpc>
                <a:spcPct val="150000"/>
              </a:lnSpc>
            </a:pPr>
            <a:r>
              <a:rPr lang="en-US" sz="2000" dirty="0" err="1" smtClean="0"/>
              <a:t>Calibre</a:t>
            </a:r>
            <a:r>
              <a:rPr lang="en-US" sz="2000" dirty="0" smtClean="0"/>
              <a:t> MP support	L0148-15-139		W9113M-14-C-0033</a:t>
            </a:r>
            <a:endParaRPr lang="en-US" sz="2000" dirty="0"/>
          </a:p>
          <a:p>
            <a:pPr>
              <a:lnSpc>
                <a:spcPct val="150000"/>
              </a:lnSpc>
            </a:pPr>
            <a:r>
              <a:rPr lang="en-US" sz="2000" dirty="0" smtClean="0"/>
              <a:t>SGT ISRDS2		SC15-00035		NNA14AA60C</a:t>
            </a:r>
          </a:p>
          <a:p>
            <a:pPr>
              <a:lnSpc>
                <a:spcPct val="150000"/>
              </a:lnSpc>
            </a:pPr>
            <a:r>
              <a:rPr lang="en-US" sz="2000" dirty="0" smtClean="0"/>
              <a:t>Boeing MOKV		1155427 		HQ0147-15-C-0014  </a:t>
            </a:r>
          </a:p>
          <a:p>
            <a:pPr>
              <a:lnSpc>
                <a:spcPct val="150000"/>
              </a:lnSpc>
            </a:pPr>
            <a:r>
              <a:rPr lang="en-US" sz="2000" dirty="0" smtClean="0"/>
              <a:t>Torch			T15S004 		W31P4Q-09-A-0021</a:t>
            </a:r>
            <a:r>
              <a:rPr lang="en-US" sz="2000" dirty="0"/>
              <a:t>, TO #9 </a:t>
            </a:r>
            <a:r>
              <a:rPr lang="en-US" sz="2000" dirty="0" smtClean="0"/>
              <a:t> </a:t>
            </a:r>
          </a:p>
          <a:p>
            <a:pPr>
              <a:lnSpc>
                <a:spcPct val="150000"/>
              </a:lnSpc>
            </a:pPr>
            <a:r>
              <a:rPr lang="en-US" sz="2000" dirty="0" smtClean="0"/>
              <a:t>MDA			HA0147-14-C-6002 	HA0147-14-C-6002</a:t>
            </a:r>
          </a:p>
          <a:p>
            <a:pPr>
              <a:lnSpc>
                <a:spcPct val="150000"/>
              </a:lnSpc>
            </a:pPr>
            <a:r>
              <a:rPr lang="en-US" sz="2000" dirty="0" err="1" smtClean="0"/>
              <a:t>Redlen</a:t>
            </a:r>
            <a:r>
              <a:rPr lang="en-US" sz="2000" dirty="0" smtClean="0"/>
              <a:t>			Service Agreement		-</a:t>
            </a:r>
          </a:p>
          <a:p>
            <a:pPr>
              <a:lnSpc>
                <a:spcPct val="150000"/>
              </a:lnSpc>
            </a:pPr>
            <a:r>
              <a:rPr lang="en-US" sz="2000" dirty="0" smtClean="0"/>
              <a:t>Jacobs ESSSA		ESSSA-068 		NNM12AA41C</a:t>
            </a:r>
          </a:p>
          <a:p>
            <a:pPr>
              <a:lnSpc>
                <a:spcPct val="150000"/>
              </a:lnSpc>
            </a:pPr>
            <a:r>
              <a:rPr lang="en-US" dirty="0" smtClean="0"/>
              <a:t>MEI			S-04263-13-0017		4263-030216-02</a:t>
            </a:r>
          </a:p>
          <a:p>
            <a:pPr>
              <a:lnSpc>
                <a:spcPct val="150000"/>
              </a:lnSpc>
            </a:pPr>
            <a:r>
              <a:rPr lang="en-US" dirty="0" smtClean="0"/>
              <a:t>BNL			300178</a:t>
            </a:r>
            <a:r>
              <a:rPr lang="en-US" dirty="0"/>
              <a:t>-</a:t>
            </a:r>
            <a:r>
              <a:rPr lang="en-US" dirty="0" smtClean="0"/>
              <a:t>Service Agreement		-	</a:t>
            </a:r>
            <a:endParaRPr lang="en-US" dirty="0" smtClean="0"/>
          </a:p>
          <a:p>
            <a:pPr>
              <a:lnSpc>
                <a:spcPct val="150000"/>
              </a:lnSpc>
            </a:pPr>
            <a:r>
              <a:rPr lang="en-US" dirty="0" err="1" smtClean="0"/>
              <a:t>Morningbird</a:t>
            </a:r>
            <a:r>
              <a:rPr lang="en-US" dirty="0" smtClean="0"/>
              <a:t> Media		MBMC-1001-A001		NNX16CM40P</a:t>
            </a:r>
            <a:endParaRPr lang="en-US" dirty="0" smtClean="0"/>
          </a:p>
          <a:p>
            <a:endParaRPr lang="en-US" dirty="0"/>
          </a:p>
          <a:p>
            <a:r>
              <a:rPr lang="en-US" dirty="0"/>
              <a:t>	</a:t>
            </a:r>
            <a:r>
              <a:rPr lang="en-US" dirty="0" smtClean="0"/>
              <a:t>		</a:t>
            </a:r>
            <a:endParaRPr lang="en-US" b="1" dirty="0"/>
          </a:p>
        </p:txBody>
      </p:sp>
    </p:spTree>
    <p:extLst>
      <p:ext uri="{BB962C8B-B14F-4D97-AF65-F5344CB8AC3E}">
        <p14:creationId xmlns:p14="http://schemas.microsoft.com/office/powerpoint/2010/main" val="2386087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61" y="193589"/>
            <a:ext cx="2754008" cy="1355293"/>
          </a:xfrm>
          <a:prstGeom prst="rect">
            <a:avLst/>
          </a:prstGeom>
        </p:spPr>
      </p:pic>
      <p:sp>
        <p:nvSpPr>
          <p:cNvPr id="5" name="Rectangle 4"/>
          <p:cNvSpPr/>
          <p:nvPr/>
        </p:nvSpPr>
        <p:spPr>
          <a:xfrm>
            <a:off x="296561" y="1449123"/>
            <a:ext cx="2605259" cy="4942346"/>
          </a:xfrm>
          <a:prstGeom prst="rect">
            <a:avLst/>
          </a:prstGeom>
          <a:gradFill flip="none" rotWithShape="1">
            <a:gsLst>
              <a:gs pos="0">
                <a:schemeClr val="bg1"/>
              </a:gs>
              <a:gs pos="46000">
                <a:schemeClr val="bg1"/>
              </a:gs>
              <a:gs pos="100000">
                <a:srgbClr val="800000"/>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41615" y="1244189"/>
            <a:ext cx="8892074" cy="298580"/>
          </a:xfrm>
          <a:prstGeom prst="rect">
            <a:avLst/>
          </a:prstGeom>
          <a:gradFill>
            <a:gsLst>
              <a:gs pos="0">
                <a:schemeClr val="bg1"/>
              </a:gs>
              <a:gs pos="46000">
                <a:schemeClr val="bg1"/>
              </a:gs>
              <a:gs pos="100000">
                <a:srgbClr val="800000"/>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369276" y="4143633"/>
            <a:ext cx="2215978" cy="1713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28774" y="5270624"/>
            <a:ext cx="2340832" cy="1513235"/>
          </a:xfrm>
          <a:prstGeom prst="rect">
            <a:avLst/>
          </a:prstGeom>
          <a:noFill/>
        </p:spPr>
        <p:txBody>
          <a:bodyPr wrap="square" rtlCol="0">
            <a:spAutoFit/>
          </a:bodyPr>
          <a:lstStyle/>
          <a:p>
            <a:pPr lvl="0" algn="ctr">
              <a:spcBef>
                <a:spcPts val="240"/>
              </a:spcBef>
              <a:buClr>
                <a:schemeClr val="dk1"/>
              </a:buClr>
              <a:buSzPct val="25000"/>
            </a:pPr>
            <a:r>
              <a:rPr lang="en-US" sz="1400" b="1" dirty="0">
                <a:solidFill>
                  <a:srgbClr val="800000"/>
                </a:solidFill>
                <a:ea typeface="Galdeano"/>
                <a:cs typeface="Galdeano"/>
                <a:sym typeface="Galdeano"/>
              </a:rPr>
              <a:t>AAMU-RISE Foundation</a:t>
            </a:r>
          </a:p>
          <a:p>
            <a:pPr lvl="0" algn="ctr">
              <a:spcBef>
                <a:spcPts val="240"/>
              </a:spcBef>
              <a:buClr>
                <a:schemeClr val="dk1"/>
              </a:buClr>
              <a:buSzPct val="25000"/>
            </a:pPr>
            <a:r>
              <a:rPr lang="en-US" sz="1400" dirty="0">
                <a:solidFill>
                  <a:srgbClr val="800000"/>
                </a:solidFill>
                <a:ea typeface="Galdeano"/>
                <a:cs typeface="Galdeano"/>
                <a:sym typeface="Galdeano"/>
              </a:rPr>
              <a:t>Howard J. Foster Building</a:t>
            </a:r>
          </a:p>
          <a:p>
            <a:pPr lvl="0" algn="ctr">
              <a:spcBef>
                <a:spcPts val="240"/>
              </a:spcBef>
              <a:buClr>
                <a:schemeClr val="dk1"/>
              </a:buClr>
              <a:buSzPct val="25000"/>
            </a:pPr>
            <a:r>
              <a:rPr lang="en-US" sz="1400" dirty="0">
                <a:solidFill>
                  <a:srgbClr val="800000"/>
                </a:solidFill>
                <a:ea typeface="Galdeano"/>
                <a:cs typeface="Galdeano"/>
                <a:sym typeface="Galdeano"/>
              </a:rPr>
              <a:t>4900 Meridian Street North</a:t>
            </a:r>
          </a:p>
          <a:p>
            <a:pPr lvl="0" algn="ctr">
              <a:spcBef>
                <a:spcPts val="240"/>
              </a:spcBef>
              <a:buClr>
                <a:schemeClr val="dk1"/>
              </a:buClr>
              <a:buSzPct val="25000"/>
            </a:pPr>
            <a:r>
              <a:rPr lang="en-US" sz="1400" dirty="0">
                <a:solidFill>
                  <a:srgbClr val="800000"/>
                </a:solidFill>
                <a:ea typeface="Galdeano"/>
                <a:cs typeface="Galdeano"/>
                <a:sym typeface="Galdeano"/>
              </a:rPr>
              <a:t>Normal, AL </a:t>
            </a:r>
            <a:r>
              <a:rPr lang="en-US" sz="1400" dirty="0" smtClean="0">
                <a:solidFill>
                  <a:srgbClr val="800000"/>
                </a:solidFill>
                <a:ea typeface="Galdeano"/>
                <a:cs typeface="Galdeano"/>
                <a:sym typeface="Galdeano"/>
              </a:rPr>
              <a:t>35762</a:t>
            </a:r>
          </a:p>
          <a:p>
            <a:pPr lvl="0" algn="ctr">
              <a:spcBef>
                <a:spcPts val="240"/>
              </a:spcBef>
              <a:buClr>
                <a:schemeClr val="dk1"/>
              </a:buClr>
              <a:buSzPct val="25000"/>
            </a:pPr>
            <a:endParaRPr lang="en-US" sz="1400" dirty="0">
              <a:solidFill>
                <a:srgbClr val="800000"/>
              </a:solidFill>
              <a:ea typeface="Galdeano"/>
              <a:cs typeface="Galdeano"/>
              <a:sym typeface="Galdeano"/>
            </a:endParaRPr>
          </a:p>
          <a:p>
            <a:pPr lvl="0" algn="ctr">
              <a:spcBef>
                <a:spcPts val="240"/>
              </a:spcBef>
              <a:buClr>
                <a:schemeClr val="dk1"/>
              </a:buClr>
              <a:buSzPct val="25000"/>
            </a:pPr>
            <a:r>
              <a:rPr lang="en-US" sz="1400" i="1" dirty="0" smtClean="0">
                <a:solidFill>
                  <a:srgbClr val="800000"/>
                </a:solidFill>
                <a:ea typeface="Galdeano"/>
                <a:cs typeface="Galdeano"/>
                <a:sym typeface="Galdeano"/>
              </a:rPr>
              <a:t>www.aamu-rise.org</a:t>
            </a:r>
            <a:r>
              <a:rPr lang="en-US" sz="1400" dirty="0" smtClean="0">
                <a:solidFill>
                  <a:srgbClr val="800000"/>
                </a:solidFill>
                <a:ea typeface="Galdeano"/>
                <a:cs typeface="Galdeano"/>
                <a:sym typeface="Galdeano"/>
              </a:rPr>
              <a:t> </a:t>
            </a:r>
            <a:endParaRPr lang="en-US" sz="1400" dirty="0">
              <a:solidFill>
                <a:srgbClr val="800000"/>
              </a:solidFill>
              <a:ea typeface="Galdeano"/>
              <a:cs typeface="Galdeano"/>
              <a:sym typeface="Galdeano"/>
            </a:endParaRPr>
          </a:p>
        </p:txBody>
      </p:sp>
      <p:sp>
        <p:nvSpPr>
          <p:cNvPr id="7" name="TextBox 6"/>
          <p:cNvSpPr txBox="1"/>
          <p:nvPr/>
        </p:nvSpPr>
        <p:spPr>
          <a:xfrm>
            <a:off x="5695623" y="686569"/>
            <a:ext cx="6098271" cy="584775"/>
          </a:xfrm>
          <a:prstGeom prst="rect">
            <a:avLst/>
          </a:prstGeom>
          <a:noFill/>
        </p:spPr>
        <p:txBody>
          <a:bodyPr wrap="square" rtlCol="0">
            <a:spAutoFit/>
          </a:bodyPr>
          <a:lstStyle/>
          <a:p>
            <a:pPr algn="r"/>
            <a:r>
              <a:rPr lang="en-US" sz="3200" dirty="0" smtClean="0">
                <a:solidFill>
                  <a:srgbClr val="800000"/>
                </a:solidFill>
              </a:rPr>
              <a:t>The Knowledge Sharing Center</a:t>
            </a:r>
            <a:endParaRPr lang="en-US" sz="3200" dirty="0">
              <a:solidFill>
                <a:srgbClr val="80000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1820" y="2669195"/>
            <a:ext cx="3341036" cy="1960894"/>
          </a:xfrm>
          <a:prstGeom prst="rect">
            <a:avLst/>
          </a:prstGeom>
        </p:spPr>
      </p:pic>
      <p:sp>
        <p:nvSpPr>
          <p:cNvPr id="9" name="Content Placeholder 2"/>
          <p:cNvSpPr txBox="1">
            <a:spLocks/>
          </p:cNvSpPr>
          <p:nvPr/>
        </p:nvSpPr>
        <p:spPr>
          <a:xfrm>
            <a:off x="6147612" y="2678431"/>
            <a:ext cx="5194291" cy="35250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dirty="0" smtClean="0"/>
              <a:t>The Knowledge Sharing Center (KSC) will enable Historically Black Colleges, Universities, (HBCUs) and Minority Serving Institutions (MSIs) to achieve better acquisition outcomes in Federal procurement by developing long-term partnerships with federal agencies and the private sector.</a:t>
            </a:r>
          </a:p>
          <a:p>
            <a:endParaRPr lang="en-US" dirty="0"/>
          </a:p>
        </p:txBody>
      </p:sp>
    </p:spTree>
    <p:extLst>
      <p:ext uri="{BB962C8B-B14F-4D97-AF65-F5344CB8AC3E}">
        <p14:creationId xmlns:p14="http://schemas.microsoft.com/office/powerpoint/2010/main" val="1124317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MU-RISE Foundation Presentation" id="{201D5A02-17E6-4B2C-8C5D-451945359359}" vid="{0D6D1ADF-7886-420A-AF60-7F88771237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1205</TotalTime>
  <Words>1513</Words>
  <Application>Microsoft Office PowerPoint</Application>
  <PresentationFormat>Widescreen</PresentationFormat>
  <Paragraphs>325</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Galdeano</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Chance Glenn</dc:creator>
  <cp:lastModifiedBy>Dr. Chance Glenn</cp:lastModifiedBy>
  <cp:revision>137</cp:revision>
  <cp:lastPrinted>2016-02-09T23:51:57Z</cp:lastPrinted>
  <dcterms:created xsi:type="dcterms:W3CDTF">2015-07-06T20:57:46Z</dcterms:created>
  <dcterms:modified xsi:type="dcterms:W3CDTF">2016-06-04T18:45:46Z</dcterms:modified>
</cp:coreProperties>
</file>