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7" r:id="rId6"/>
    <p:sldId id="272" r:id="rId7"/>
    <p:sldId id="271" r:id="rId8"/>
    <p:sldId id="258" r:id="rId9"/>
    <p:sldId id="288" r:id="rId10"/>
    <p:sldId id="289" r:id="rId11"/>
    <p:sldId id="283" r:id="rId12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F65E834-A74D-4C9C-989E-34209C1979C8}" type="datetimeFigureOut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812D07-E081-4D1E-BD23-B557C3494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797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55E31118-12E5-48F6-8564-B44702F0C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848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FC36-E79B-4531-AE58-EF6EA8377193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125DF-8F1C-44EB-B67A-4F41B5ACBC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10EF-0074-4F5D-BFAD-1752D6BE1AEF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C458B-AC74-4779-BBD4-9C891466A6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FFFB-8F57-494D-A3C1-697835B7F2AE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29C3E-C88C-4CEC-BEF6-B1BA37EC87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276847"/>
            <a:ext cx="7772400" cy="1143000"/>
          </a:xfrm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7DF22-E24A-4C29-B28D-4676D48DBA90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1CACD-B729-4D4E-9D38-DE4019CF98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272FA-AFC9-4471-90C7-D4D96C2D5D92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73B65-BCD4-40B3-B0AC-37F3AFE1C4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7A3CC-2D8D-45F4-A89F-397B406A488F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C8CF-B0D4-405D-9B8B-6E0C2D19E1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91CF2-A2DF-4786-ACB8-B18F8564296E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000C2-DC60-4686-9DFB-EC31ED67F8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7F058-5C43-4C07-9AD8-007A7629994B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C9FDC-E4F5-4F03-A179-7439FE7941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899D-57B1-4325-899E-88945B667D27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A347B-AA9C-4FD5-8F03-C2558B468D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39D3-70D6-42F9-818A-221657BECFDA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C63E1-5883-421E-874C-EF94C9070B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C1E3-5B24-46D8-B4AA-95A11CAF3B43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7A6C2-3973-4D50-8EA5-F95AF5FCB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D683BF77-38FF-421F-9A3F-799DC6CBF3F2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Acquisition 101 for Non-Contracting Personnel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30B3C85-EAB0-4A36-A8B7-5DD94C28F5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Ø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983E939-8C7F-480C-9350-5D44EBCA42BE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5123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</p:txBody>
      </p:sp>
      <p:sp>
        <p:nvSpPr>
          <p:cNvPr id="512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9216D-E08C-4015-B6D3-2E2D847D9AC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533400"/>
            <a:ext cx="6629400" cy="2667000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>
                <a:solidFill>
                  <a:srgbClr val="000066"/>
                </a:solidFill>
              </a:rPr>
              <a:t>Federal Government</a:t>
            </a:r>
            <a:br>
              <a:rPr lang="en-US" altLang="en-US" sz="3200" dirty="0" smtClean="0">
                <a:solidFill>
                  <a:srgbClr val="000066"/>
                </a:solidFill>
              </a:rPr>
            </a:br>
            <a:r>
              <a:rPr lang="en-US" altLang="en-US" sz="3200" dirty="0" smtClean="0">
                <a:solidFill>
                  <a:srgbClr val="000066"/>
                </a:solidFill>
              </a:rPr>
              <a:t>Acquisition &amp; </a:t>
            </a:r>
            <a:br>
              <a:rPr lang="en-US" altLang="en-US" sz="3200" dirty="0" smtClean="0">
                <a:solidFill>
                  <a:srgbClr val="000066"/>
                </a:solidFill>
              </a:rPr>
            </a:br>
            <a:r>
              <a:rPr lang="en-US" altLang="en-US" sz="3200" dirty="0" smtClean="0">
                <a:solidFill>
                  <a:srgbClr val="000066"/>
                </a:solidFill>
              </a:rPr>
              <a:t> Contracting Overview:</a:t>
            </a:r>
            <a:br>
              <a:rPr lang="en-US" altLang="en-US" sz="3200" dirty="0" smtClean="0">
                <a:solidFill>
                  <a:srgbClr val="000066"/>
                </a:solidFill>
              </a:rPr>
            </a:br>
            <a:r>
              <a:rPr lang="en-US" altLang="en-US" sz="3200" dirty="0" smtClean="0">
                <a:solidFill>
                  <a:srgbClr val="000066"/>
                </a:solidFill>
              </a:rPr>
              <a:t>Contract Administration &amp; Closeout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66"/>
                </a:solidFill>
              </a:rPr>
              <a:t>Presented by Tania B. Davis</a:t>
            </a:r>
          </a:p>
        </p:txBody>
      </p:sp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68738"/>
            <a:ext cx="9604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1. Kickoff Meeting (</a:t>
            </a:r>
            <a:r>
              <a:rPr lang="en-US" altLang="en-US" sz="2000" dirty="0" err="1" smtClean="0">
                <a:solidFill>
                  <a:srgbClr val="000066"/>
                </a:solidFill>
              </a:rPr>
              <a:t>Postaward</a:t>
            </a:r>
            <a:r>
              <a:rPr lang="en-US" altLang="en-US" sz="2000" dirty="0" smtClean="0">
                <a:solidFill>
                  <a:srgbClr val="000066"/>
                </a:solidFill>
              </a:rPr>
              <a:t> Orientation, FAR 42.5) – ensure interpretation of T&amp;Cs are the same</a:t>
            </a:r>
          </a:p>
          <a:p>
            <a:pPr lvl="1">
              <a:defRPr/>
            </a:pPr>
            <a:r>
              <a:rPr lang="en-US" altLang="en-US" sz="2000" dirty="0" err="1" smtClean="0">
                <a:solidFill>
                  <a:srgbClr val="000066"/>
                </a:solidFill>
              </a:rPr>
              <a:t>Postaward</a:t>
            </a:r>
            <a:r>
              <a:rPr lang="en-US" altLang="en-US" sz="2000" dirty="0" smtClean="0">
                <a:solidFill>
                  <a:srgbClr val="000066"/>
                </a:solidFill>
              </a:rPr>
              <a:t> Conference for subcontractors/teaming partners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2. Performance (Changes, stop-work order, show cause, etc.)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3. Payment procedures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4. Timeliness of deliverables 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5. Status Meetings (frequency)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6. Disputes (FAR 33)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7. Managing Government Furnished Property (FAR 45)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8. Terminations (for convenience, for default)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000066"/>
                </a:solidFill>
              </a:rPr>
              <a:t>9. Audits</a:t>
            </a:r>
          </a:p>
          <a:p>
            <a:pPr lvl="1">
              <a:buNone/>
              <a:defRPr/>
            </a:pPr>
            <a:endParaRPr lang="en-US" altLang="en-US" sz="2200" dirty="0" smtClean="0">
              <a:solidFill>
                <a:srgbClr val="000066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2400" dirty="0" smtClean="0">
              <a:solidFill>
                <a:srgbClr val="000066"/>
              </a:solidFill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838200" y="27622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Contract Administration</a:t>
            </a:r>
            <a:r>
              <a:rPr lang="en-US" altLang="en-US" sz="2800" dirty="0" smtClean="0"/>
              <a:t> </a:t>
            </a:r>
            <a:br>
              <a:rPr lang="en-US" altLang="en-US" sz="2800" dirty="0" smtClean="0"/>
            </a:br>
            <a:r>
              <a:rPr lang="en-US" altLang="en-US" sz="2800" dirty="0" smtClean="0"/>
              <a:t>(FAR 42 - 51)</a:t>
            </a:r>
            <a:endParaRPr lang="en-US" altLang="en-US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3F68D9-7BE6-4B0D-9976-DD22BC4D47E2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4BB9BF-55B2-45BB-9B6C-FE99A47B5BB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16A5C8-DE18-4C0C-A5C5-25C55F5DCA2E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2016 HBCU/MSI Technology Infusion Road Tour</a:t>
            </a:r>
          </a:p>
          <a:p>
            <a:endParaRPr lang="en-US" alt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8C8DE-948A-4170-86EE-4C3FEAD7A3C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66"/>
                </a:solidFill>
              </a:rPr>
              <a:t>Closeout Procedures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01000" cy="4378325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000066"/>
                </a:solidFill>
              </a:rPr>
              <a:t>Quick Closeout Procedure (FAR 42.708)</a:t>
            </a:r>
          </a:p>
          <a:p>
            <a:pPr lvl="1"/>
            <a:r>
              <a:rPr lang="en-US" altLang="en-US" sz="2000" dirty="0" smtClean="0">
                <a:solidFill>
                  <a:srgbClr val="000066"/>
                </a:solidFill>
              </a:rPr>
              <a:t>CO is negotiating the settlement of direct &amp; indirect costs for a specific contract, task order, or delivery order to be closed in advance of the determination of final direct costs and indirect rates set forth in 42.705; if –</a:t>
            </a:r>
          </a:p>
          <a:p>
            <a:pPr lvl="2"/>
            <a:r>
              <a:rPr lang="en-US" altLang="en-US" sz="1800" dirty="0" smtClean="0">
                <a:solidFill>
                  <a:srgbClr val="000066"/>
                </a:solidFill>
              </a:rPr>
              <a:t>Contract vehicle is physically complete</a:t>
            </a:r>
          </a:p>
          <a:p>
            <a:pPr lvl="2"/>
            <a:r>
              <a:rPr lang="en-US" altLang="en-US" sz="1800" dirty="0" smtClean="0">
                <a:solidFill>
                  <a:srgbClr val="000066"/>
                </a:solidFill>
              </a:rPr>
              <a:t>Amount of unsettled costs to be allocated to the respective vehicle is relatively insignificant</a:t>
            </a:r>
          </a:p>
          <a:p>
            <a:pPr lvl="3"/>
            <a:r>
              <a:rPr lang="en-US" altLang="en-US" sz="1800" dirty="0" smtClean="0">
                <a:solidFill>
                  <a:srgbClr val="000066"/>
                </a:solidFill>
              </a:rPr>
              <a:t>When the total amount of unsettled direct &amp; indirect costs does not exceed $1,000,000 or 10% of the total contract amount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0066"/>
                </a:solidFill>
              </a:rPr>
              <a:t>Risk Assessment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0066"/>
                </a:solidFill>
              </a:rPr>
              <a:t>Agreement can be reached on a reasonable estimate of allocable dollars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401F06-34A4-46DB-8B3C-8AD856C7BA30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156741-54FE-4782-AC64-82FFCE52679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rgbClr val="000066"/>
                </a:solidFill>
              </a:rPr>
              <a:t>Closeout Procedures </a:t>
            </a:r>
            <a:r>
              <a:rPr lang="en-US" altLang="en-US" sz="2400" dirty="0" smtClean="0">
                <a:solidFill>
                  <a:srgbClr val="000066"/>
                </a:solidFill>
              </a:rPr>
              <a:t>(FAR 4.804)</a:t>
            </a:r>
            <a:endParaRPr lang="en-US" altLang="en-US" sz="3800" dirty="0" smtClean="0">
              <a:solidFill>
                <a:srgbClr val="000066"/>
              </a:solidFill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66"/>
                </a:solidFill>
              </a:rPr>
              <a:t>Once the performance of the contract ends….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66"/>
                </a:solidFill>
              </a:rPr>
              <a:t>Closeout varies based on contract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66"/>
                </a:solidFill>
              </a:rPr>
              <a:t>FAR 42.705-3 Educational Institutions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66"/>
                </a:solidFill>
              </a:rPr>
              <a:t>Records Retention </a:t>
            </a:r>
            <a:r>
              <a:rPr lang="en-US" altLang="en-US" sz="2000" dirty="0" smtClean="0">
                <a:solidFill>
                  <a:srgbClr val="000066"/>
                </a:solidFill>
              </a:rPr>
              <a:t>(FAR 4.805)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66"/>
                </a:solidFill>
              </a:rPr>
              <a:t>Generally 3 years after receipt of final payment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66"/>
                </a:solidFill>
              </a:rPr>
              <a:t>Timeframes dependent upon the type of action (i.e., Contract Disputes</a:t>
            </a:r>
            <a:r>
              <a:rPr lang="en-US" altLang="en-US" smtClean="0">
                <a:solidFill>
                  <a:srgbClr val="000066"/>
                </a:solidFill>
              </a:rPr>
              <a:t>, Construction above $2,000 - 6 years and </a:t>
            </a:r>
            <a:r>
              <a:rPr lang="en-US" altLang="en-US" dirty="0" smtClean="0">
                <a:solidFill>
                  <a:srgbClr val="000066"/>
                </a:solidFill>
              </a:rPr>
              <a:t>3 months, etc.)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05530F-DF8E-4EB2-B7DE-8E5F37B00ACF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  <a:p>
            <a:endParaRPr lang="en-US" alt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9341C7-B585-4CD0-810B-F9860D67913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000066"/>
                </a:solidFill>
              </a:rPr>
              <a:t>Sample Closeout Checklist Items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solidFill>
                  <a:srgbClr val="000066"/>
                </a:solidFill>
              </a:rPr>
              <a:t>For SAP actions: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Requested Completed Acceptance of Work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Contractor Performance Assessment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Final Payment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Other</a:t>
            </a:r>
            <a:endParaRPr lang="en-US" altLang="en-US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altLang="en-US" sz="1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solidFill>
                  <a:srgbClr val="000066"/>
                </a:solidFill>
              </a:rPr>
              <a:t>For FFP contracts: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Acceptance of Work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Contractor Performance Assessment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Request final invoice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Contractor Closeout Request Letter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Obtain Patent/Royalty Clearance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Obtain Property Clearance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Final Release (form)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Approve Final Invoice for Payment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Verify final Payment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Contract Completion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05530F-DF8E-4EB2-B7DE-8E5F37B00ACF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  <a:p>
            <a:endParaRPr lang="en-US" alt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9341C7-B585-4CD0-810B-F9860D67913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000066"/>
                </a:solidFill>
              </a:rPr>
              <a:t>Sample Closeout Checklist Items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0066"/>
                </a:solidFill>
              </a:rPr>
              <a:t>For Cost Reimbursable contracts: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Acceptance of Work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Contractor Performance Assessment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Complete Funds Review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Contractor Closeout Request Letter &amp; Forms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Review Contractor Forms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Request DCAA Audit or Audit Waiver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Obtain Patent/Royalty Clearance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Obtain Property Clearance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Receive DCAA Audit &amp; resolve Audit Questions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Summary Settlement Statement Review &amp; Concurrence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General Assignment &amp; Final Release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Approve Final Invoice for Payment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Funding Adjustment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Confirm Final Payment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Contract Completion Statement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en-US" sz="14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05530F-DF8E-4EB2-B7DE-8E5F37B00ACF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  <a:p>
            <a:endParaRPr lang="en-US" alt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9341C7-B585-4CD0-810B-F9860D67913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000066"/>
                </a:solidFill>
              </a:rPr>
              <a:t>Contact Information</a:t>
            </a:r>
            <a:endParaRPr lang="en-US" altLang="en-US" sz="3600" dirty="0" smtClean="0">
              <a:solidFill>
                <a:srgbClr val="000066"/>
              </a:solidFill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000066"/>
                </a:solidFill>
              </a:rPr>
              <a:t>Tania B. Davis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000066"/>
                </a:solidFill>
              </a:rPr>
              <a:t>300 E St., SW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000066"/>
                </a:solidFill>
              </a:rPr>
              <a:t>MS: 4T35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000066"/>
                </a:solidFill>
              </a:rPr>
              <a:t>Washington, DC  20546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dirty="0" smtClean="0">
                <a:solidFill>
                  <a:srgbClr val="000066"/>
                </a:solidFill>
              </a:rPr>
              <a:t>(202) 358-5266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mtClean="0">
                <a:solidFill>
                  <a:srgbClr val="000066"/>
                </a:solidFill>
              </a:rPr>
              <a:t>Tania.b.davis@nasa.gov</a:t>
            </a:r>
            <a:endParaRPr lang="en-US" altLang="en-US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F2F431A-BCF0-43BA-AB03-9CE02FD58015}" type="datetime1">
              <a:rPr lang="en-US" altLang="en-US" smtClean="0"/>
              <a:pPr/>
              <a:t>6/7/2016</a:t>
            </a:fld>
            <a:endParaRPr lang="en-US" altLang="en-US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2016 HBCU/MSI Technology Infusion Road Tour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9E7A9-9ED7-444A-8E82-7ADE4B3F561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000066"/>
                </a:solidFill>
              </a:rPr>
              <a:t>Questions?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mtClean="0">
              <a:solidFill>
                <a:srgbClr val="000066"/>
              </a:solidFill>
            </a:endParaRPr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3048000" y="2647950"/>
            <a:ext cx="27590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600" b="1"/>
              <a:t>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23">
      <a:dk1>
        <a:srgbClr val="000000"/>
      </a:dk1>
      <a:lt1>
        <a:srgbClr val="FFFFFF"/>
      </a:lt1>
      <a:dk2>
        <a:srgbClr val="003366"/>
      </a:dk2>
      <a:lt2>
        <a:srgbClr val="891411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5A84D8"/>
      </a:hlink>
      <a:folHlink>
        <a:srgbClr val="000000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09889D30AF9841A6A2C8533904EB75" ma:contentTypeVersion="0" ma:contentTypeDescription="Create a new document." ma:contentTypeScope="" ma:versionID="38f7bc001593ff9e67fb8df85207422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C6DBE44-0FE0-4E35-8C3A-BDEE16A86F67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8D9732-E0D5-49F7-9357-358B293EF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D21D276-BD29-49B7-ADA0-162B2F9242C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3312</TotalTime>
  <Words>483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Layers</vt:lpstr>
      <vt:lpstr>Federal Government Acquisition &amp;   Contracting Overview: Contract Administration &amp; Closeout</vt:lpstr>
      <vt:lpstr>Contract Administration  (FAR 42 - 51)</vt:lpstr>
      <vt:lpstr>Closeout Procedures</vt:lpstr>
      <vt:lpstr>Closeout Procedures (FAR 4.804)</vt:lpstr>
      <vt:lpstr>Sample Closeout Checklist Items</vt:lpstr>
      <vt:lpstr>Sample Closeout Checklist Items</vt:lpstr>
      <vt:lpstr>Contact Information</vt:lpstr>
      <vt:lpstr>Questions? </vt:lpstr>
    </vt:vector>
  </TitlesOfParts>
  <Company>Dept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101 for Non-Acquisition Personnel &amp; Managers</dc:title>
  <dc:creator>vhaalnfontam</dc:creator>
  <cp:lastModifiedBy>NSPAA User</cp:lastModifiedBy>
  <cp:revision>139</cp:revision>
  <cp:lastPrinted>2012-11-15T00:21:50Z</cp:lastPrinted>
  <dcterms:created xsi:type="dcterms:W3CDTF">2009-01-08T15:01:59Z</dcterms:created>
  <dcterms:modified xsi:type="dcterms:W3CDTF">2016-06-07T21:10:06Z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