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89" r:id="rId3"/>
    <p:sldId id="299" r:id="rId4"/>
    <p:sldId id="300" r:id="rId5"/>
    <p:sldId id="301" r:id="rId6"/>
    <p:sldId id="298" r:id="rId7"/>
    <p:sldId id="294" r:id="rId8"/>
    <p:sldId id="297" r:id="rId9"/>
    <p:sldId id="295" r:id="rId10"/>
    <p:sldId id="296" r:id="rId11"/>
    <p:sldId id="257" r:id="rId12"/>
    <p:sldId id="258" r:id="rId13"/>
    <p:sldId id="259" r:id="rId14"/>
    <p:sldId id="261" r:id="rId15"/>
    <p:sldId id="262" r:id="rId16"/>
    <p:sldId id="263" r:id="rId17"/>
    <p:sldId id="264"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6" r:id="rId37"/>
    <p:sldId id="287" r:id="rId38"/>
    <p:sldId id="284" r:id="rId39"/>
    <p:sldId id="285" r:id="rId40"/>
    <p:sldId id="288" r:id="rId41"/>
    <p:sldId id="290" r:id="rId42"/>
    <p:sldId id="291" r:id="rId43"/>
    <p:sldId id="292" r:id="rId44"/>
    <p:sldId id="29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CFC95-FB40-47A6-AED0-5DAFC1D15F57}"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B44A0-8E51-4BC8-A168-03CC06F552EC}" type="slidenum">
              <a:rPr lang="en-US" smtClean="0"/>
              <a:t>‹#›</a:t>
            </a:fld>
            <a:endParaRPr lang="en-US"/>
          </a:p>
        </p:txBody>
      </p:sp>
    </p:spTree>
    <p:extLst>
      <p:ext uri="{BB962C8B-B14F-4D97-AF65-F5344CB8AC3E}">
        <p14:creationId xmlns:p14="http://schemas.microsoft.com/office/powerpoint/2010/main" val="2066033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0B44A0-8E51-4BC8-A168-03CC06F552EC}" type="slidenum">
              <a:rPr lang="en-US" smtClean="0"/>
              <a:t>40</a:t>
            </a:fld>
            <a:endParaRPr lang="en-US"/>
          </a:p>
        </p:txBody>
      </p:sp>
    </p:spTree>
    <p:extLst>
      <p:ext uri="{BB962C8B-B14F-4D97-AF65-F5344CB8AC3E}">
        <p14:creationId xmlns:p14="http://schemas.microsoft.com/office/powerpoint/2010/main" val="3953338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6/7/2016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Contract Proposal Preparation-What's Involved</a:t>
            </a:r>
          </a:p>
        </p:txBody>
      </p:sp>
      <p:sp>
        <p:nvSpPr>
          <p:cNvPr id="3" name="Subtitle 2"/>
          <p:cNvSpPr>
            <a:spLocks noGrp="1"/>
          </p:cNvSpPr>
          <p:nvPr>
            <p:ph type="subTitle" idx="1"/>
          </p:nvPr>
        </p:nvSpPr>
        <p:spPr/>
        <p:txBody>
          <a:bodyPr/>
          <a:lstStyle/>
          <a:p>
            <a:r>
              <a:rPr lang="en-US" dirty="0" smtClean="0"/>
              <a:t>One Perspective</a:t>
            </a:r>
            <a:endParaRPr lang="en-US" dirty="0"/>
          </a:p>
        </p:txBody>
      </p:sp>
    </p:spTree>
    <p:extLst>
      <p:ext uri="{BB962C8B-B14F-4D97-AF65-F5344CB8AC3E}">
        <p14:creationId xmlns:p14="http://schemas.microsoft.com/office/powerpoint/2010/main" val="192228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GEORGIA TECH RESEARCH INSTITUTE</a:t>
            </a:r>
            <a:br>
              <a:rPr lang="en-US" dirty="0"/>
            </a:br>
            <a:r>
              <a:rPr lang="en-US" dirty="0"/>
              <a:t>GENERAL/INTRODUCTORY REM</a:t>
            </a:r>
          </a:p>
        </p:txBody>
      </p:sp>
      <p:sp>
        <p:nvSpPr>
          <p:cNvPr id="3" name="Content Placeholder 2"/>
          <p:cNvSpPr>
            <a:spLocks noGrp="1"/>
          </p:cNvSpPr>
          <p:nvPr>
            <p:ph sz="quarter" idx="13"/>
          </p:nvPr>
        </p:nvSpPr>
        <p:spPr/>
        <p:txBody>
          <a:bodyPr>
            <a:normAutofit fontScale="70000" lnSpcReduction="20000"/>
          </a:bodyPr>
          <a:lstStyle/>
          <a:p>
            <a:r>
              <a:rPr lang="en-US" dirty="0"/>
              <a:t>Fee provides opportunity funding for:</a:t>
            </a:r>
          </a:p>
          <a:p>
            <a:pPr lvl="1"/>
            <a:r>
              <a:rPr lang="en-US" dirty="0"/>
              <a:t>Bonuses-across the board, not included in retirement</a:t>
            </a:r>
          </a:p>
          <a:p>
            <a:pPr lvl="1"/>
            <a:r>
              <a:rPr lang="en-US" dirty="0"/>
              <a:t>Performance awards-specific</a:t>
            </a:r>
          </a:p>
          <a:p>
            <a:pPr lvl="1"/>
            <a:r>
              <a:rPr lang="en-US" dirty="0"/>
              <a:t>Overruns</a:t>
            </a:r>
          </a:p>
          <a:p>
            <a:pPr lvl="1"/>
            <a:r>
              <a:rPr lang="en-US" dirty="0"/>
              <a:t>IR&amp;D</a:t>
            </a:r>
          </a:p>
          <a:p>
            <a:pPr lvl="1"/>
            <a:r>
              <a:rPr lang="en-US" dirty="0"/>
              <a:t>Infrastructure</a:t>
            </a:r>
          </a:p>
          <a:p>
            <a:r>
              <a:rPr lang="en-US" dirty="0"/>
              <a:t>University- full F&amp;A on first $25K for </a:t>
            </a:r>
            <a:r>
              <a:rPr lang="en-US" dirty="0" err="1"/>
              <a:t>Subc</a:t>
            </a:r>
            <a:r>
              <a:rPr lang="en-US" dirty="0"/>
              <a:t> and full indirect cost on other ODCs</a:t>
            </a:r>
          </a:p>
          <a:p>
            <a:r>
              <a:rPr lang="en-US" dirty="0"/>
              <a:t>Requires separate 501(c)(3)</a:t>
            </a:r>
          </a:p>
          <a:p>
            <a:r>
              <a:rPr lang="en-US" dirty="0"/>
              <a:t>Separate Accounting Systems</a:t>
            </a:r>
          </a:p>
          <a:p>
            <a:r>
              <a:rPr lang="en-US" dirty="0"/>
              <a:t>Timekeeping Systems – hourly reporting, electronic timesheets must be updated by Noon of following day.</a:t>
            </a:r>
          </a:p>
          <a:p>
            <a:endParaRPr lang="en-US" dirty="0"/>
          </a:p>
        </p:txBody>
      </p:sp>
    </p:spTree>
    <p:extLst>
      <p:ext uri="{BB962C8B-B14F-4D97-AF65-F5344CB8AC3E}">
        <p14:creationId xmlns:p14="http://schemas.microsoft.com/office/powerpoint/2010/main" val="82561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government cost format</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Part I: The Schedule</a:t>
            </a:r>
          </a:p>
          <a:p>
            <a:pPr lvl="1"/>
            <a:r>
              <a:rPr lang="en-US" dirty="0" smtClean="0"/>
              <a:t>Sections A thru H</a:t>
            </a:r>
          </a:p>
          <a:p>
            <a:r>
              <a:rPr lang="en-US" dirty="0" smtClean="0"/>
              <a:t>Part ii: contract clauses</a:t>
            </a:r>
          </a:p>
          <a:p>
            <a:pPr lvl="1"/>
            <a:r>
              <a:rPr lang="en-US" dirty="0" smtClean="0"/>
              <a:t>Section I: clauses/provisions</a:t>
            </a:r>
          </a:p>
          <a:p>
            <a:r>
              <a:rPr lang="en-US" dirty="0" smtClean="0"/>
              <a:t>Part III: documents, exhibits, attachments</a:t>
            </a:r>
          </a:p>
          <a:p>
            <a:pPr lvl="1"/>
            <a:r>
              <a:rPr lang="en-US" dirty="0" smtClean="0"/>
              <a:t>Section j: list of attachments</a:t>
            </a:r>
          </a:p>
          <a:p>
            <a:r>
              <a:rPr lang="en-US" dirty="0" smtClean="0"/>
              <a:t>Part </a:t>
            </a:r>
            <a:r>
              <a:rPr lang="en-US" dirty="0" err="1" smtClean="0"/>
              <a:t>iV</a:t>
            </a:r>
            <a:r>
              <a:rPr lang="en-US" dirty="0" smtClean="0"/>
              <a:t>: reps, certs, instructions, factors</a:t>
            </a:r>
          </a:p>
          <a:p>
            <a:pPr lvl="1"/>
            <a:r>
              <a:rPr lang="en-US" dirty="0" smtClean="0"/>
              <a:t>Sections k thru M</a:t>
            </a:r>
          </a:p>
          <a:p>
            <a:endParaRPr lang="en-US" dirty="0" smtClean="0"/>
          </a:p>
        </p:txBody>
      </p:sp>
    </p:spTree>
    <p:extLst>
      <p:ext uri="{BB962C8B-B14F-4D97-AF65-F5344CB8AC3E}">
        <p14:creationId xmlns:p14="http://schemas.microsoft.com/office/powerpoint/2010/main" val="397423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 the schedule</a:t>
            </a:r>
            <a:endParaRPr lang="en-US" dirty="0"/>
          </a:p>
        </p:txBody>
      </p:sp>
      <p:sp>
        <p:nvSpPr>
          <p:cNvPr id="3" name="Text Placeholder 2"/>
          <p:cNvSpPr>
            <a:spLocks noGrp="1"/>
          </p:cNvSpPr>
          <p:nvPr>
            <p:ph type="body" idx="1"/>
          </p:nvPr>
        </p:nvSpPr>
        <p:spPr/>
        <p:txBody>
          <a:bodyPr/>
          <a:lstStyle/>
          <a:p>
            <a:r>
              <a:rPr lang="en-US" dirty="0"/>
              <a:t>Section </a:t>
            </a:r>
            <a:r>
              <a:rPr lang="en-US" dirty="0" smtClean="0"/>
              <a:t>a-Solicitation</a:t>
            </a:r>
            <a:r>
              <a:rPr lang="en-US" dirty="0"/>
              <a:t>, Offer and Award Form </a:t>
            </a:r>
          </a:p>
        </p:txBody>
      </p:sp>
      <p:sp>
        <p:nvSpPr>
          <p:cNvPr id="4" name="Text Placeholder 3"/>
          <p:cNvSpPr>
            <a:spLocks noGrp="1"/>
          </p:cNvSpPr>
          <p:nvPr>
            <p:ph type="body" sz="half" idx="15"/>
          </p:nvPr>
        </p:nvSpPr>
        <p:spPr/>
        <p:txBody>
          <a:bodyPr/>
          <a:lstStyle/>
          <a:p>
            <a:r>
              <a:rPr lang="en-US" dirty="0" smtClean="0"/>
              <a:t>Title of procurement</a:t>
            </a:r>
          </a:p>
          <a:p>
            <a:r>
              <a:rPr lang="en-US" dirty="0" smtClean="0"/>
              <a:t>Procurement number</a:t>
            </a:r>
          </a:p>
          <a:p>
            <a:r>
              <a:rPr lang="en-US" dirty="0" smtClean="0"/>
              <a:t>Agency contact</a:t>
            </a:r>
          </a:p>
          <a:p>
            <a:r>
              <a:rPr lang="en-US" dirty="0" smtClean="0"/>
              <a:t>Formal contract forms</a:t>
            </a:r>
          </a:p>
          <a:p>
            <a:r>
              <a:rPr lang="en-US" dirty="0" smtClean="0"/>
              <a:t>Table of contents</a:t>
            </a:r>
            <a:endParaRPr lang="en-US" dirty="0"/>
          </a:p>
        </p:txBody>
      </p:sp>
      <p:sp>
        <p:nvSpPr>
          <p:cNvPr id="5" name="Text Placeholder 4"/>
          <p:cNvSpPr>
            <a:spLocks noGrp="1"/>
          </p:cNvSpPr>
          <p:nvPr>
            <p:ph type="body" sz="quarter" idx="3"/>
          </p:nvPr>
        </p:nvSpPr>
        <p:spPr/>
        <p:txBody>
          <a:bodyPr/>
          <a:lstStyle/>
          <a:p>
            <a:r>
              <a:rPr lang="en-US" dirty="0" smtClean="0"/>
              <a:t>Section b-Supplies </a:t>
            </a:r>
            <a:r>
              <a:rPr lang="en-US" dirty="0"/>
              <a:t>or Services and Price/Costs</a:t>
            </a:r>
          </a:p>
        </p:txBody>
      </p:sp>
      <p:sp>
        <p:nvSpPr>
          <p:cNvPr id="6" name="Text Placeholder 5"/>
          <p:cNvSpPr>
            <a:spLocks noGrp="1"/>
          </p:cNvSpPr>
          <p:nvPr>
            <p:ph type="body" sz="half" idx="16"/>
          </p:nvPr>
        </p:nvSpPr>
        <p:spPr/>
        <p:txBody>
          <a:bodyPr/>
          <a:lstStyle/>
          <a:p>
            <a:r>
              <a:rPr lang="en-US" dirty="0" smtClean="0"/>
              <a:t>Period of performance</a:t>
            </a:r>
          </a:p>
          <a:p>
            <a:r>
              <a:rPr lang="en-US" dirty="0" smtClean="0"/>
              <a:t>Type of contract</a:t>
            </a:r>
          </a:p>
          <a:p>
            <a:r>
              <a:rPr lang="en-US" dirty="0" err="1" smtClean="0"/>
              <a:t>Clins</a:t>
            </a:r>
            <a:r>
              <a:rPr lang="en-US" dirty="0" smtClean="0"/>
              <a:t>/</a:t>
            </a:r>
            <a:r>
              <a:rPr lang="en-US" dirty="0" err="1" smtClean="0"/>
              <a:t>slins</a:t>
            </a:r>
            <a:endParaRPr lang="en-US" dirty="0" smtClean="0"/>
          </a:p>
          <a:p>
            <a:r>
              <a:rPr lang="en-US" dirty="0" smtClean="0"/>
              <a:t>Billable items</a:t>
            </a:r>
          </a:p>
          <a:p>
            <a:r>
              <a:rPr lang="en-US" dirty="0" smtClean="0"/>
              <a:t>Option periods</a:t>
            </a:r>
          </a:p>
          <a:p>
            <a:r>
              <a:rPr lang="en-US" dirty="0" smtClean="0"/>
              <a:t>Forms regarding price0s/cost</a:t>
            </a:r>
            <a:endParaRPr lang="en-US" dirty="0"/>
          </a:p>
        </p:txBody>
      </p:sp>
      <p:sp>
        <p:nvSpPr>
          <p:cNvPr id="7" name="Text Placeholder 6"/>
          <p:cNvSpPr>
            <a:spLocks noGrp="1"/>
          </p:cNvSpPr>
          <p:nvPr>
            <p:ph type="body" sz="quarter" idx="13"/>
          </p:nvPr>
        </p:nvSpPr>
        <p:spPr/>
        <p:txBody>
          <a:bodyPr/>
          <a:lstStyle/>
          <a:p>
            <a:r>
              <a:rPr lang="en-US" dirty="0" smtClean="0"/>
              <a:t>Section c-Description/Specification/Statement </a:t>
            </a:r>
            <a:r>
              <a:rPr lang="en-US" dirty="0"/>
              <a:t>of Work</a:t>
            </a:r>
          </a:p>
        </p:txBody>
      </p:sp>
      <p:sp>
        <p:nvSpPr>
          <p:cNvPr id="8" name="Text Placeholder 7"/>
          <p:cNvSpPr>
            <a:spLocks noGrp="1"/>
          </p:cNvSpPr>
          <p:nvPr>
            <p:ph type="body" sz="half" idx="17"/>
          </p:nvPr>
        </p:nvSpPr>
        <p:spPr/>
        <p:txBody>
          <a:bodyPr/>
          <a:lstStyle/>
          <a:p>
            <a:r>
              <a:rPr lang="en-US" dirty="0" smtClean="0"/>
              <a:t>Work requirements</a:t>
            </a:r>
          </a:p>
          <a:p>
            <a:r>
              <a:rPr lang="en-US" dirty="0" smtClean="0"/>
              <a:t>Sow</a:t>
            </a:r>
          </a:p>
          <a:p>
            <a:r>
              <a:rPr lang="en-US" dirty="0" smtClean="0"/>
              <a:t>Details how goods &amp; services will be delivered</a:t>
            </a:r>
          </a:p>
          <a:p>
            <a:endParaRPr lang="en-US" dirty="0"/>
          </a:p>
        </p:txBody>
      </p:sp>
    </p:spTree>
    <p:extLst>
      <p:ext uri="{BB962C8B-B14F-4D97-AF65-F5344CB8AC3E}">
        <p14:creationId xmlns:p14="http://schemas.microsoft.com/office/powerpoint/2010/main" val="418910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I-the schedule (cont’d)</a:t>
            </a:r>
            <a:endParaRPr lang="en-US" dirty="0"/>
          </a:p>
        </p:txBody>
      </p:sp>
      <p:sp>
        <p:nvSpPr>
          <p:cNvPr id="3" name="Text Placeholder 2"/>
          <p:cNvSpPr>
            <a:spLocks noGrp="1"/>
          </p:cNvSpPr>
          <p:nvPr>
            <p:ph type="body" idx="1"/>
          </p:nvPr>
        </p:nvSpPr>
        <p:spPr/>
        <p:txBody>
          <a:bodyPr/>
          <a:lstStyle/>
          <a:p>
            <a:r>
              <a:rPr lang="en-US" dirty="0" smtClean="0"/>
              <a:t>Section d-</a:t>
            </a:r>
            <a:r>
              <a:rPr lang="en-US" dirty="0"/>
              <a:t>Packaging and </a:t>
            </a:r>
            <a:r>
              <a:rPr lang="en-US" dirty="0" smtClean="0"/>
              <a:t>marking</a:t>
            </a:r>
            <a:endParaRPr lang="en-US" dirty="0"/>
          </a:p>
        </p:txBody>
      </p:sp>
      <p:sp>
        <p:nvSpPr>
          <p:cNvPr id="4" name="Text Placeholder 3"/>
          <p:cNvSpPr>
            <a:spLocks noGrp="1"/>
          </p:cNvSpPr>
          <p:nvPr>
            <p:ph type="body" sz="half" idx="15"/>
          </p:nvPr>
        </p:nvSpPr>
        <p:spPr/>
        <p:txBody>
          <a:bodyPr>
            <a:normAutofit/>
          </a:bodyPr>
          <a:lstStyle/>
          <a:p>
            <a:r>
              <a:rPr lang="en-US" dirty="0" smtClean="0"/>
              <a:t>Contract deliverables (reports/material) Packaged and shipped details</a:t>
            </a:r>
          </a:p>
          <a:p>
            <a:r>
              <a:rPr lang="en-US" dirty="0"/>
              <a:t>Specific instructions regarding timing, location, and delivery </a:t>
            </a:r>
            <a:r>
              <a:rPr lang="en-US" dirty="0" smtClean="0"/>
              <a:t>details</a:t>
            </a:r>
          </a:p>
          <a:p>
            <a:r>
              <a:rPr lang="en-US" dirty="0" smtClean="0"/>
              <a:t>Allow 2 to 3 days before due date</a:t>
            </a:r>
          </a:p>
          <a:p>
            <a:r>
              <a:rPr lang="en-US" dirty="0" smtClean="0"/>
              <a:t>Email/websites</a:t>
            </a:r>
            <a:endParaRPr lang="en-US" dirty="0"/>
          </a:p>
        </p:txBody>
      </p:sp>
      <p:sp>
        <p:nvSpPr>
          <p:cNvPr id="5" name="Text Placeholder 4"/>
          <p:cNvSpPr>
            <a:spLocks noGrp="1"/>
          </p:cNvSpPr>
          <p:nvPr>
            <p:ph type="body" sz="quarter" idx="3"/>
          </p:nvPr>
        </p:nvSpPr>
        <p:spPr/>
        <p:txBody>
          <a:bodyPr/>
          <a:lstStyle/>
          <a:p>
            <a:r>
              <a:rPr lang="en-US" dirty="0" smtClean="0"/>
              <a:t>Section d-(cont’d)</a:t>
            </a:r>
            <a:endParaRPr lang="en-US" dirty="0"/>
          </a:p>
        </p:txBody>
      </p:sp>
      <p:sp>
        <p:nvSpPr>
          <p:cNvPr id="6" name="Text Placeholder 5"/>
          <p:cNvSpPr>
            <a:spLocks noGrp="1"/>
          </p:cNvSpPr>
          <p:nvPr>
            <p:ph type="body" sz="half" idx="16"/>
          </p:nvPr>
        </p:nvSpPr>
        <p:spPr/>
        <p:txBody>
          <a:bodyPr>
            <a:normAutofit fontScale="92500" lnSpcReduction="20000"/>
          </a:bodyPr>
          <a:lstStyle/>
          <a:p>
            <a:r>
              <a:rPr lang="en-US" dirty="0"/>
              <a:t>Ensure the target agency contact, title, email, and address are clearly listed </a:t>
            </a:r>
            <a:r>
              <a:rPr lang="en-US" dirty="0" smtClean="0"/>
              <a:t>on </a:t>
            </a:r>
            <a:r>
              <a:rPr lang="en-US" dirty="0"/>
              <a:t>a sealed package of the proposal</a:t>
            </a:r>
            <a:r>
              <a:rPr lang="en-US" dirty="0" smtClean="0"/>
              <a:t>.</a:t>
            </a:r>
          </a:p>
          <a:p>
            <a:r>
              <a:rPr lang="en-US" dirty="0"/>
              <a:t>			- Ensure that the bid package is not opened prior to arriving in the appropriate 		  location at the appropriate time.</a:t>
            </a:r>
          </a:p>
          <a:p>
            <a:r>
              <a:rPr lang="en-US" dirty="0"/>
              <a:t>			- Ensure the solicitation number is clearly stated on the package</a:t>
            </a:r>
          </a:p>
        </p:txBody>
      </p:sp>
      <p:sp>
        <p:nvSpPr>
          <p:cNvPr id="7" name="Text Placeholder 6"/>
          <p:cNvSpPr>
            <a:spLocks noGrp="1"/>
          </p:cNvSpPr>
          <p:nvPr>
            <p:ph type="body" sz="quarter" idx="13"/>
          </p:nvPr>
        </p:nvSpPr>
        <p:spPr/>
        <p:txBody>
          <a:bodyPr/>
          <a:lstStyle/>
          <a:p>
            <a:r>
              <a:rPr lang="en-US" dirty="0" smtClean="0"/>
              <a:t>Section e-inspection &amp; acceptance</a:t>
            </a:r>
            <a:endParaRPr lang="en-US" dirty="0"/>
          </a:p>
        </p:txBody>
      </p:sp>
      <p:sp>
        <p:nvSpPr>
          <p:cNvPr id="8" name="Text Placeholder 7"/>
          <p:cNvSpPr>
            <a:spLocks noGrp="1"/>
          </p:cNvSpPr>
          <p:nvPr>
            <p:ph type="body" sz="half" idx="17"/>
          </p:nvPr>
        </p:nvSpPr>
        <p:spPr/>
        <p:txBody>
          <a:bodyPr>
            <a:normAutofit/>
          </a:bodyPr>
          <a:lstStyle/>
          <a:p>
            <a:r>
              <a:rPr lang="en-US" dirty="0"/>
              <a:t>This section describes the process by which the government officially accepts </a:t>
            </a:r>
            <a:r>
              <a:rPr lang="en-US" dirty="0" smtClean="0"/>
              <a:t>deliverables </a:t>
            </a:r>
            <a:r>
              <a:rPr lang="en-US" dirty="0"/>
              <a:t>and what will happen if the work is not </a:t>
            </a:r>
            <a:r>
              <a:rPr lang="en-US" dirty="0" smtClean="0"/>
              <a:t>accepted.</a:t>
            </a:r>
          </a:p>
          <a:p>
            <a:r>
              <a:rPr lang="en-US" dirty="0" smtClean="0"/>
              <a:t>If </a:t>
            </a:r>
            <a:r>
              <a:rPr lang="en-US" dirty="0"/>
              <a:t>applicable, clauses are listed that are incorporated by reference for inspection and </a:t>
            </a:r>
            <a:r>
              <a:rPr lang="en-US" dirty="0" smtClean="0"/>
              <a:t>acceptance</a:t>
            </a:r>
            <a:r>
              <a:rPr lang="en-US" dirty="0"/>
              <a:t>. </a:t>
            </a:r>
          </a:p>
        </p:txBody>
      </p:sp>
    </p:spTree>
    <p:extLst>
      <p:ext uri="{BB962C8B-B14F-4D97-AF65-F5344CB8AC3E}">
        <p14:creationId xmlns:p14="http://schemas.microsoft.com/office/powerpoint/2010/main" val="69495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I-the schedule (cont’d)</a:t>
            </a:r>
          </a:p>
        </p:txBody>
      </p:sp>
      <p:sp>
        <p:nvSpPr>
          <p:cNvPr id="3" name="Text Placeholder 2"/>
          <p:cNvSpPr>
            <a:spLocks noGrp="1"/>
          </p:cNvSpPr>
          <p:nvPr>
            <p:ph type="body" idx="1"/>
          </p:nvPr>
        </p:nvSpPr>
        <p:spPr/>
        <p:txBody>
          <a:bodyPr/>
          <a:lstStyle/>
          <a:p>
            <a:r>
              <a:rPr lang="en-US" dirty="0" smtClean="0"/>
              <a:t>Section f-deliveries</a:t>
            </a:r>
          </a:p>
          <a:p>
            <a:r>
              <a:rPr lang="en-US" dirty="0" smtClean="0"/>
              <a:t>Or performance</a:t>
            </a:r>
            <a:endParaRPr lang="en-US" dirty="0"/>
          </a:p>
        </p:txBody>
      </p:sp>
      <p:sp>
        <p:nvSpPr>
          <p:cNvPr id="4" name="Text Placeholder 3"/>
          <p:cNvSpPr>
            <a:spLocks noGrp="1"/>
          </p:cNvSpPr>
          <p:nvPr>
            <p:ph type="body" sz="half" idx="15"/>
          </p:nvPr>
        </p:nvSpPr>
        <p:spPr/>
        <p:txBody>
          <a:bodyPr>
            <a:normAutofit fontScale="85000" lnSpcReduction="20000"/>
          </a:bodyPr>
          <a:lstStyle/>
          <a:p>
            <a:r>
              <a:rPr lang="en-US" dirty="0"/>
              <a:t>This section includes any clauses that are incorporated by reference for deliveries and performance.  The period of performance for the final contract may be noted (warning - </a:t>
            </a:r>
            <a:r>
              <a:rPr lang="en-US" dirty="0" smtClean="0"/>
              <a:t>this </a:t>
            </a:r>
            <a:r>
              <a:rPr lang="en-US" dirty="0"/>
              <a:t>date will change if the RFP release and award are delayed).  There may also be an Option to extend the completion date and shipping instructions.  These shipping instructions </a:t>
            </a:r>
            <a:r>
              <a:rPr lang="en-US" dirty="0" smtClean="0"/>
              <a:t>may </a:t>
            </a:r>
            <a:r>
              <a:rPr lang="en-US" dirty="0"/>
              <a:t>not match those for the proposal response.  The delivery of the proposal response should follow those specifically addressing that delivery (see Section L).</a:t>
            </a:r>
          </a:p>
        </p:txBody>
      </p:sp>
      <p:sp>
        <p:nvSpPr>
          <p:cNvPr id="5" name="Text Placeholder 4"/>
          <p:cNvSpPr>
            <a:spLocks noGrp="1"/>
          </p:cNvSpPr>
          <p:nvPr>
            <p:ph type="body" sz="quarter" idx="3"/>
          </p:nvPr>
        </p:nvSpPr>
        <p:spPr/>
        <p:txBody>
          <a:bodyPr/>
          <a:lstStyle/>
          <a:p>
            <a:r>
              <a:rPr lang="en-US" dirty="0" smtClean="0"/>
              <a:t>Section g-Contract administration</a:t>
            </a:r>
            <a:endParaRPr lang="en-US" dirty="0"/>
          </a:p>
        </p:txBody>
      </p:sp>
      <p:sp>
        <p:nvSpPr>
          <p:cNvPr id="6" name="Text Placeholder 5"/>
          <p:cNvSpPr>
            <a:spLocks noGrp="1"/>
          </p:cNvSpPr>
          <p:nvPr>
            <p:ph type="body" sz="half" idx="16"/>
          </p:nvPr>
        </p:nvSpPr>
        <p:spPr/>
        <p:txBody>
          <a:bodyPr>
            <a:normAutofit fontScale="70000" lnSpcReduction="20000"/>
          </a:bodyPr>
          <a:lstStyle/>
          <a:p>
            <a:r>
              <a:rPr lang="en-US" dirty="0" smtClean="0"/>
              <a:t>This </a:t>
            </a:r>
            <a:r>
              <a:rPr lang="en-US" dirty="0"/>
              <a:t>section describes how the Contracting  Officer and the organization will communicate to ensure both performance and prompt payment. This section typically incorporates clauses by reference for contract administration data.  It may also describe the process fore submission of vouchers for payment, technical direction, contractor request for Government Provided Equipment (GPE), list of installation accountable government property, physical inventor of capital personal property, contract management requirements, security/badging requirements for foreign national visitors and employees/representatives of foreign contractors, and identification of employees. </a:t>
            </a:r>
          </a:p>
          <a:p>
            <a:endParaRPr lang="en-US" dirty="0"/>
          </a:p>
        </p:txBody>
      </p:sp>
      <p:sp>
        <p:nvSpPr>
          <p:cNvPr id="7" name="Text Placeholder 6"/>
          <p:cNvSpPr>
            <a:spLocks noGrp="1"/>
          </p:cNvSpPr>
          <p:nvPr>
            <p:ph type="body" sz="quarter" idx="13"/>
          </p:nvPr>
        </p:nvSpPr>
        <p:spPr/>
        <p:txBody>
          <a:bodyPr/>
          <a:lstStyle/>
          <a:p>
            <a:r>
              <a:rPr lang="en-US" dirty="0" smtClean="0"/>
              <a:t>Section h-special contract requirements</a:t>
            </a:r>
            <a:endParaRPr lang="en-US" dirty="0"/>
          </a:p>
        </p:txBody>
      </p:sp>
      <p:sp>
        <p:nvSpPr>
          <p:cNvPr id="8" name="Text Placeholder 7"/>
          <p:cNvSpPr>
            <a:spLocks noGrp="1"/>
          </p:cNvSpPr>
          <p:nvPr>
            <p:ph type="body" sz="half" idx="17"/>
          </p:nvPr>
        </p:nvSpPr>
        <p:spPr/>
        <p:txBody>
          <a:bodyPr>
            <a:normAutofit/>
          </a:bodyPr>
          <a:lstStyle/>
          <a:p>
            <a:r>
              <a:rPr lang="en-US" dirty="0"/>
              <a:t>This section describes the process by which the government officially accepts </a:t>
            </a:r>
            <a:r>
              <a:rPr lang="en-US" dirty="0" smtClean="0"/>
              <a:t>deliverables </a:t>
            </a:r>
            <a:r>
              <a:rPr lang="en-US" dirty="0"/>
              <a:t>and what will happen if the work is not </a:t>
            </a:r>
            <a:r>
              <a:rPr lang="en-US" dirty="0" smtClean="0"/>
              <a:t>accepted.</a:t>
            </a:r>
          </a:p>
          <a:p>
            <a:r>
              <a:rPr lang="en-US" dirty="0" smtClean="0"/>
              <a:t>If </a:t>
            </a:r>
            <a:r>
              <a:rPr lang="en-US" dirty="0"/>
              <a:t>applicable, clauses are listed that are incorporated by reference for inspection and </a:t>
            </a:r>
            <a:r>
              <a:rPr lang="en-US" dirty="0" smtClean="0"/>
              <a:t>acceptance</a:t>
            </a:r>
            <a:r>
              <a:rPr lang="en-US" dirty="0"/>
              <a:t>. </a:t>
            </a:r>
          </a:p>
        </p:txBody>
      </p:sp>
    </p:spTree>
    <p:extLst>
      <p:ext uri="{BB962C8B-B14F-4D97-AF65-F5344CB8AC3E}">
        <p14:creationId xmlns:p14="http://schemas.microsoft.com/office/powerpoint/2010/main" val="113028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 contract clauses</a:t>
            </a:r>
            <a:endParaRPr lang="en-US" dirty="0"/>
          </a:p>
        </p:txBody>
      </p:sp>
      <p:sp>
        <p:nvSpPr>
          <p:cNvPr id="3" name="Text Placeholder 2"/>
          <p:cNvSpPr>
            <a:spLocks noGrp="1"/>
          </p:cNvSpPr>
          <p:nvPr>
            <p:ph type="body" idx="1"/>
          </p:nvPr>
        </p:nvSpPr>
        <p:spPr/>
        <p:txBody>
          <a:bodyPr/>
          <a:lstStyle/>
          <a:p>
            <a:r>
              <a:rPr lang="en-US" dirty="0" smtClean="0"/>
              <a:t>Section I – contract clauses/ </a:t>
            </a:r>
            <a:r>
              <a:rPr lang="en-US" dirty="0"/>
              <a:t>general </a:t>
            </a:r>
            <a:r>
              <a:rPr lang="en-US" dirty="0" smtClean="0"/>
              <a:t>provisions</a:t>
            </a:r>
            <a:endParaRPr lang="en-US" dirty="0"/>
          </a:p>
        </p:txBody>
      </p:sp>
      <p:sp>
        <p:nvSpPr>
          <p:cNvPr id="4" name="Text Placeholder 3"/>
          <p:cNvSpPr>
            <a:spLocks noGrp="1"/>
          </p:cNvSpPr>
          <p:nvPr>
            <p:ph type="body" sz="half" idx="15"/>
          </p:nvPr>
        </p:nvSpPr>
        <p:spPr/>
        <p:txBody>
          <a:bodyPr>
            <a:normAutofit lnSpcReduction="10000"/>
          </a:bodyPr>
          <a:lstStyle/>
          <a:p>
            <a:r>
              <a:rPr lang="en-US" dirty="0" smtClean="0"/>
              <a:t>This </a:t>
            </a:r>
            <a:r>
              <a:rPr lang="en-US" dirty="0"/>
              <a:t>section lists all contract </a:t>
            </a:r>
            <a:r>
              <a:rPr lang="en-US" dirty="0" smtClean="0"/>
              <a:t>clauses </a:t>
            </a:r>
            <a:r>
              <a:rPr lang="en-US" dirty="0"/>
              <a:t>that have been incorporated in previous </a:t>
            </a:r>
            <a:r>
              <a:rPr lang="en-US" dirty="0" smtClean="0"/>
              <a:t>sections </a:t>
            </a:r>
            <a:r>
              <a:rPr lang="en-US" dirty="0"/>
              <a:t>by reference; approval of the contract; personal identity verification of </a:t>
            </a:r>
            <a:r>
              <a:rPr lang="en-US" dirty="0" smtClean="0"/>
              <a:t>the </a:t>
            </a:r>
            <a:r>
              <a:rPr lang="en-US" dirty="0"/>
              <a:t>contractor personnel, notification of ownership changes; order limitations, a </a:t>
            </a:r>
            <a:r>
              <a:rPr lang="en-US" dirty="0" smtClean="0"/>
              <a:t>section </a:t>
            </a:r>
            <a:r>
              <a:rPr lang="en-US" dirty="0"/>
              <a:t>describing the type of contract such </a:t>
            </a:r>
            <a:r>
              <a:rPr lang="en-US" dirty="0" err="1" smtClean="0"/>
              <a:t>cpff</a:t>
            </a:r>
            <a:r>
              <a:rPr lang="en-US" dirty="0" smtClean="0"/>
              <a:t>, FFP, T&amp;M or </a:t>
            </a:r>
            <a:r>
              <a:rPr lang="en-US" dirty="0"/>
              <a:t>IDIQ. </a:t>
            </a:r>
          </a:p>
        </p:txBody>
      </p:sp>
      <p:sp>
        <p:nvSpPr>
          <p:cNvPr id="5" name="Text Placeholder 4"/>
          <p:cNvSpPr>
            <a:spLocks noGrp="1"/>
          </p:cNvSpPr>
          <p:nvPr>
            <p:ph type="body" sz="quarter" idx="3"/>
          </p:nvPr>
        </p:nvSpPr>
        <p:spPr/>
        <p:txBody>
          <a:bodyPr/>
          <a:lstStyle/>
          <a:p>
            <a:r>
              <a:rPr lang="en-US" dirty="0" smtClean="0"/>
              <a:t>Section I-cont’d</a:t>
            </a:r>
            <a:endParaRPr lang="en-US" dirty="0"/>
          </a:p>
        </p:txBody>
      </p:sp>
      <p:sp>
        <p:nvSpPr>
          <p:cNvPr id="6" name="Text Placeholder 5"/>
          <p:cNvSpPr>
            <a:spLocks noGrp="1"/>
          </p:cNvSpPr>
          <p:nvPr>
            <p:ph type="body" sz="half" idx="16"/>
          </p:nvPr>
        </p:nvSpPr>
        <p:spPr/>
        <p:txBody>
          <a:bodyPr>
            <a:normAutofit fontScale="92500"/>
          </a:bodyPr>
          <a:lstStyle/>
          <a:p>
            <a:r>
              <a:rPr lang="en-US" dirty="0"/>
              <a:t>This section also includes the statement of equivalent rates for Federal hires, </a:t>
            </a:r>
            <a:r>
              <a:rPr lang="en-US" dirty="0" smtClean="0"/>
              <a:t>security </a:t>
            </a:r>
            <a:r>
              <a:rPr lang="en-US" dirty="0"/>
              <a:t>requirement for unclassified information </a:t>
            </a:r>
            <a:r>
              <a:rPr lang="en-US" dirty="0" smtClean="0"/>
              <a:t>technology resources</a:t>
            </a:r>
            <a:r>
              <a:rPr lang="en-US" dirty="0"/>
              <a:t>, access to </a:t>
            </a:r>
            <a:r>
              <a:rPr lang="en-US" dirty="0" smtClean="0"/>
              <a:t>sensitive </a:t>
            </a:r>
            <a:r>
              <a:rPr lang="en-US" dirty="0"/>
              <a:t>information, and release of sensitive information.  The sections </a:t>
            </a:r>
            <a:r>
              <a:rPr lang="en-US" dirty="0" smtClean="0"/>
              <a:t>regarding </a:t>
            </a:r>
            <a:r>
              <a:rPr lang="en-US" dirty="0"/>
              <a:t>information technology and sensitive information are important and may </a:t>
            </a:r>
            <a:r>
              <a:rPr lang="en-US" dirty="0" smtClean="0"/>
              <a:t>require </a:t>
            </a:r>
            <a:r>
              <a:rPr lang="en-US" dirty="0"/>
              <a:t>an Organizational Conflict of Interest (OCI) plan.</a:t>
            </a:r>
          </a:p>
          <a:p>
            <a:endParaRPr lang="en-US" dirty="0"/>
          </a:p>
          <a:p>
            <a:endParaRPr lang="en-US" dirty="0"/>
          </a:p>
        </p:txBody>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half" idx="17"/>
          </p:nvPr>
        </p:nvSpPr>
        <p:spPr/>
        <p:txBody>
          <a:bodyPr/>
          <a:lstStyle/>
          <a:p>
            <a:endParaRPr lang="en-US" dirty="0"/>
          </a:p>
        </p:txBody>
      </p:sp>
    </p:spTree>
    <p:extLst>
      <p:ext uri="{BB962C8B-B14F-4D97-AF65-F5344CB8AC3E}">
        <p14:creationId xmlns:p14="http://schemas.microsoft.com/office/powerpoint/2010/main" val="1380579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III – List of Documents, Exhibits, and Other </a:t>
            </a:r>
            <a:r>
              <a:rPr lang="en-US" dirty="0" smtClean="0"/>
              <a:t>Attachments</a:t>
            </a:r>
            <a:endParaRPr lang="en-US" dirty="0"/>
          </a:p>
        </p:txBody>
      </p:sp>
      <p:sp>
        <p:nvSpPr>
          <p:cNvPr id="3" name="Text Placeholder 2"/>
          <p:cNvSpPr>
            <a:spLocks noGrp="1"/>
          </p:cNvSpPr>
          <p:nvPr>
            <p:ph type="body" idx="1"/>
          </p:nvPr>
        </p:nvSpPr>
        <p:spPr/>
        <p:txBody>
          <a:bodyPr/>
          <a:lstStyle/>
          <a:p>
            <a:r>
              <a:rPr lang="en-US" dirty="0" smtClean="0"/>
              <a:t>Section j</a:t>
            </a:r>
            <a:endParaRPr lang="en-US" dirty="0"/>
          </a:p>
        </p:txBody>
      </p:sp>
      <p:sp>
        <p:nvSpPr>
          <p:cNvPr id="4" name="Text Placeholder 3"/>
          <p:cNvSpPr>
            <a:spLocks noGrp="1"/>
          </p:cNvSpPr>
          <p:nvPr>
            <p:ph type="body" sz="half" idx="15"/>
          </p:nvPr>
        </p:nvSpPr>
        <p:spPr/>
        <p:txBody>
          <a:bodyPr/>
          <a:lstStyle/>
          <a:p>
            <a:r>
              <a:rPr lang="en-US" dirty="0"/>
              <a:t>List of Attachments (specifications, statement of work, DD254, etc. The </a:t>
            </a:r>
            <a:r>
              <a:rPr lang="en-US" dirty="0" smtClean="0"/>
              <a:t>budget </a:t>
            </a:r>
            <a:r>
              <a:rPr lang="en-US" dirty="0"/>
              <a:t>is sometimes attached here</a:t>
            </a:r>
          </a:p>
        </p:txBody>
      </p:sp>
      <p:sp>
        <p:nvSpPr>
          <p:cNvPr id="5" name="Text Placeholder 4"/>
          <p:cNvSpPr>
            <a:spLocks noGrp="1"/>
          </p:cNvSpPr>
          <p:nvPr>
            <p:ph type="body" sz="quarter" idx="3"/>
          </p:nvPr>
        </p:nvSpPr>
        <p:spPr/>
        <p:txBody>
          <a:bodyPr/>
          <a:lstStyle/>
          <a:p>
            <a:r>
              <a:rPr lang="en-US" dirty="0" smtClean="0"/>
              <a:t>Section j-cont’d</a:t>
            </a:r>
            <a:endParaRPr lang="en-US" dirty="0"/>
          </a:p>
        </p:txBody>
      </p:sp>
      <p:sp>
        <p:nvSpPr>
          <p:cNvPr id="6" name="Text Placeholder 5"/>
          <p:cNvSpPr>
            <a:spLocks noGrp="1"/>
          </p:cNvSpPr>
          <p:nvPr>
            <p:ph type="body" sz="half" idx="16"/>
          </p:nvPr>
        </p:nvSpPr>
        <p:spPr/>
        <p:txBody>
          <a:bodyPr>
            <a:normAutofit fontScale="77500" lnSpcReduction="20000"/>
          </a:bodyPr>
          <a:lstStyle/>
          <a:p>
            <a:r>
              <a:rPr lang="en-US" dirty="0"/>
              <a:t>This section will have the Data Requirements List (DRL)/Data Requirement 	Descriptions (DRDs) and all other attachments.  A complete review of this list is </a:t>
            </a:r>
            <a:r>
              <a:rPr lang="en-US" dirty="0" smtClean="0"/>
              <a:t>crucial </a:t>
            </a:r>
            <a:r>
              <a:rPr lang="en-US" dirty="0"/>
              <a:t>to the proposal response as it will describe what documents and plans may 	be due either prior to award, at the time of award, or due shortly after award.  It will 	also describe the types of reports that will be due to the government after contract 	award and during the life of the contract.  These reports must be addressed in the 	proposal response – either in the technical volume or in the management plan</a:t>
            </a:r>
          </a:p>
        </p:txBody>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half" idx="17"/>
          </p:nvPr>
        </p:nvSpPr>
        <p:spPr/>
        <p:txBody>
          <a:bodyPr/>
          <a:lstStyle/>
          <a:p>
            <a:endParaRPr lang="en-US"/>
          </a:p>
        </p:txBody>
      </p:sp>
    </p:spTree>
    <p:extLst>
      <p:ext uri="{BB962C8B-B14F-4D97-AF65-F5344CB8AC3E}">
        <p14:creationId xmlns:p14="http://schemas.microsoft.com/office/powerpoint/2010/main" val="292613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IV – Representations and Instructions (usually in solicitations and not awards)</a:t>
            </a:r>
          </a:p>
        </p:txBody>
      </p:sp>
      <p:sp>
        <p:nvSpPr>
          <p:cNvPr id="3" name="Text Placeholder 2"/>
          <p:cNvSpPr>
            <a:spLocks noGrp="1"/>
          </p:cNvSpPr>
          <p:nvPr>
            <p:ph type="body" idx="1"/>
          </p:nvPr>
        </p:nvSpPr>
        <p:spPr/>
        <p:txBody>
          <a:bodyPr/>
          <a:lstStyle/>
          <a:p>
            <a:r>
              <a:rPr lang="en-US" dirty="0" smtClean="0"/>
              <a:t>Section K-</a:t>
            </a:r>
            <a:endParaRPr lang="en-US" dirty="0"/>
          </a:p>
        </p:txBody>
      </p:sp>
      <p:sp>
        <p:nvSpPr>
          <p:cNvPr id="4" name="Text Placeholder 3"/>
          <p:cNvSpPr>
            <a:spLocks noGrp="1"/>
          </p:cNvSpPr>
          <p:nvPr>
            <p:ph type="body" sz="half" idx="15"/>
          </p:nvPr>
        </p:nvSpPr>
        <p:spPr/>
        <p:txBody>
          <a:bodyPr>
            <a:normAutofit fontScale="92500" lnSpcReduction="10000"/>
          </a:bodyPr>
          <a:lstStyle/>
          <a:p>
            <a:r>
              <a:rPr lang="en-US" dirty="0" smtClean="0"/>
              <a:t>Section k-Representations</a:t>
            </a:r>
            <a:r>
              <a:rPr lang="en-US" dirty="0"/>
              <a:t>, Certifications and Other Statements of Offerors.</a:t>
            </a:r>
          </a:p>
          <a:p>
            <a:r>
              <a:rPr lang="en-US" dirty="0"/>
              <a:t>This section has documents that must be completed if the organization is not </a:t>
            </a:r>
            <a:r>
              <a:rPr lang="en-US" dirty="0" smtClean="0"/>
              <a:t>registered </a:t>
            </a:r>
            <a:r>
              <a:rPr lang="en-US" dirty="0"/>
              <a:t>with the Online Representations and Certification Application (ORCA) </a:t>
            </a:r>
            <a:r>
              <a:rPr lang="en-US" dirty="0" smtClean="0"/>
              <a:t>website</a:t>
            </a:r>
            <a:r>
              <a:rPr lang="en-US" dirty="0"/>
              <a:t>.  It will also include clauses included by reference an may request </a:t>
            </a:r>
            <a:r>
              <a:rPr lang="en-US" dirty="0" err="1" smtClean="0"/>
              <a:t>sectionsinformation</a:t>
            </a:r>
            <a:r>
              <a:rPr lang="en-US" dirty="0" smtClean="0"/>
              <a:t> </a:t>
            </a:r>
            <a:r>
              <a:rPr lang="en-US" dirty="0"/>
              <a:t>regarding previous contracts and compliance reports</a:t>
            </a:r>
          </a:p>
        </p:txBody>
      </p:sp>
      <p:sp>
        <p:nvSpPr>
          <p:cNvPr id="5" name="Text Placeholder 4"/>
          <p:cNvSpPr>
            <a:spLocks noGrp="1"/>
          </p:cNvSpPr>
          <p:nvPr>
            <p:ph type="body" sz="quarter" idx="3"/>
          </p:nvPr>
        </p:nvSpPr>
        <p:spPr/>
        <p:txBody>
          <a:bodyPr/>
          <a:lstStyle/>
          <a:p>
            <a:r>
              <a:rPr lang="en-US" dirty="0" smtClean="0"/>
              <a:t>Section l</a:t>
            </a:r>
            <a:endParaRPr lang="en-US" dirty="0"/>
          </a:p>
        </p:txBody>
      </p:sp>
      <p:sp>
        <p:nvSpPr>
          <p:cNvPr id="6" name="Text Placeholder 5"/>
          <p:cNvSpPr>
            <a:spLocks noGrp="1"/>
          </p:cNvSpPr>
          <p:nvPr>
            <p:ph type="body" sz="half" idx="16"/>
          </p:nvPr>
        </p:nvSpPr>
        <p:spPr/>
        <p:txBody>
          <a:bodyPr>
            <a:normAutofit fontScale="92500" lnSpcReduction="10000"/>
          </a:bodyPr>
          <a:lstStyle/>
          <a:p>
            <a:r>
              <a:rPr lang="en-US" dirty="0"/>
              <a:t>Section </a:t>
            </a:r>
            <a:r>
              <a:rPr lang="en-US" dirty="0" smtClean="0"/>
              <a:t>L-Instructions</a:t>
            </a:r>
            <a:r>
              <a:rPr lang="en-US" dirty="0"/>
              <a:t>, Conditions, and Notices to Offerors or </a:t>
            </a:r>
            <a:r>
              <a:rPr lang="en-US" dirty="0" smtClean="0"/>
              <a:t>Respondents</a:t>
            </a:r>
          </a:p>
          <a:p>
            <a:r>
              <a:rPr lang="en-US" dirty="0" smtClean="0"/>
              <a:t>This </a:t>
            </a:r>
            <a:r>
              <a:rPr lang="en-US" dirty="0"/>
              <a:t>section provides instructions for preparing the proposal response in detail </a:t>
            </a:r>
            <a:r>
              <a:rPr lang="en-US" dirty="0" smtClean="0"/>
              <a:t>which </a:t>
            </a:r>
            <a:r>
              <a:rPr lang="en-US" dirty="0"/>
              <a:t>includes:  document format, organizing and outlining material, </a:t>
            </a:r>
            <a:r>
              <a:rPr lang="en-US" dirty="0" smtClean="0"/>
              <a:t>submission </a:t>
            </a:r>
            <a:r>
              <a:rPr lang="en-US" dirty="0"/>
              <a:t>of questions regarding the RFP or procurement, the proposal delivery </a:t>
            </a:r>
            <a:r>
              <a:rPr lang="en-US" dirty="0" smtClean="0"/>
              <a:t>process</a:t>
            </a:r>
            <a:r>
              <a:rPr lang="en-US" dirty="0"/>
              <a:t>, and sometime notices, conditions, or other instructions</a:t>
            </a:r>
          </a:p>
        </p:txBody>
      </p:sp>
      <p:sp>
        <p:nvSpPr>
          <p:cNvPr id="7" name="Text Placeholder 6"/>
          <p:cNvSpPr>
            <a:spLocks noGrp="1"/>
          </p:cNvSpPr>
          <p:nvPr>
            <p:ph type="body" sz="quarter" idx="13"/>
          </p:nvPr>
        </p:nvSpPr>
        <p:spPr/>
        <p:txBody>
          <a:bodyPr/>
          <a:lstStyle/>
          <a:p>
            <a:r>
              <a:rPr lang="en-US" dirty="0" smtClean="0"/>
              <a:t>Section m</a:t>
            </a:r>
            <a:endParaRPr lang="en-US" dirty="0"/>
          </a:p>
        </p:txBody>
      </p:sp>
      <p:sp>
        <p:nvSpPr>
          <p:cNvPr id="8" name="Text Placeholder 7"/>
          <p:cNvSpPr>
            <a:spLocks noGrp="1"/>
          </p:cNvSpPr>
          <p:nvPr>
            <p:ph type="body" sz="half" idx="17"/>
          </p:nvPr>
        </p:nvSpPr>
        <p:spPr/>
        <p:txBody>
          <a:bodyPr>
            <a:normAutofit lnSpcReduction="10000"/>
          </a:bodyPr>
          <a:lstStyle/>
          <a:p>
            <a:r>
              <a:rPr lang="en-US" dirty="0"/>
              <a:t>Section M:  Evaluation Criteria</a:t>
            </a:r>
          </a:p>
          <a:p>
            <a:r>
              <a:rPr lang="en-US" dirty="0" smtClean="0"/>
              <a:t>This </a:t>
            </a:r>
            <a:r>
              <a:rPr lang="en-US" dirty="0"/>
              <a:t>section explains how the government will evaluate the proposal response </a:t>
            </a:r>
            <a:r>
              <a:rPr lang="en-US" dirty="0" smtClean="0"/>
              <a:t>to </a:t>
            </a:r>
            <a:r>
              <a:rPr lang="en-US" dirty="0"/>
              <a:t>include:  What volume carries the most weight, what components added </a:t>
            </a:r>
            <a:r>
              <a:rPr lang="en-US" dirty="0" smtClean="0"/>
              <a:t>together </a:t>
            </a:r>
            <a:r>
              <a:rPr lang="en-US" dirty="0"/>
              <a:t>outweigh the others; and if there are </a:t>
            </a:r>
            <a:r>
              <a:rPr lang="en-US" dirty="0" err="1"/>
              <a:t>subfactors</a:t>
            </a:r>
            <a:r>
              <a:rPr lang="en-US" dirty="0"/>
              <a:t> , which ones will be </a:t>
            </a:r>
            <a:r>
              <a:rPr lang="en-US" dirty="0" smtClean="0"/>
              <a:t>considered </a:t>
            </a:r>
            <a:r>
              <a:rPr lang="en-US" dirty="0"/>
              <a:t>most important and the impact on the overall scoring.</a:t>
            </a:r>
          </a:p>
          <a:p>
            <a:endParaRPr lang="en-US" dirty="0"/>
          </a:p>
        </p:txBody>
      </p:sp>
    </p:spTree>
    <p:extLst>
      <p:ext uri="{BB962C8B-B14F-4D97-AF65-F5344CB8AC3E}">
        <p14:creationId xmlns:p14="http://schemas.microsoft.com/office/powerpoint/2010/main" val="163048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kern="0" cap="none" dirty="0" smtClean="0">
                <a:solidFill>
                  <a:srgbClr val="002A54"/>
                </a:solidFill>
                <a:latin typeface="Arial"/>
                <a:ea typeface="+mn-ea"/>
                <a:cs typeface="+mn-cs"/>
              </a:rPr>
              <a:t>SUMMARY</a:t>
            </a:r>
            <a:endParaRPr lang="en-US" sz="2600" b="1" kern="0" cap="none" dirty="0">
              <a:solidFill>
                <a:srgbClr val="002A54"/>
              </a:solidFill>
              <a:latin typeface="Arial"/>
              <a:ea typeface="+mn-ea"/>
              <a:cs typeface="+mn-cs"/>
            </a:endParaRPr>
          </a:p>
        </p:txBody>
      </p:sp>
      <p:sp>
        <p:nvSpPr>
          <p:cNvPr id="3" name="Content Placeholder 2"/>
          <p:cNvSpPr>
            <a:spLocks noGrp="1"/>
          </p:cNvSpPr>
          <p:nvPr>
            <p:ph sz="quarter" idx="13"/>
          </p:nvPr>
        </p:nvSpPr>
        <p:spPr/>
        <p:txBody>
          <a:bodyPr/>
          <a:lstStyle/>
          <a:p>
            <a:pPr lvl="0" eaLnBrk="0" fontAlgn="base" hangingPunct="0">
              <a:lnSpc>
                <a:spcPct val="90000"/>
              </a:lnSpc>
              <a:spcBef>
                <a:spcPct val="35000"/>
              </a:spcBef>
              <a:spcAft>
                <a:spcPct val="35000"/>
              </a:spcAft>
              <a:buClrTx/>
              <a:buSzPct val="90000"/>
              <a:buFontTx/>
              <a:buChar char="•"/>
            </a:pPr>
            <a:r>
              <a:rPr lang="en-US" sz="2600" b="1" kern="0" cap="none" dirty="0">
                <a:solidFill>
                  <a:srgbClr val="002A54"/>
                </a:solidFill>
                <a:latin typeface="Arial"/>
              </a:rPr>
              <a:t> Provide everything that is requested.</a:t>
            </a:r>
          </a:p>
          <a:p>
            <a:pPr lvl="0" eaLnBrk="0" fontAlgn="base" hangingPunct="0">
              <a:lnSpc>
                <a:spcPct val="90000"/>
              </a:lnSpc>
              <a:spcBef>
                <a:spcPct val="35000"/>
              </a:spcBef>
              <a:spcAft>
                <a:spcPct val="35000"/>
              </a:spcAft>
              <a:buClrTx/>
              <a:buSzPct val="90000"/>
              <a:buFontTx/>
              <a:buChar char="•"/>
            </a:pPr>
            <a:r>
              <a:rPr lang="en-US" sz="2600" b="1" kern="0" cap="none" dirty="0">
                <a:solidFill>
                  <a:srgbClr val="002A54"/>
                </a:solidFill>
                <a:latin typeface="Arial"/>
              </a:rPr>
              <a:t> Submit the proposal exactly as it was requested.</a:t>
            </a:r>
          </a:p>
          <a:p>
            <a:pPr lvl="0" eaLnBrk="0" fontAlgn="base" hangingPunct="0">
              <a:lnSpc>
                <a:spcPct val="90000"/>
              </a:lnSpc>
              <a:spcBef>
                <a:spcPct val="35000"/>
              </a:spcBef>
              <a:spcAft>
                <a:spcPct val="35000"/>
              </a:spcAft>
              <a:buClrTx/>
              <a:buSzPct val="90000"/>
              <a:buFontTx/>
              <a:buChar char="•"/>
            </a:pPr>
            <a:r>
              <a:rPr lang="en-US" sz="2600" b="1" kern="0" cap="none" dirty="0">
                <a:solidFill>
                  <a:srgbClr val="002A54"/>
                </a:solidFill>
                <a:latin typeface="Arial"/>
              </a:rPr>
              <a:t> Comply with any other requirements.</a:t>
            </a:r>
          </a:p>
          <a:p>
            <a:pPr lvl="0" eaLnBrk="0" fontAlgn="base" hangingPunct="0">
              <a:lnSpc>
                <a:spcPct val="90000"/>
              </a:lnSpc>
              <a:spcBef>
                <a:spcPct val="35000"/>
              </a:spcBef>
              <a:spcAft>
                <a:spcPct val="35000"/>
              </a:spcAft>
              <a:buClrTx/>
              <a:buSzPct val="90000"/>
              <a:buFontTx/>
              <a:buChar char="•"/>
            </a:pPr>
            <a:r>
              <a:rPr lang="en-US" sz="2600" b="1" kern="0" cap="none" dirty="0">
                <a:solidFill>
                  <a:srgbClr val="002A54"/>
                </a:solidFill>
                <a:latin typeface="Arial"/>
              </a:rPr>
              <a:t> Deliver to the right place, on time, in all the                </a:t>
            </a:r>
            <a:r>
              <a:rPr lang="en-US" sz="2600" b="1" kern="0" cap="none" dirty="0">
                <a:solidFill>
                  <a:srgbClr val="FFFFFF"/>
                </a:solidFill>
                <a:latin typeface="Arial"/>
              </a:rPr>
              <a:t>r </a:t>
            </a:r>
            <a:r>
              <a:rPr lang="en-US" sz="2600" b="1" kern="0" cap="none" dirty="0">
                <a:solidFill>
                  <a:srgbClr val="002A54"/>
                </a:solidFill>
                <a:latin typeface="Arial"/>
              </a:rPr>
              <a:t>  required </a:t>
            </a:r>
            <a:r>
              <a:rPr lang="en-US" sz="2600" b="1" kern="0" cap="none" dirty="0" smtClean="0">
                <a:solidFill>
                  <a:srgbClr val="002A54"/>
                </a:solidFill>
                <a:latin typeface="Arial"/>
              </a:rPr>
              <a:t>media (CD’s, Binders labeled, email, website)</a:t>
            </a:r>
            <a:endParaRPr lang="en-US" sz="2600" b="1" kern="0" cap="none" dirty="0">
              <a:solidFill>
                <a:srgbClr val="002A54"/>
              </a:solidFill>
              <a:latin typeface="Arial"/>
            </a:endParaRPr>
          </a:p>
          <a:p>
            <a:endParaRPr lang="en-US" dirty="0"/>
          </a:p>
        </p:txBody>
      </p:sp>
    </p:spTree>
    <p:extLst>
      <p:ext uri="{BB962C8B-B14F-4D97-AF65-F5344CB8AC3E}">
        <p14:creationId xmlns:p14="http://schemas.microsoft.com/office/powerpoint/2010/main" val="1676773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cont’d</a:t>
            </a:r>
            <a:endParaRPr lang="en-US" dirty="0"/>
          </a:p>
        </p:txBody>
      </p:sp>
      <p:sp>
        <p:nvSpPr>
          <p:cNvPr id="3" name="Content Placeholder 2"/>
          <p:cNvSpPr>
            <a:spLocks noGrp="1"/>
          </p:cNvSpPr>
          <p:nvPr>
            <p:ph sz="quarter" idx="13"/>
          </p:nvPr>
        </p:nvSpPr>
        <p:spPr/>
        <p:txBody>
          <a:bodyPr/>
          <a:lstStyle/>
          <a:p>
            <a:r>
              <a:rPr lang="en-US" dirty="0"/>
              <a:t>What is Requested?</a:t>
            </a:r>
          </a:p>
          <a:p>
            <a:r>
              <a:rPr lang="en-US" dirty="0"/>
              <a:t>It is all in the solicitation (and associated documents)</a:t>
            </a:r>
          </a:p>
          <a:p>
            <a:r>
              <a:rPr lang="en-US" dirty="0"/>
              <a:t>Included should be, the “Solicitation, Offer and Award” document page, signed.</a:t>
            </a:r>
          </a:p>
          <a:p>
            <a:r>
              <a:rPr lang="en-US" dirty="0"/>
              <a:t>Include acknowledgement of all amendments.</a:t>
            </a:r>
          </a:p>
          <a:p>
            <a:r>
              <a:rPr lang="en-US" dirty="0"/>
              <a:t>May include “Representations and Certifications”</a:t>
            </a:r>
          </a:p>
          <a:p>
            <a:r>
              <a:rPr lang="en-US" dirty="0"/>
              <a:t>The burden to be responsive is on </a:t>
            </a:r>
            <a:r>
              <a:rPr lang="en-US" dirty="0" smtClean="0"/>
              <a:t>the </a:t>
            </a:r>
            <a:r>
              <a:rPr lang="en-US" dirty="0" err="1" smtClean="0"/>
              <a:t>offerer</a:t>
            </a:r>
            <a:endParaRPr lang="en-US" dirty="0"/>
          </a:p>
          <a:p>
            <a:endParaRPr lang="en-US" dirty="0"/>
          </a:p>
        </p:txBody>
      </p:sp>
    </p:spTree>
    <p:extLst>
      <p:ext uri="{BB962C8B-B14F-4D97-AF65-F5344CB8AC3E}">
        <p14:creationId xmlns:p14="http://schemas.microsoft.com/office/powerpoint/2010/main" val="110075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85569"/>
          </a:xfrm>
        </p:spPr>
        <p:txBody>
          <a:bodyPr/>
          <a:lstStyle/>
          <a:p>
            <a:r>
              <a:rPr lang="en-US" dirty="0" smtClean="0"/>
              <a:t>GEORGIA TECH RESEARCH INSTITUTE</a:t>
            </a:r>
            <a:br>
              <a:rPr lang="en-US" dirty="0" smtClean="0"/>
            </a:br>
            <a:r>
              <a:rPr lang="en-US" dirty="0" smtClean="0"/>
              <a:t>GENERAL/INTRODUCTORY REMARKS</a:t>
            </a:r>
            <a:endParaRPr lang="en-US" dirty="0"/>
          </a:p>
        </p:txBody>
      </p:sp>
      <p:sp>
        <p:nvSpPr>
          <p:cNvPr id="3" name="Content Placeholder 2"/>
          <p:cNvSpPr>
            <a:spLocks noGrp="1"/>
          </p:cNvSpPr>
          <p:nvPr>
            <p:ph sz="quarter" idx="13"/>
          </p:nvPr>
        </p:nvSpPr>
        <p:spPr>
          <a:xfrm>
            <a:off x="913775" y="1804086"/>
            <a:ext cx="10363826" cy="3424107"/>
          </a:xfrm>
        </p:spPr>
        <p:txBody>
          <a:bodyPr>
            <a:normAutofit fontScale="85000" lnSpcReduction="20000"/>
          </a:bodyPr>
          <a:lstStyle/>
          <a:p>
            <a:r>
              <a:rPr lang="en-US" b="1" dirty="0"/>
              <a:t>Georgia Tech President Arthur Hansen advocated EES’ complete integration. EES Director Maurice W. Long dug in his heels for what was to become a classic university turf war. He pointed out to the Board of Regents of the University System of Georgia that EES was a creation of the General Assembly; therefore Tech administrators had no authority to meddle with its basic mission.</a:t>
            </a:r>
          </a:p>
          <a:p>
            <a:r>
              <a:rPr lang="en-US" b="1" dirty="0" smtClean="0"/>
              <a:t>Long </a:t>
            </a:r>
            <a:r>
              <a:rPr lang="en-US" b="1" dirty="0"/>
              <a:t>and his supporters scored a victory of sorts in July 1971, when Hansen resigned to become president of Purdue University. His temporary replacement was James Boyd, a former EES director and physics professor who had become a senior administrator in the chancellor's office.</a:t>
            </a:r>
          </a:p>
          <a:p>
            <a:r>
              <a:rPr lang="en-US" b="1" dirty="0" smtClean="0"/>
              <a:t>Boyd </a:t>
            </a:r>
            <a:r>
              <a:rPr lang="en-US" b="1" dirty="0"/>
              <a:t>stopped plans for the merger between EES and Georgia Tech</a:t>
            </a:r>
            <a:r>
              <a:rPr lang="en-US" b="1" dirty="0" smtClean="0"/>
              <a:t>.</a:t>
            </a:r>
          </a:p>
          <a:p>
            <a:r>
              <a:rPr lang="en-US" b="1" dirty="0" smtClean="0"/>
              <a:t>Became GTRI in 1984, Transitioned to FAR 31.2 in 1998, $363M in research contracts in 2014</a:t>
            </a:r>
            <a:endParaRPr lang="en-US" dirty="0"/>
          </a:p>
        </p:txBody>
      </p:sp>
    </p:spTree>
    <p:extLst>
      <p:ext uri="{BB962C8B-B14F-4D97-AF65-F5344CB8AC3E}">
        <p14:creationId xmlns:p14="http://schemas.microsoft.com/office/powerpoint/2010/main" val="24600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cont’d</a:t>
            </a:r>
            <a:endParaRPr lang="en-US" dirty="0"/>
          </a:p>
        </p:txBody>
      </p:sp>
      <p:sp>
        <p:nvSpPr>
          <p:cNvPr id="3" name="Content Placeholder 2"/>
          <p:cNvSpPr>
            <a:spLocks noGrp="1"/>
          </p:cNvSpPr>
          <p:nvPr>
            <p:ph sz="quarter" idx="13"/>
          </p:nvPr>
        </p:nvSpPr>
        <p:spPr/>
        <p:txBody>
          <a:bodyPr>
            <a:normAutofit lnSpcReduction="10000"/>
          </a:bodyPr>
          <a:lstStyle/>
          <a:p>
            <a:r>
              <a:rPr lang="en-US" dirty="0"/>
              <a:t>First step in </a:t>
            </a:r>
            <a:r>
              <a:rPr lang="en-US" dirty="0" smtClean="0"/>
              <a:t>responding </a:t>
            </a:r>
            <a:r>
              <a:rPr lang="en-US" dirty="0"/>
              <a:t>is to re-read the solicitation.</a:t>
            </a:r>
          </a:p>
          <a:p>
            <a:r>
              <a:rPr lang="en-US" dirty="0"/>
              <a:t>Take notes, use “sticky notes” or clips to highlight important requirements.</a:t>
            </a:r>
          </a:p>
          <a:p>
            <a:r>
              <a:rPr lang="en-US" dirty="0"/>
              <a:t>Make lists of what is required.</a:t>
            </a:r>
          </a:p>
          <a:p>
            <a:r>
              <a:rPr lang="en-US" dirty="0"/>
              <a:t>For clues as to their perspective, review section M:    Evaluation Factors for Award.</a:t>
            </a:r>
          </a:p>
          <a:p>
            <a:r>
              <a:rPr lang="en-US" dirty="0"/>
              <a:t>Make sure that it is clear that all of the requested evaluation criteria will be satisfied.  </a:t>
            </a:r>
          </a:p>
          <a:p>
            <a:r>
              <a:rPr lang="en-US" dirty="0"/>
              <a:t>When in doubt, default to the solicitor’s structure</a:t>
            </a:r>
            <a:r>
              <a:rPr lang="en-US" dirty="0" smtClean="0"/>
              <a:t>.</a:t>
            </a:r>
            <a:endParaRPr lang="en-US" dirty="0"/>
          </a:p>
          <a:p>
            <a:endParaRPr lang="en-US" dirty="0"/>
          </a:p>
        </p:txBody>
      </p:sp>
    </p:spTree>
    <p:extLst>
      <p:ext uri="{BB962C8B-B14F-4D97-AF65-F5344CB8AC3E}">
        <p14:creationId xmlns:p14="http://schemas.microsoft.com/office/powerpoint/2010/main" val="1355736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cont’d</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t>Current CCR registration, must be correct and complete.</a:t>
            </a:r>
          </a:p>
          <a:p>
            <a:r>
              <a:rPr lang="en-US" dirty="0"/>
              <a:t>Current ORCA (if required), must be correct and complete.  </a:t>
            </a:r>
          </a:p>
          <a:p>
            <a:r>
              <a:rPr lang="en-US" dirty="0"/>
              <a:t>Security clearances.</a:t>
            </a:r>
          </a:p>
          <a:p>
            <a:r>
              <a:rPr lang="en-US" dirty="0"/>
              <a:t>ITAR license.</a:t>
            </a:r>
          </a:p>
          <a:p>
            <a:r>
              <a:rPr lang="en-US" dirty="0"/>
              <a:t>State and local licenses as needed</a:t>
            </a:r>
          </a:p>
          <a:p>
            <a:r>
              <a:rPr lang="en-US" dirty="0"/>
              <a:t>Paid taxes</a:t>
            </a:r>
          </a:p>
          <a:p>
            <a:r>
              <a:rPr lang="en-US" dirty="0"/>
              <a:t>Not debarred or on the Excluded Parties List</a:t>
            </a:r>
          </a:p>
          <a:p>
            <a:r>
              <a:rPr lang="en-US" dirty="0"/>
              <a:t>PPIRS &amp; FAPIIS up to date and accurate</a:t>
            </a:r>
            <a:r>
              <a:rPr lang="en-US" dirty="0" smtClean="0"/>
              <a:t>.</a:t>
            </a:r>
            <a:endParaRPr lang="en-US" dirty="0"/>
          </a:p>
          <a:p>
            <a:endParaRPr lang="en-US" dirty="0"/>
          </a:p>
        </p:txBody>
      </p:sp>
    </p:spTree>
    <p:extLst>
      <p:ext uri="{BB962C8B-B14F-4D97-AF65-F5344CB8AC3E}">
        <p14:creationId xmlns:p14="http://schemas.microsoft.com/office/powerpoint/2010/main" val="929192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cont’d</a:t>
            </a:r>
            <a:endParaRPr lang="en-US" dirty="0"/>
          </a:p>
        </p:txBody>
      </p:sp>
      <p:sp>
        <p:nvSpPr>
          <p:cNvPr id="3" name="Content Placeholder 2"/>
          <p:cNvSpPr>
            <a:spLocks noGrp="1"/>
          </p:cNvSpPr>
          <p:nvPr>
            <p:ph sz="quarter" idx="13"/>
          </p:nvPr>
        </p:nvSpPr>
        <p:spPr/>
        <p:txBody>
          <a:bodyPr/>
          <a:lstStyle/>
          <a:p>
            <a:r>
              <a:rPr lang="en-US" dirty="0"/>
              <a:t>Deliver on or BEFORE time and due date</a:t>
            </a:r>
          </a:p>
          <a:p>
            <a:r>
              <a:rPr lang="en-US" dirty="0"/>
              <a:t>Deliver to the correct person, at the correct address.    </a:t>
            </a:r>
          </a:p>
          <a:p>
            <a:r>
              <a:rPr lang="en-US" dirty="0"/>
              <a:t>Ensure package is complete and marked as required by the solicitation.  </a:t>
            </a:r>
          </a:p>
          <a:p>
            <a:r>
              <a:rPr lang="en-US" dirty="0"/>
              <a:t>Ensure hard copies, electronic submittals, numbers of copies are included as specified.</a:t>
            </a:r>
          </a:p>
          <a:p>
            <a:r>
              <a:rPr lang="en-US" dirty="0" smtClean="0"/>
              <a:t>Website, FAX </a:t>
            </a:r>
            <a:r>
              <a:rPr lang="en-US" dirty="0"/>
              <a:t>or email only as expressly permitted.</a:t>
            </a:r>
          </a:p>
          <a:p>
            <a:r>
              <a:rPr lang="en-US" dirty="0"/>
              <a:t>Get confirmation – from carrier and recipient</a:t>
            </a:r>
            <a:r>
              <a:rPr lang="en-US" dirty="0" smtClean="0"/>
              <a:t>.</a:t>
            </a:r>
            <a:endParaRPr lang="en-US" dirty="0"/>
          </a:p>
        </p:txBody>
      </p:sp>
    </p:spTree>
    <p:extLst>
      <p:ext uri="{BB962C8B-B14F-4D97-AF65-F5344CB8AC3E}">
        <p14:creationId xmlns:p14="http://schemas.microsoft.com/office/powerpoint/2010/main" val="3539028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types</a:t>
            </a:r>
            <a:endParaRPr lang="en-US" dirty="0"/>
          </a:p>
        </p:txBody>
      </p:sp>
      <p:sp>
        <p:nvSpPr>
          <p:cNvPr id="3" name="Content Placeholder 2"/>
          <p:cNvSpPr>
            <a:spLocks noGrp="1"/>
          </p:cNvSpPr>
          <p:nvPr>
            <p:ph sz="quarter" idx="13"/>
          </p:nvPr>
        </p:nvSpPr>
        <p:spPr/>
        <p:txBody>
          <a:bodyPr/>
          <a:lstStyle/>
          <a:p>
            <a:r>
              <a:rPr lang="en-US" dirty="0"/>
              <a:t>While there are many types of contracts, all can be placed in one of two general categories</a:t>
            </a:r>
          </a:p>
          <a:p>
            <a:r>
              <a:rPr lang="en-US" dirty="0"/>
              <a:t>Fixed-price</a:t>
            </a:r>
          </a:p>
          <a:p>
            <a:r>
              <a:rPr lang="en-US" dirty="0"/>
              <a:t>Cost </a:t>
            </a:r>
            <a:r>
              <a:rPr lang="en-US" dirty="0" smtClean="0"/>
              <a:t>reimbursement</a:t>
            </a:r>
            <a:endParaRPr lang="en-US" dirty="0"/>
          </a:p>
        </p:txBody>
      </p:sp>
    </p:spTree>
    <p:extLst>
      <p:ext uri="{BB962C8B-B14F-4D97-AF65-F5344CB8AC3E}">
        <p14:creationId xmlns:p14="http://schemas.microsoft.com/office/powerpoint/2010/main" val="693374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types cont’d</a:t>
            </a:r>
            <a:endParaRPr lang="en-US" dirty="0"/>
          </a:p>
        </p:txBody>
      </p:sp>
      <p:sp>
        <p:nvSpPr>
          <p:cNvPr id="3" name="Content Placeholder 2"/>
          <p:cNvSpPr>
            <a:spLocks noGrp="1"/>
          </p:cNvSpPr>
          <p:nvPr>
            <p:ph sz="quarter" idx="13"/>
          </p:nvPr>
        </p:nvSpPr>
        <p:spPr/>
        <p:txBody>
          <a:bodyPr>
            <a:normAutofit lnSpcReduction="10000"/>
          </a:bodyPr>
          <a:lstStyle/>
          <a:p>
            <a:r>
              <a:rPr lang="en-US" dirty="0"/>
              <a:t>Firm-Fixed Price</a:t>
            </a:r>
          </a:p>
          <a:p>
            <a:pPr lvl="1"/>
            <a:r>
              <a:rPr lang="en-US" dirty="0"/>
              <a:t>Once price is set it doesn’t change unless there is a contract change</a:t>
            </a:r>
          </a:p>
          <a:p>
            <a:pPr lvl="1"/>
            <a:r>
              <a:rPr lang="en-US" dirty="0"/>
              <a:t>Proposals sometimes identify cost and profit separately </a:t>
            </a:r>
          </a:p>
          <a:p>
            <a:pPr lvl="1"/>
            <a:r>
              <a:rPr lang="en-US" dirty="0"/>
              <a:t>Or in highly competitive situations it may just identify a price</a:t>
            </a:r>
          </a:p>
          <a:p>
            <a:pPr lvl="1"/>
            <a:r>
              <a:rPr lang="en-US" dirty="0"/>
              <a:t>However, even when cost and profit are negotiated separately, the contract just identifies a price</a:t>
            </a:r>
          </a:p>
          <a:p>
            <a:pPr lvl="1"/>
            <a:r>
              <a:rPr lang="en-US" dirty="0" smtClean="0"/>
              <a:t>Contractor </a:t>
            </a:r>
            <a:r>
              <a:rPr lang="en-US" dirty="0"/>
              <a:t>has high risk to perform at cost / government risk is low</a:t>
            </a:r>
          </a:p>
          <a:p>
            <a:pPr lvl="1"/>
            <a:r>
              <a:rPr lang="en-US" dirty="0"/>
              <a:t>Higher fee to cover risk is appropriate</a:t>
            </a:r>
          </a:p>
          <a:p>
            <a:pPr lvl="1"/>
            <a:r>
              <a:rPr lang="en-US" dirty="0"/>
              <a:t>Billings are for fixed amount(s) and do not correlate to actual expenditures</a:t>
            </a:r>
          </a:p>
        </p:txBody>
      </p:sp>
    </p:spTree>
    <p:extLst>
      <p:ext uri="{BB962C8B-B14F-4D97-AF65-F5344CB8AC3E}">
        <p14:creationId xmlns:p14="http://schemas.microsoft.com/office/powerpoint/2010/main" val="2581804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types cont’d</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a:t>Fixed Price – </a:t>
            </a:r>
            <a:r>
              <a:rPr lang="en-US" dirty="0" err="1"/>
              <a:t>Redeterminable</a:t>
            </a:r>
            <a:endParaRPr lang="en-US" dirty="0"/>
          </a:p>
          <a:p>
            <a:pPr lvl="1"/>
            <a:r>
              <a:rPr lang="en-US" dirty="0"/>
              <a:t>The contract could be Firm Fixed Price (FFP) except for </a:t>
            </a:r>
          </a:p>
          <a:p>
            <a:pPr lvl="2"/>
            <a:r>
              <a:rPr lang="en-US" dirty="0"/>
              <a:t>One or more areas that could significantly change </a:t>
            </a:r>
          </a:p>
          <a:p>
            <a:pPr lvl="2"/>
            <a:r>
              <a:rPr lang="en-US" dirty="0"/>
              <a:t>Example – labor rates, product components, cost of </a:t>
            </a:r>
            <a:r>
              <a:rPr lang="en-US" dirty="0" smtClean="0"/>
              <a:t>materials</a:t>
            </a:r>
          </a:p>
          <a:p>
            <a:pPr lvl="1"/>
            <a:r>
              <a:rPr lang="en-US" dirty="0" smtClean="0"/>
              <a:t>The </a:t>
            </a:r>
            <a:r>
              <a:rPr lang="en-US" dirty="0"/>
              <a:t>contract provides for adjustments, up or down, if certain specified events occur</a:t>
            </a:r>
          </a:p>
          <a:p>
            <a:r>
              <a:rPr lang="en-US" dirty="0"/>
              <a:t>Fixed Price Incentive</a:t>
            </a:r>
          </a:p>
          <a:p>
            <a:pPr lvl="1"/>
            <a:r>
              <a:rPr lang="en-US" dirty="0" smtClean="0"/>
              <a:t>Price </a:t>
            </a:r>
            <a:r>
              <a:rPr lang="en-US" dirty="0"/>
              <a:t>is fixed like FFP</a:t>
            </a:r>
          </a:p>
          <a:p>
            <a:pPr lvl="1"/>
            <a:r>
              <a:rPr lang="en-US" dirty="0"/>
              <a:t>But contract shows cost and profit separately</a:t>
            </a:r>
          </a:p>
          <a:p>
            <a:pPr lvl="1"/>
            <a:r>
              <a:rPr lang="en-US" dirty="0"/>
              <a:t>Profit varies upward or downward with cost outcome to specified limits</a:t>
            </a:r>
          </a:p>
          <a:p>
            <a:endParaRPr lang="en-US" dirty="0"/>
          </a:p>
        </p:txBody>
      </p:sp>
    </p:spTree>
    <p:extLst>
      <p:ext uri="{BB962C8B-B14F-4D97-AF65-F5344CB8AC3E}">
        <p14:creationId xmlns:p14="http://schemas.microsoft.com/office/powerpoint/2010/main" val="3064790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types cont’d</a:t>
            </a:r>
          </a:p>
        </p:txBody>
      </p:sp>
      <p:sp>
        <p:nvSpPr>
          <p:cNvPr id="3" name="Content Placeholder 2"/>
          <p:cNvSpPr>
            <a:spLocks noGrp="1"/>
          </p:cNvSpPr>
          <p:nvPr>
            <p:ph sz="quarter" idx="13"/>
          </p:nvPr>
        </p:nvSpPr>
        <p:spPr/>
        <p:txBody>
          <a:bodyPr>
            <a:normAutofit fontScale="92500" lnSpcReduction="20000"/>
          </a:bodyPr>
          <a:lstStyle/>
          <a:p>
            <a:r>
              <a:rPr lang="en-US" dirty="0"/>
              <a:t>Cost Only (CRNF)	</a:t>
            </a:r>
          </a:p>
          <a:p>
            <a:pPr lvl="1"/>
            <a:r>
              <a:rPr lang="en-US" dirty="0"/>
              <a:t>Appropriate in circumstances where the contractor has a mutual interest in the work</a:t>
            </a:r>
          </a:p>
          <a:p>
            <a:pPr lvl="1"/>
            <a:r>
              <a:rPr lang="en-US" dirty="0"/>
              <a:t>No fee is provided</a:t>
            </a:r>
          </a:p>
          <a:p>
            <a:pPr lvl="1"/>
            <a:r>
              <a:rPr lang="en-US" dirty="0"/>
              <a:t>Example, contracts with universities, state and local gov’t, non-profits</a:t>
            </a:r>
          </a:p>
          <a:p>
            <a:r>
              <a:rPr lang="en-US" dirty="0"/>
              <a:t>Cost Sharing</a:t>
            </a:r>
          </a:p>
          <a:p>
            <a:pPr lvl="1"/>
            <a:r>
              <a:rPr lang="en-US" dirty="0"/>
              <a:t>Same circumstances as cost only but the contractor’s level of interest in the work is so high that they will assume part of the cost</a:t>
            </a:r>
          </a:p>
          <a:p>
            <a:pPr lvl="1"/>
            <a:r>
              <a:rPr lang="en-US" dirty="0"/>
              <a:t>Commercial entity has an expectation of receiving substantial benefits </a:t>
            </a:r>
          </a:p>
          <a:p>
            <a:pPr lvl="1"/>
            <a:r>
              <a:rPr lang="en-US" dirty="0"/>
              <a:t>Example, R&amp;D may result in products or processes with broad applicability and significant commercial potential</a:t>
            </a:r>
          </a:p>
          <a:p>
            <a:endParaRPr lang="en-US" dirty="0"/>
          </a:p>
        </p:txBody>
      </p:sp>
    </p:spTree>
    <p:extLst>
      <p:ext uri="{BB962C8B-B14F-4D97-AF65-F5344CB8AC3E}">
        <p14:creationId xmlns:p14="http://schemas.microsoft.com/office/powerpoint/2010/main" val="323076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types cont’d</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a:t>Cost Plus Fixed Fee</a:t>
            </a:r>
          </a:p>
          <a:p>
            <a:pPr lvl="1"/>
            <a:r>
              <a:rPr lang="en-US" dirty="0"/>
              <a:t>Most common type</a:t>
            </a:r>
          </a:p>
          <a:p>
            <a:pPr lvl="1"/>
            <a:r>
              <a:rPr lang="en-US" dirty="0"/>
              <a:t>Fee is fixed regardless of the cost outcome</a:t>
            </a:r>
          </a:p>
          <a:p>
            <a:r>
              <a:rPr lang="en-US" dirty="0" smtClean="0"/>
              <a:t>Cost </a:t>
            </a:r>
            <a:r>
              <a:rPr lang="en-US" dirty="0"/>
              <a:t>Plus Award Fee</a:t>
            </a:r>
          </a:p>
          <a:p>
            <a:pPr lvl="1"/>
            <a:r>
              <a:rPr lang="en-US" dirty="0"/>
              <a:t>Often used where work is on a gov’t site</a:t>
            </a:r>
          </a:p>
          <a:p>
            <a:pPr lvl="1"/>
            <a:r>
              <a:rPr lang="en-US" dirty="0"/>
              <a:t>The gov’t evaluators are in a position to evaluate contractor performance on a regular basis</a:t>
            </a:r>
          </a:p>
          <a:p>
            <a:pPr lvl="1"/>
            <a:r>
              <a:rPr lang="en-US" dirty="0"/>
              <a:t>There may be a base fee</a:t>
            </a:r>
          </a:p>
          <a:p>
            <a:pPr lvl="1"/>
            <a:r>
              <a:rPr lang="en-US" dirty="0"/>
              <a:t>The award fee is earned based on performance</a:t>
            </a:r>
          </a:p>
          <a:p>
            <a:endParaRPr lang="en-US" dirty="0"/>
          </a:p>
        </p:txBody>
      </p:sp>
    </p:spTree>
    <p:extLst>
      <p:ext uri="{BB962C8B-B14F-4D97-AF65-F5344CB8AC3E}">
        <p14:creationId xmlns:p14="http://schemas.microsoft.com/office/powerpoint/2010/main" val="402588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types cont’d</a:t>
            </a:r>
            <a:endParaRPr lang="en-US" dirty="0"/>
          </a:p>
        </p:txBody>
      </p:sp>
      <p:sp>
        <p:nvSpPr>
          <p:cNvPr id="3" name="Content Placeholder 2"/>
          <p:cNvSpPr>
            <a:spLocks noGrp="1"/>
          </p:cNvSpPr>
          <p:nvPr>
            <p:ph sz="quarter" idx="13"/>
          </p:nvPr>
        </p:nvSpPr>
        <p:spPr/>
        <p:txBody>
          <a:bodyPr>
            <a:normAutofit/>
          </a:bodyPr>
          <a:lstStyle/>
          <a:p>
            <a:r>
              <a:rPr lang="en-US" dirty="0"/>
              <a:t>Letter Contract</a:t>
            </a:r>
          </a:p>
          <a:p>
            <a:pPr lvl="1"/>
            <a:r>
              <a:rPr lang="en-US" dirty="0"/>
              <a:t>Used in situations where work must start immediately before contract negotiations are finalized</a:t>
            </a:r>
          </a:p>
          <a:p>
            <a:pPr lvl="1"/>
            <a:r>
              <a:rPr lang="en-US" dirty="0"/>
              <a:t>A “letter” type direction to proceed immediately </a:t>
            </a:r>
          </a:p>
          <a:p>
            <a:pPr lvl="1"/>
            <a:r>
              <a:rPr lang="en-US" dirty="0"/>
              <a:t>The FAR encourages negotiations of as many definite provisions as possible before issuance</a:t>
            </a:r>
          </a:p>
          <a:p>
            <a:pPr lvl="1"/>
            <a:r>
              <a:rPr lang="en-US" dirty="0"/>
              <a:t>Requires “</a:t>
            </a:r>
            <a:r>
              <a:rPr lang="en-US" dirty="0" err="1"/>
              <a:t>definitization</a:t>
            </a:r>
            <a:r>
              <a:rPr lang="en-US" dirty="0"/>
              <a:t>” in accordance with a strict schedule </a:t>
            </a:r>
          </a:p>
          <a:p>
            <a:pPr lvl="1"/>
            <a:r>
              <a:rPr lang="en-US" dirty="0"/>
              <a:t>Treated as ‘cost’ until </a:t>
            </a:r>
            <a:r>
              <a:rPr lang="en-US" dirty="0" err="1"/>
              <a:t>definitized</a:t>
            </a:r>
            <a:r>
              <a:rPr lang="en-US" dirty="0"/>
              <a:t> contract specifies final contract type</a:t>
            </a:r>
          </a:p>
          <a:p>
            <a:endParaRPr lang="en-US" dirty="0"/>
          </a:p>
        </p:txBody>
      </p:sp>
    </p:spTree>
    <p:extLst>
      <p:ext uri="{BB962C8B-B14F-4D97-AF65-F5344CB8AC3E}">
        <p14:creationId xmlns:p14="http://schemas.microsoft.com/office/powerpoint/2010/main" val="2251106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types cont’d</a:t>
            </a:r>
            <a:endParaRPr lang="en-US" dirty="0"/>
          </a:p>
        </p:txBody>
      </p:sp>
      <p:sp>
        <p:nvSpPr>
          <p:cNvPr id="3" name="Content Placeholder 2"/>
          <p:cNvSpPr>
            <a:spLocks noGrp="1"/>
          </p:cNvSpPr>
          <p:nvPr>
            <p:ph sz="quarter" idx="13"/>
          </p:nvPr>
        </p:nvSpPr>
        <p:spPr/>
        <p:txBody>
          <a:bodyPr/>
          <a:lstStyle/>
          <a:p>
            <a:r>
              <a:rPr lang="en-US" dirty="0"/>
              <a:t>Time and </a:t>
            </a:r>
            <a:r>
              <a:rPr lang="en-US" dirty="0" smtClean="0"/>
              <a:t>Materials/Labor </a:t>
            </a:r>
            <a:r>
              <a:rPr lang="en-US" dirty="0"/>
              <a:t>Hour</a:t>
            </a:r>
          </a:p>
          <a:p>
            <a:pPr lvl="1"/>
            <a:r>
              <a:rPr lang="en-US" dirty="0"/>
              <a:t>Labor is on a Fixed Loaded Labor Rate basis </a:t>
            </a:r>
          </a:p>
          <a:p>
            <a:pPr lvl="1"/>
            <a:r>
              <a:rPr lang="en-US" dirty="0"/>
              <a:t>Material is on a cost plus handling charge (overhead) basis</a:t>
            </a:r>
          </a:p>
          <a:p>
            <a:pPr lvl="1"/>
            <a:r>
              <a:rPr lang="en-US" dirty="0"/>
              <a:t>The contract contains a cap</a:t>
            </a:r>
          </a:p>
          <a:p>
            <a:pPr lvl="1"/>
            <a:r>
              <a:rPr lang="en-US" dirty="0"/>
              <a:t>Labor hour contract does not involve materials</a:t>
            </a:r>
          </a:p>
          <a:p>
            <a:pPr lvl="1"/>
            <a:r>
              <a:rPr lang="en-US" dirty="0"/>
              <a:t>Fee is often not allowed by agencies on T&amp;M non-labor</a:t>
            </a:r>
          </a:p>
          <a:p>
            <a:endParaRPr lang="en-US" dirty="0"/>
          </a:p>
        </p:txBody>
      </p:sp>
    </p:spTree>
    <p:extLst>
      <p:ext uri="{BB962C8B-B14F-4D97-AF65-F5344CB8AC3E}">
        <p14:creationId xmlns:p14="http://schemas.microsoft.com/office/powerpoint/2010/main" val="160295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3"/>
          </p:nvPr>
        </p:nvPicPr>
        <p:blipFill>
          <a:blip r:embed="rId2"/>
          <a:stretch>
            <a:fillRect/>
          </a:stretch>
        </p:blipFill>
        <p:spPr>
          <a:xfrm>
            <a:off x="320431" y="515815"/>
            <a:ext cx="11551763" cy="5275385"/>
          </a:xfrm>
          <a:prstGeom prst="rect">
            <a:avLst/>
          </a:prstGeom>
        </p:spPr>
      </p:pic>
    </p:spTree>
    <p:extLst>
      <p:ext uri="{BB962C8B-B14F-4D97-AF65-F5344CB8AC3E}">
        <p14:creationId xmlns:p14="http://schemas.microsoft.com/office/powerpoint/2010/main" val="3233030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types cont’d</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a:t>Indefinite Delivery/Indefinite Quantity (IDIQ)</a:t>
            </a:r>
          </a:p>
          <a:p>
            <a:pPr lvl="1"/>
            <a:r>
              <a:rPr lang="en-US" dirty="0"/>
              <a:t>Contains all the provisions of a contract except the details on specific orders </a:t>
            </a:r>
          </a:p>
          <a:p>
            <a:pPr lvl="1"/>
            <a:r>
              <a:rPr lang="en-US" dirty="0"/>
              <a:t>Contains a minimum guarantee which is usually a few thousand dollars to 5% to 10% of the estimated annual work</a:t>
            </a:r>
          </a:p>
          <a:p>
            <a:pPr lvl="1"/>
            <a:r>
              <a:rPr lang="en-US" dirty="0"/>
              <a:t>Sometimes are awarded to multiple contractors and their orders are competed among those contractors</a:t>
            </a:r>
          </a:p>
          <a:p>
            <a:pPr lvl="1"/>
            <a:r>
              <a:rPr lang="en-US" dirty="0"/>
              <a:t>The “type” of orders may vary – some may be FFP, labor hour/time and materials or Cost Plus Fixed Fee</a:t>
            </a:r>
          </a:p>
          <a:p>
            <a:pPr lvl="1"/>
            <a:r>
              <a:rPr lang="en-US" dirty="0" smtClean="0"/>
              <a:t>If </a:t>
            </a:r>
            <a:r>
              <a:rPr lang="en-US" dirty="0"/>
              <a:t>varying type orders are allowed, the contract should contain clauses covering the different types</a:t>
            </a:r>
          </a:p>
          <a:p>
            <a:endParaRPr lang="en-US" dirty="0"/>
          </a:p>
        </p:txBody>
      </p:sp>
    </p:spTree>
    <p:extLst>
      <p:ext uri="{BB962C8B-B14F-4D97-AF65-F5344CB8AC3E}">
        <p14:creationId xmlns:p14="http://schemas.microsoft.com/office/powerpoint/2010/main" val="151585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Clauses</a:t>
            </a:r>
          </a:p>
        </p:txBody>
      </p:sp>
      <p:sp>
        <p:nvSpPr>
          <p:cNvPr id="3" name="Content Placeholder 2"/>
          <p:cNvSpPr>
            <a:spLocks noGrp="1"/>
          </p:cNvSpPr>
          <p:nvPr>
            <p:ph sz="quarter" idx="13"/>
          </p:nvPr>
        </p:nvSpPr>
        <p:spPr/>
        <p:txBody>
          <a:bodyPr>
            <a:normAutofit fontScale="92500"/>
          </a:bodyPr>
          <a:lstStyle/>
          <a:p>
            <a:r>
              <a:rPr lang="en-US" dirty="0"/>
              <a:t>FAR 16 defines the Types of Contracts allowed for selection by government agencies</a:t>
            </a:r>
          </a:p>
          <a:p>
            <a:r>
              <a:rPr lang="en-US" dirty="0"/>
              <a:t>https://www.acquisition.gov/far/html/FARTOCP16.html</a:t>
            </a:r>
          </a:p>
          <a:p>
            <a:r>
              <a:rPr lang="en-US" dirty="0"/>
              <a:t>Typical Financial provisions included for GTRI:</a:t>
            </a:r>
          </a:p>
          <a:p>
            <a:r>
              <a:rPr lang="en-US" dirty="0"/>
              <a:t>FAR 52.216-8 Fixed Fee</a:t>
            </a:r>
          </a:p>
          <a:p>
            <a:r>
              <a:rPr lang="en-US" dirty="0"/>
              <a:t>FAR 52.217-7 Allowable Cost and Payment</a:t>
            </a:r>
          </a:p>
          <a:p>
            <a:r>
              <a:rPr lang="en-US" dirty="0"/>
              <a:t>FAR 52.215-16 Facilities Capital Cost of Money</a:t>
            </a:r>
          </a:p>
          <a:p>
            <a:r>
              <a:rPr lang="en-US" dirty="0"/>
              <a:t>FAR 52.215-17 Waiver of Facilities Capital Cost of Money</a:t>
            </a:r>
          </a:p>
          <a:p>
            <a:endParaRPr lang="en-US" dirty="0"/>
          </a:p>
        </p:txBody>
      </p:sp>
    </p:spTree>
    <p:extLst>
      <p:ext uri="{BB962C8B-B14F-4D97-AF65-F5344CB8AC3E}">
        <p14:creationId xmlns:p14="http://schemas.microsoft.com/office/powerpoint/2010/main" val="1546035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stakeholders</a:t>
            </a:r>
            <a:endParaRPr lang="en-US" dirty="0"/>
          </a:p>
        </p:txBody>
      </p:sp>
      <p:sp>
        <p:nvSpPr>
          <p:cNvPr id="3" name="Content Placeholder 2"/>
          <p:cNvSpPr>
            <a:spLocks noGrp="1"/>
          </p:cNvSpPr>
          <p:nvPr>
            <p:ph sz="quarter" idx="13"/>
          </p:nvPr>
        </p:nvSpPr>
        <p:spPr/>
        <p:txBody>
          <a:bodyPr>
            <a:normAutofit lnSpcReduction="10000"/>
          </a:bodyPr>
          <a:lstStyle/>
          <a:p>
            <a:pPr algn="ctr"/>
            <a:r>
              <a:rPr lang="en-US" b="1" dirty="0"/>
              <a:t>Government Players</a:t>
            </a:r>
          </a:p>
          <a:p>
            <a:r>
              <a:rPr lang="en-US" dirty="0"/>
              <a:t>PCO - The Procurement Contracting Officer – negotiates original contract and primary changes</a:t>
            </a:r>
          </a:p>
          <a:p>
            <a:r>
              <a:rPr lang="en-US" dirty="0"/>
              <a:t>ACO - Administrative CO – conducts systems reviews including finance, sets billing  and overhead rates and approves invoices</a:t>
            </a:r>
            <a:r>
              <a:rPr lang="en-US" dirty="0" smtClean="0"/>
              <a:t>; ONR, HHS, DCMA</a:t>
            </a:r>
            <a:endParaRPr lang="en-US" dirty="0"/>
          </a:p>
          <a:p>
            <a:r>
              <a:rPr lang="en-US" dirty="0" err="1"/>
              <a:t>Govt</a:t>
            </a:r>
            <a:r>
              <a:rPr lang="en-US" dirty="0"/>
              <a:t> Program Manager – agrees on quantities and changes and approves </a:t>
            </a:r>
            <a:r>
              <a:rPr lang="en-US" dirty="0" smtClean="0"/>
              <a:t>invoices; army, navy, </a:t>
            </a:r>
            <a:r>
              <a:rPr lang="en-US" dirty="0" err="1" smtClean="0"/>
              <a:t>usaf</a:t>
            </a:r>
            <a:r>
              <a:rPr lang="en-US" dirty="0" smtClean="0"/>
              <a:t>, </a:t>
            </a:r>
            <a:r>
              <a:rPr lang="en-US" dirty="0" err="1" smtClean="0"/>
              <a:t>dtic</a:t>
            </a:r>
            <a:endParaRPr lang="en-US" dirty="0"/>
          </a:p>
          <a:p>
            <a:r>
              <a:rPr lang="en-US" dirty="0"/>
              <a:t>Auditor – conducts financial reviews for the </a:t>
            </a:r>
            <a:r>
              <a:rPr lang="en-US" dirty="0" smtClean="0"/>
              <a:t>CO (DCAA)</a:t>
            </a:r>
            <a:endParaRPr lang="en-US" dirty="0"/>
          </a:p>
          <a:p>
            <a:endParaRPr lang="en-US" dirty="0"/>
          </a:p>
        </p:txBody>
      </p:sp>
    </p:spTree>
    <p:extLst>
      <p:ext uri="{BB962C8B-B14F-4D97-AF65-F5344CB8AC3E}">
        <p14:creationId xmlns:p14="http://schemas.microsoft.com/office/powerpoint/2010/main" val="3631645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development</a:t>
            </a:r>
            <a:endParaRPr lang="en-US" dirty="0"/>
          </a:p>
        </p:txBody>
      </p:sp>
      <p:sp>
        <p:nvSpPr>
          <p:cNvPr id="3" name="Content Placeholder 2"/>
          <p:cNvSpPr>
            <a:spLocks noGrp="1"/>
          </p:cNvSpPr>
          <p:nvPr>
            <p:ph sz="quarter" idx="13"/>
          </p:nvPr>
        </p:nvSpPr>
        <p:spPr/>
        <p:txBody>
          <a:bodyPr>
            <a:normAutofit fontScale="92500" lnSpcReduction="20000"/>
          </a:bodyPr>
          <a:lstStyle/>
          <a:p>
            <a:pPr marL="228600" lvl="1">
              <a:spcBef>
                <a:spcPts val="1000"/>
              </a:spcBef>
            </a:pPr>
            <a:r>
              <a:rPr lang="en-US" sz="2100" dirty="0"/>
              <a:t>Anticipated</a:t>
            </a:r>
            <a:r>
              <a:rPr lang="en-US" dirty="0"/>
              <a:t> </a:t>
            </a:r>
            <a:r>
              <a:rPr lang="en-US" dirty="0" smtClean="0"/>
              <a:t>Travel-Number </a:t>
            </a:r>
            <a:r>
              <a:rPr lang="en-US" dirty="0"/>
              <a:t>of </a:t>
            </a:r>
            <a:r>
              <a:rPr lang="en-US" dirty="0" smtClean="0"/>
              <a:t>trips/destination/DAYS</a:t>
            </a:r>
            <a:endParaRPr lang="en-US" dirty="0"/>
          </a:p>
          <a:p>
            <a:r>
              <a:rPr lang="en-US" dirty="0" smtClean="0"/>
              <a:t>Estimation </a:t>
            </a:r>
            <a:r>
              <a:rPr lang="en-US" dirty="0"/>
              <a:t>Man-Hours/Labor category</a:t>
            </a:r>
          </a:p>
          <a:p>
            <a:pPr lvl="1"/>
            <a:r>
              <a:rPr lang="en-US" dirty="0" smtClean="0"/>
              <a:t>Subcontractor</a:t>
            </a:r>
            <a:r>
              <a:rPr lang="en-US" dirty="0"/>
              <a:t>/ Consultants</a:t>
            </a:r>
          </a:p>
          <a:p>
            <a:pPr lvl="1"/>
            <a:r>
              <a:rPr lang="en-US" dirty="0" smtClean="0"/>
              <a:t>Quotes </a:t>
            </a:r>
            <a:endParaRPr lang="en-US" dirty="0"/>
          </a:p>
          <a:p>
            <a:r>
              <a:rPr lang="en-US" dirty="0"/>
              <a:t>  Materials/ Equipment</a:t>
            </a:r>
          </a:p>
          <a:p>
            <a:pPr lvl="1"/>
            <a:r>
              <a:rPr lang="en-US" dirty="0" smtClean="0"/>
              <a:t>Catalog </a:t>
            </a:r>
            <a:r>
              <a:rPr lang="en-US" dirty="0"/>
              <a:t>price searches</a:t>
            </a:r>
          </a:p>
          <a:p>
            <a:pPr lvl="1"/>
            <a:r>
              <a:rPr lang="en-US" dirty="0" smtClean="0"/>
              <a:t>Vendor </a:t>
            </a:r>
            <a:r>
              <a:rPr lang="en-US" dirty="0"/>
              <a:t>quotes</a:t>
            </a:r>
          </a:p>
          <a:p>
            <a:r>
              <a:rPr lang="en-US" dirty="0"/>
              <a:t>  Other </a:t>
            </a:r>
          </a:p>
          <a:p>
            <a:pPr lvl="1"/>
            <a:r>
              <a:rPr lang="en-US" dirty="0" smtClean="0"/>
              <a:t>Cost </a:t>
            </a:r>
            <a:r>
              <a:rPr lang="en-US" dirty="0"/>
              <a:t>evidence support</a:t>
            </a:r>
          </a:p>
          <a:p>
            <a:endParaRPr lang="en-US" dirty="0"/>
          </a:p>
        </p:txBody>
      </p:sp>
    </p:spTree>
    <p:extLst>
      <p:ext uri="{BB962C8B-B14F-4D97-AF65-F5344CB8AC3E}">
        <p14:creationId xmlns:p14="http://schemas.microsoft.com/office/powerpoint/2010/main" val="1640443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a:t>
            </a:r>
            <a:endParaRPr lang="en-US" dirty="0"/>
          </a:p>
        </p:txBody>
      </p:sp>
      <p:sp>
        <p:nvSpPr>
          <p:cNvPr id="3" name="Content Placeholder 2"/>
          <p:cNvSpPr>
            <a:spLocks noGrp="1"/>
          </p:cNvSpPr>
          <p:nvPr>
            <p:ph sz="quarter" idx="13"/>
          </p:nvPr>
        </p:nvSpPr>
        <p:spPr/>
        <p:txBody>
          <a:bodyPr>
            <a:normAutofit/>
          </a:bodyPr>
          <a:lstStyle/>
          <a:p>
            <a:pPr algn="ctr"/>
            <a:r>
              <a:rPr lang="en-US" b="1" dirty="0"/>
              <a:t>Costing Principles</a:t>
            </a:r>
          </a:p>
          <a:p>
            <a:r>
              <a:rPr lang="en-US" dirty="0"/>
              <a:t>To be allowable - FAR 31.201-2 requires that a cost must be</a:t>
            </a:r>
          </a:p>
          <a:p>
            <a:pPr lvl="1"/>
            <a:r>
              <a:rPr lang="en-US" dirty="0"/>
              <a:t>Reasonable – (vague) prudent person in the conduct of competitive business</a:t>
            </a:r>
          </a:p>
          <a:p>
            <a:pPr lvl="1"/>
            <a:r>
              <a:rPr lang="en-US" dirty="0"/>
              <a:t>Allocable – if it chargeable, and if it is incurred specifically for the project or benefits project and other work (make a pro-rata distribution)</a:t>
            </a:r>
          </a:p>
          <a:p>
            <a:pPr lvl="1"/>
            <a:r>
              <a:rPr lang="en-US" dirty="0"/>
              <a:t>Meet accounting standards or generally accepted accounting principles</a:t>
            </a:r>
          </a:p>
          <a:p>
            <a:pPr lvl="1"/>
            <a:r>
              <a:rPr lang="en-US" dirty="0"/>
              <a:t>Meet terms of contract</a:t>
            </a:r>
          </a:p>
          <a:p>
            <a:pPr lvl="1"/>
            <a:r>
              <a:rPr lang="en-US" dirty="0"/>
              <a:t>Meet FAR principles</a:t>
            </a:r>
          </a:p>
          <a:p>
            <a:endParaRPr lang="en-US" dirty="0"/>
          </a:p>
        </p:txBody>
      </p:sp>
    </p:spTree>
    <p:extLst>
      <p:ext uri="{BB962C8B-B14F-4D97-AF65-F5344CB8AC3E}">
        <p14:creationId xmlns:p14="http://schemas.microsoft.com/office/powerpoint/2010/main" val="2848079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cont’d</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sz="2100" b="1" dirty="0"/>
              <a:t>Reasonable means </a:t>
            </a:r>
          </a:p>
          <a:p>
            <a:pPr lvl="1"/>
            <a:r>
              <a:rPr lang="en-US" dirty="0"/>
              <a:t>In nature and amount it’s reasonable </a:t>
            </a:r>
          </a:p>
          <a:p>
            <a:pPr lvl="1"/>
            <a:r>
              <a:rPr lang="en-US" dirty="0"/>
              <a:t>It is the type cost that a prudent person would have incurred in the conduct of competitive business </a:t>
            </a:r>
          </a:p>
          <a:p>
            <a:r>
              <a:rPr lang="en-US" sz="2100" b="1" dirty="0"/>
              <a:t>Allocable means</a:t>
            </a:r>
          </a:p>
          <a:p>
            <a:pPr lvl="1"/>
            <a:r>
              <a:rPr lang="en-US" dirty="0"/>
              <a:t>The cost was incurred specifically for the contract (direct), or </a:t>
            </a:r>
          </a:p>
          <a:p>
            <a:pPr lvl="1"/>
            <a:r>
              <a:rPr lang="en-US" dirty="0"/>
              <a:t>That the cost benefits both the contract and other work and can be reasonably split</a:t>
            </a:r>
          </a:p>
          <a:p>
            <a:pPr lvl="1"/>
            <a:r>
              <a:rPr lang="en-US" dirty="0"/>
              <a:t>That the cost is necessary for overall business operation </a:t>
            </a:r>
            <a:r>
              <a:rPr lang="en-US" dirty="0" smtClean="0"/>
              <a:t>(overhead, G&amp;A</a:t>
            </a:r>
            <a:r>
              <a:rPr lang="en-US" dirty="0"/>
              <a:t>)</a:t>
            </a:r>
          </a:p>
          <a:p>
            <a:r>
              <a:rPr lang="en-US" sz="2100" b="1" dirty="0"/>
              <a:t>Meets accounting standards means</a:t>
            </a:r>
          </a:p>
          <a:p>
            <a:pPr lvl="1"/>
            <a:r>
              <a:rPr lang="en-US" dirty="0"/>
              <a:t>It meets established CAS, or</a:t>
            </a:r>
          </a:p>
          <a:p>
            <a:pPr lvl="1"/>
            <a:r>
              <a:rPr lang="en-US" dirty="0"/>
              <a:t>It meets generally acceptable principles recognized in the industry</a:t>
            </a:r>
          </a:p>
          <a:p>
            <a:endParaRPr lang="en-US" dirty="0"/>
          </a:p>
        </p:txBody>
      </p:sp>
    </p:spTree>
    <p:extLst>
      <p:ext uri="{BB962C8B-B14F-4D97-AF65-F5344CB8AC3E}">
        <p14:creationId xmlns:p14="http://schemas.microsoft.com/office/powerpoint/2010/main" val="2248510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cont’d</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buNone/>
            </a:pPr>
            <a:r>
              <a:rPr lang="en-US" sz="1900" b="1" dirty="0"/>
              <a:t>Meets the terms of the contract </a:t>
            </a:r>
            <a:r>
              <a:rPr lang="en-US" sz="1900" b="1" dirty="0" smtClean="0"/>
              <a:t>means</a:t>
            </a:r>
            <a:endParaRPr lang="en-US" sz="1900" b="1" dirty="0"/>
          </a:p>
          <a:p>
            <a:r>
              <a:rPr lang="en-US" dirty="0"/>
              <a:t>It meets any special provisions on the contract</a:t>
            </a:r>
          </a:p>
          <a:p>
            <a:r>
              <a:rPr lang="en-US" dirty="0"/>
              <a:t>These provisions cannot violate cost principles</a:t>
            </a:r>
          </a:p>
          <a:p>
            <a:r>
              <a:rPr lang="en-US" dirty="0"/>
              <a:t>Examples of some provisions:</a:t>
            </a:r>
          </a:p>
          <a:p>
            <a:pPr lvl="1"/>
            <a:r>
              <a:rPr lang="en-US" dirty="0"/>
              <a:t>Special treatment for the project</a:t>
            </a:r>
          </a:p>
          <a:p>
            <a:pPr lvl="1"/>
            <a:r>
              <a:rPr lang="en-US" dirty="0"/>
              <a:t>Pre-contract costs included</a:t>
            </a:r>
          </a:p>
          <a:p>
            <a:pPr lvl="1"/>
            <a:r>
              <a:rPr lang="en-US" dirty="0"/>
              <a:t>Allows food</a:t>
            </a:r>
          </a:p>
          <a:p>
            <a:pPr lvl="1"/>
            <a:r>
              <a:rPr lang="en-US" dirty="0"/>
              <a:t>Cost category/ceilings</a:t>
            </a:r>
          </a:p>
          <a:p>
            <a:pPr lvl="1"/>
            <a:r>
              <a:rPr lang="en-US" dirty="0"/>
              <a:t>Option period fund </a:t>
            </a:r>
            <a:r>
              <a:rPr lang="en-US" dirty="0" smtClean="0"/>
              <a:t>limitations</a:t>
            </a:r>
            <a:endParaRPr lang="en-US" dirty="0"/>
          </a:p>
        </p:txBody>
      </p:sp>
    </p:spTree>
    <p:extLst>
      <p:ext uri="{BB962C8B-B14F-4D97-AF65-F5344CB8AC3E}">
        <p14:creationId xmlns:p14="http://schemas.microsoft.com/office/powerpoint/2010/main" val="3896726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cont’d</a:t>
            </a:r>
            <a:endParaRPr lang="en-US" dirty="0"/>
          </a:p>
        </p:txBody>
      </p:sp>
      <p:sp>
        <p:nvSpPr>
          <p:cNvPr id="3" name="Content Placeholder 2"/>
          <p:cNvSpPr>
            <a:spLocks noGrp="1"/>
          </p:cNvSpPr>
          <p:nvPr>
            <p:ph sz="quarter" idx="13"/>
          </p:nvPr>
        </p:nvSpPr>
        <p:spPr/>
        <p:txBody>
          <a:bodyPr>
            <a:normAutofit/>
          </a:bodyPr>
          <a:lstStyle/>
          <a:p>
            <a:pPr marL="0" indent="0">
              <a:buNone/>
            </a:pPr>
            <a:r>
              <a:rPr lang="en-US" sz="1800" b="1" dirty="0"/>
              <a:t>Meets FAR Principles </a:t>
            </a:r>
            <a:r>
              <a:rPr lang="en-US" sz="1800" b="1" dirty="0" smtClean="0"/>
              <a:t>means</a:t>
            </a:r>
          </a:p>
          <a:p>
            <a:r>
              <a:rPr lang="en-US" dirty="0"/>
              <a:t>It does not violate FAR part 31-205</a:t>
            </a:r>
          </a:p>
          <a:p>
            <a:r>
              <a:rPr lang="en-US" dirty="0" smtClean="0"/>
              <a:t>FAR </a:t>
            </a:r>
            <a:r>
              <a:rPr lang="en-US" dirty="0"/>
              <a:t>part 31 identifies 52 types of costs and provides guidelines for their acceptability</a:t>
            </a:r>
          </a:p>
          <a:p>
            <a:r>
              <a:rPr lang="en-US" dirty="0" err="1"/>
              <a:t>Unallowables</a:t>
            </a:r>
            <a:endParaRPr lang="en-US" dirty="0"/>
          </a:p>
          <a:p>
            <a:r>
              <a:rPr lang="en-US" dirty="0"/>
              <a:t>Contractors must account for </a:t>
            </a:r>
            <a:r>
              <a:rPr lang="en-US" dirty="0" err="1"/>
              <a:t>unallowables</a:t>
            </a:r>
            <a:endParaRPr lang="en-US" dirty="0"/>
          </a:p>
          <a:p>
            <a:r>
              <a:rPr lang="en-US" dirty="0"/>
              <a:t>Fee or profit pays for </a:t>
            </a:r>
            <a:r>
              <a:rPr lang="en-US" dirty="0" err="1"/>
              <a:t>unallowables</a:t>
            </a:r>
            <a:endParaRPr lang="en-US" dirty="0"/>
          </a:p>
          <a:p>
            <a:endParaRPr lang="en-US" dirty="0"/>
          </a:p>
        </p:txBody>
      </p:sp>
    </p:spTree>
    <p:extLst>
      <p:ext uri="{BB962C8B-B14F-4D97-AF65-F5344CB8AC3E}">
        <p14:creationId xmlns:p14="http://schemas.microsoft.com/office/powerpoint/2010/main" val="191637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cont’d</a:t>
            </a:r>
            <a:endParaRPr lang="en-US" dirty="0"/>
          </a:p>
        </p:txBody>
      </p:sp>
      <p:sp>
        <p:nvSpPr>
          <p:cNvPr id="3" name="Content Placeholder 2"/>
          <p:cNvSpPr>
            <a:spLocks noGrp="1"/>
          </p:cNvSpPr>
          <p:nvPr>
            <p:ph sz="quarter" idx="13"/>
          </p:nvPr>
        </p:nvSpPr>
        <p:spPr/>
        <p:txBody>
          <a:bodyPr/>
          <a:lstStyle/>
          <a:p>
            <a:r>
              <a:rPr lang="en-US" dirty="0"/>
              <a:t>Selected </a:t>
            </a:r>
            <a:r>
              <a:rPr lang="en-US" dirty="0" err="1"/>
              <a:t>Unallowables</a:t>
            </a:r>
            <a:r>
              <a:rPr lang="en-US" dirty="0"/>
              <a:t>:</a:t>
            </a:r>
          </a:p>
          <a:p>
            <a:pPr lvl="1"/>
            <a:r>
              <a:rPr lang="en-US" dirty="0"/>
              <a:t>Costs incurred outside contract period of performance</a:t>
            </a:r>
          </a:p>
          <a:p>
            <a:pPr lvl="1"/>
            <a:r>
              <a:rPr lang="en-US" dirty="0"/>
              <a:t>Costs of fines, penalties and mischarging – generally unallowable</a:t>
            </a:r>
          </a:p>
          <a:p>
            <a:pPr lvl="1"/>
            <a:r>
              <a:rPr lang="en-US" dirty="0"/>
              <a:t>Losses on other contracts (overruns)</a:t>
            </a:r>
          </a:p>
          <a:p>
            <a:pPr lvl="1"/>
            <a:r>
              <a:rPr lang="en-US" dirty="0"/>
              <a:t>Lobbying</a:t>
            </a:r>
          </a:p>
          <a:p>
            <a:pPr lvl="1"/>
            <a:r>
              <a:rPr lang="en-US" dirty="0"/>
              <a:t>Alcoholic beverages</a:t>
            </a:r>
          </a:p>
          <a:p>
            <a:pPr lvl="1"/>
            <a:r>
              <a:rPr lang="en-US" dirty="0"/>
              <a:t>Entertainment</a:t>
            </a:r>
          </a:p>
          <a:p>
            <a:endParaRPr lang="en-US" dirty="0"/>
          </a:p>
        </p:txBody>
      </p:sp>
    </p:spTree>
    <p:extLst>
      <p:ext uri="{BB962C8B-B14F-4D97-AF65-F5344CB8AC3E}">
        <p14:creationId xmlns:p14="http://schemas.microsoft.com/office/powerpoint/2010/main" val="2590076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a:t>
            </a:r>
            <a:endParaRPr lang="en-US" dirty="0"/>
          </a:p>
        </p:txBody>
      </p:sp>
      <p:sp>
        <p:nvSpPr>
          <p:cNvPr id="3" name="Content Placeholder 2"/>
          <p:cNvSpPr>
            <a:spLocks noGrp="1"/>
          </p:cNvSpPr>
          <p:nvPr>
            <p:ph sz="quarter" idx="13"/>
          </p:nvPr>
        </p:nvSpPr>
        <p:spPr/>
        <p:txBody>
          <a:bodyPr>
            <a:normAutofit fontScale="62500" lnSpcReduction="20000"/>
          </a:bodyPr>
          <a:lstStyle/>
          <a:p>
            <a:r>
              <a:rPr lang="en-US" dirty="0" smtClean="0"/>
              <a:t>Payment withholding</a:t>
            </a:r>
          </a:p>
          <a:p>
            <a:pPr lvl="1"/>
            <a:r>
              <a:rPr lang="en-US" dirty="0" smtClean="0"/>
              <a:t>Failure to make progress on contract</a:t>
            </a:r>
          </a:p>
          <a:p>
            <a:pPr lvl="1"/>
            <a:r>
              <a:rPr lang="en-US" dirty="0" smtClean="0"/>
              <a:t>Labor standards violation</a:t>
            </a:r>
          </a:p>
          <a:p>
            <a:pPr lvl="1"/>
            <a:r>
              <a:rPr lang="en-US" dirty="0" smtClean="0"/>
              <a:t>Contractual violation</a:t>
            </a:r>
          </a:p>
          <a:p>
            <a:pPr lvl="1"/>
            <a:r>
              <a:rPr lang="en-US" dirty="0" smtClean="0"/>
              <a:t>Payments withheld for unallowable costs</a:t>
            </a:r>
          </a:p>
          <a:p>
            <a:pPr lvl="1"/>
            <a:r>
              <a:rPr lang="en-US" dirty="0" smtClean="0"/>
              <a:t>Can involve suspension or disallowance</a:t>
            </a:r>
          </a:p>
          <a:p>
            <a:r>
              <a:rPr lang="en-US" dirty="0"/>
              <a:t>Fixed –Price Contracts</a:t>
            </a:r>
          </a:p>
          <a:p>
            <a:pPr lvl="1"/>
            <a:r>
              <a:rPr lang="en-US" dirty="0"/>
              <a:t>Payment upon acceptable delivery is normal rule  (completion)</a:t>
            </a:r>
          </a:p>
          <a:p>
            <a:pPr lvl="1"/>
            <a:r>
              <a:rPr lang="en-US" dirty="0"/>
              <a:t>Progress payments may be allowed by the contract</a:t>
            </a:r>
          </a:p>
          <a:p>
            <a:pPr lvl="1"/>
            <a:r>
              <a:rPr lang="en-US" dirty="0"/>
              <a:t>Delivery may be broken into segments with payment schedule</a:t>
            </a:r>
          </a:p>
          <a:p>
            <a:pPr lvl="1"/>
            <a:r>
              <a:rPr lang="en-US" dirty="0"/>
              <a:t>Billings should be fixed with no detail itemization</a:t>
            </a:r>
          </a:p>
          <a:p>
            <a:r>
              <a:rPr lang="en-US" dirty="0" smtClean="0"/>
              <a:t>Cost </a:t>
            </a:r>
            <a:r>
              <a:rPr lang="en-US" dirty="0"/>
              <a:t>Reimbursement Contracts</a:t>
            </a:r>
          </a:p>
          <a:p>
            <a:pPr lvl="1"/>
            <a:r>
              <a:rPr lang="en-US" dirty="0"/>
              <a:t>Periodic payments every 2 weeks or once a month</a:t>
            </a:r>
          </a:p>
          <a:p>
            <a:endParaRPr lang="en-US" dirty="0" smtClean="0"/>
          </a:p>
          <a:p>
            <a:endParaRPr lang="en-US" dirty="0"/>
          </a:p>
        </p:txBody>
      </p:sp>
    </p:spTree>
    <p:extLst>
      <p:ext uri="{BB962C8B-B14F-4D97-AF65-F5344CB8AC3E}">
        <p14:creationId xmlns:p14="http://schemas.microsoft.com/office/powerpoint/2010/main" val="363481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GTARC</a:t>
            </a:r>
            <a:endParaRPr lang="en-US" dirty="0"/>
          </a:p>
        </p:txBody>
      </p:sp>
      <p:sp>
        <p:nvSpPr>
          <p:cNvPr id="3" name="Content Placeholder 2"/>
          <p:cNvSpPr>
            <a:spLocks noGrp="1"/>
          </p:cNvSpPr>
          <p:nvPr>
            <p:ph sz="quarter" idx="13"/>
          </p:nvPr>
        </p:nvSpPr>
        <p:spPr>
          <a:xfrm>
            <a:off x="913774" y="618518"/>
            <a:ext cx="10363826" cy="5172682"/>
          </a:xfrm>
        </p:spPr>
        <p:txBody>
          <a:bodyPr>
            <a:normAutofit/>
          </a:bodyPr>
          <a:lstStyle/>
          <a:p>
            <a:pPr algn="ctr"/>
            <a:r>
              <a:rPr lang="en-US" sz="2800" dirty="0" smtClean="0"/>
              <a:t>CS TAT</a:t>
            </a:r>
          </a:p>
          <a:p>
            <a:pPr marL="0" indent="0">
              <a:buNone/>
            </a:pPr>
            <a:endParaRPr lang="en-US" dirty="0"/>
          </a:p>
          <a:p>
            <a:r>
              <a:rPr lang="en-US" dirty="0" err="1" smtClean="0"/>
              <a:t>Alion</a:t>
            </a:r>
            <a:r>
              <a:rPr lang="en-US" dirty="0" smtClean="0"/>
              <a:t>		NG</a:t>
            </a:r>
          </a:p>
          <a:p>
            <a:r>
              <a:rPr lang="en-US" dirty="0" smtClean="0"/>
              <a:t>Battelle	</a:t>
            </a:r>
            <a:r>
              <a:rPr lang="en-US" dirty="0" err="1" smtClean="0"/>
              <a:t>MacB</a:t>
            </a:r>
            <a:endParaRPr lang="en-US" dirty="0" smtClean="0"/>
          </a:p>
          <a:p>
            <a:r>
              <a:rPr lang="en-US" dirty="0" err="1" smtClean="0"/>
              <a:t>BarbariCum</a:t>
            </a:r>
            <a:r>
              <a:rPr lang="en-US" dirty="0" smtClean="0"/>
              <a:t>	MANTECH</a:t>
            </a:r>
          </a:p>
          <a:p>
            <a:r>
              <a:rPr lang="en-US" dirty="0" smtClean="0"/>
              <a:t>BRTRC		TASC</a:t>
            </a:r>
          </a:p>
          <a:p>
            <a:r>
              <a:rPr lang="en-US" dirty="0" smtClean="0"/>
              <a:t>BAH		</a:t>
            </a:r>
            <a:r>
              <a:rPr lang="en-US" dirty="0" err="1" smtClean="0"/>
              <a:t>wyle</a:t>
            </a:r>
            <a:endParaRPr lang="en-US" dirty="0" smtClean="0"/>
          </a:p>
          <a:p>
            <a:r>
              <a:rPr lang="en-US" dirty="0" smtClean="0"/>
              <a:t>DSA		pro2</a:t>
            </a:r>
          </a:p>
          <a:p>
            <a:r>
              <a:rPr lang="en-US" dirty="0" smtClean="0"/>
              <a:t>GTARC	</a:t>
            </a:r>
            <a:r>
              <a:rPr lang="en-US" dirty="0" err="1" smtClean="0"/>
              <a:t>solers</a:t>
            </a:r>
            <a:endParaRPr lang="en-US" dirty="0" smtClean="0"/>
          </a:p>
          <a:p>
            <a:r>
              <a:rPr lang="en-US" dirty="0" err="1" smtClean="0"/>
              <a:t>Exelis</a:t>
            </a:r>
            <a:r>
              <a:rPr lang="en-US" dirty="0" smtClean="0"/>
              <a:t>		</a:t>
            </a:r>
            <a:r>
              <a:rPr lang="en-US" dirty="0" err="1" smtClean="0"/>
              <a:t>sms</a:t>
            </a:r>
            <a:endParaRPr lang="en-US" dirty="0"/>
          </a:p>
        </p:txBody>
      </p:sp>
    </p:spTree>
    <p:extLst>
      <p:ext uri="{BB962C8B-B14F-4D97-AF65-F5344CB8AC3E}">
        <p14:creationId xmlns:p14="http://schemas.microsoft.com/office/powerpoint/2010/main" val="114786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sz="quarter" idx="13"/>
          </p:nvPr>
        </p:nvSpPr>
        <p:spPr/>
        <p:txBody>
          <a:bodyPr/>
          <a:lstStyle/>
          <a:p>
            <a:pPr>
              <a:spcBef>
                <a:spcPts val="0"/>
              </a:spcBef>
            </a:pPr>
            <a:r>
              <a:rPr lang="en-US" dirty="0" smtClean="0"/>
              <a:t>Regulatory</a:t>
            </a:r>
          </a:p>
          <a:p>
            <a:pPr>
              <a:spcBef>
                <a:spcPts val="0"/>
              </a:spcBef>
            </a:pPr>
            <a:r>
              <a:rPr lang="en-US" dirty="0" smtClean="0"/>
              <a:t>Fraud and abuse</a:t>
            </a:r>
          </a:p>
          <a:p>
            <a:pPr>
              <a:spcBef>
                <a:spcPts val="0"/>
              </a:spcBef>
            </a:pPr>
            <a:r>
              <a:rPr lang="en-US" dirty="0" smtClean="0"/>
              <a:t>Tina</a:t>
            </a:r>
          </a:p>
          <a:p>
            <a:pPr>
              <a:spcBef>
                <a:spcPts val="0"/>
              </a:spcBef>
            </a:pPr>
            <a:r>
              <a:rPr lang="en-US" dirty="0" smtClean="0"/>
              <a:t>Civil fraud</a:t>
            </a:r>
          </a:p>
          <a:p>
            <a:pPr>
              <a:spcBef>
                <a:spcPts val="0"/>
              </a:spcBef>
            </a:pPr>
            <a:r>
              <a:rPr lang="en-US" dirty="0" smtClean="0"/>
              <a:t>False claims act/whistleblower</a:t>
            </a:r>
          </a:p>
          <a:p>
            <a:pPr>
              <a:spcBef>
                <a:spcPts val="0"/>
              </a:spcBef>
            </a:pPr>
            <a:r>
              <a:rPr lang="en-US" dirty="0" smtClean="0"/>
              <a:t>Major fraud act 1988</a:t>
            </a:r>
          </a:p>
          <a:p>
            <a:pPr>
              <a:spcBef>
                <a:spcPts val="0"/>
              </a:spcBef>
            </a:pPr>
            <a:r>
              <a:rPr lang="en-US" dirty="0" smtClean="0"/>
              <a:t>Anti-kick back act 1986</a:t>
            </a:r>
          </a:p>
          <a:p>
            <a:pPr>
              <a:spcBef>
                <a:spcPts val="0"/>
              </a:spcBef>
            </a:pPr>
            <a:r>
              <a:rPr lang="en-US" dirty="0" smtClean="0"/>
              <a:t>Procurement integrity act 1996</a:t>
            </a:r>
          </a:p>
          <a:p>
            <a:pPr>
              <a:spcBef>
                <a:spcPts val="0"/>
              </a:spcBef>
            </a:pPr>
            <a:r>
              <a:rPr lang="en-US" dirty="0" smtClean="0"/>
              <a:t>Suspension/debarment</a:t>
            </a:r>
          </a:p>
          <a:p>
            <a:endParaRPr lang="en-US" dirty="0"/>
          </a:p>
        </p:txBody>
      </p:sp>
      <p:sp>
        <p:nvSpPr>
          <p:cNvPr id="4" name="Footer Placeholder 3"/>
          <p:cNvSpPr>
            <a:spLocks noGrp="1"/>
          </p:cNvSpPr>
          <p:nvPr>
            <p:ph type="ftr" sz="quarter" idx="11"/>
          </p:nvPr>
        </p:nvSpPr>
        <p:spPr/>
        <p:txBody>
          <a:bodyPr/>
          <a:lstStyle/>
          <a:p>
            <a:r>
              <a:rPr lang="en-US" smtClean="0"/>
              <a:t>NSPAA JUNE 2016 PLENARY SESSION</a:t>
            </a:r>
            <a:endParaRPr lang="en-US" dirty="0"/>
          </a:p>
        </p:txBody>
      </p:sp>
    </p:spTree>
    <p:extLst>
      <p:ext uri="{BB962C8B-B14F-4D97-AF65-F5344CB8AC3E}">
        <p14:creationId xmlns:p14="http://schemas.microsoft.com/office/powerpoint/2010/main" val="2330087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9719" y="665866"/>
            <a:ext cx="7690022" cy="5632311"/>
          </a:xfrm>
          <a:prstGeom prst="rect">
            <a:avLst/>
          </a:prstGeom>
        </p:spPr>
        <p:txBody>
          <a:bodyPr wrap="square">
            <a:spAutoFit/>
          </a:bodyPr>
          <a:lstStyle/>
          <a:p>
            <a:pPr algn="ctr"/>
            <a:r>
              <a:rPr lang="en-US" b="1" dirty="0" smtClean="0"/>
              <a:t>EXAMPLE</a:t>
            </a:r>
          </a:p>
          <a:p>
            <a:r>
              <a:rPr lang="en-US" dirty="0" smtClean="0"/>
              <a:t>Volume </a:t>
            </a:r>
            <a:r>
              <a:rPr lang="en-US" dirty="0"/>
              <a:t>I: Solicitation, Offer and Award; Representations, Certifications, and Other Statements of Offeror, List of Documents, Exhibits, and Other Attachments, etc. (19 pages)</a:t>
            </a:r>
          </a:p>
          <a:p>
            <a:r>
              <a:rPr lang="en-US" dirty="0"/>
              <a:t>Volume II: Introduction and Proposal (Cover Letter) (4 Pages)</a:t>
            </a:r>
          </a:p>
          <a:p>
            <a:r>
              <a:rPr lang="en-US" dirty="0"/>
              <a:t>Volume III: Management Proposal (63 Pages)</a:t>
            </a:r>
          </a:p>
          <a:p>
            <a:r>
              <a:rPr lang="en-US" dirty="0"/>
              <a:t>Introduction</a:t>
            </a:r>
          </a:p>
          <a:p>
            <a:r>
              <a:rPr lang="en-US" dirty="0"/>
              <a:t>Program Management</a:t>
            </a:r>
          </a:p>
          <a:p>
            <a:r>
              <a:rPr lang="en-US" dirty="0"/>
              <a:t>	Entity Organization</a:t>
            </a:r>
          </a:p>
          <a:p>
            <a:r>
              <a:rPr lang="en-US" dirty="0"/>
              <a:t>	Place and Period of Performance</a:t>
            </a:r>
          </a:p>
          <a:p>
            <a:r>
              <a:rPr lang="en-US" dirty="0"/>
              <a:t>	Travel/Personnel</a:t>
            </a:r>
          </a:p>
          <a:p>
            <a:r>
              <a:rPr lang="en-US" dirty="0"/>
              <a:t>	Deliverables</a:t>
            </a:r>
          </a:p>
          <a:p>
            <a:r>
              <a:rPr lang="en-US" dirty="0"/>
              <a:t>	Team Partners/Subcontractors</a:t>
            </a:r>
          </a:p>
          <a:p>
            <a:r>
              <a:rPr lang="en-US" dirty="0"/>
              <a:t>	Staffing</a:t>
            </a:r>
          </a:p>
          <a:p>
            <a:r>
              <a:rPr lang="en-US" dirty="0"/>
              <a:t>Facilities</a:t>
            </a:r>
          </a:p>
          <a:p>
            <a:r>
              <a:rPr lang="en-US" dirty="0"/>
              <a:t>	Classified</a:t>
            </a:r>
          </a:p>
          <a:p>
            <a:r>
              <a:rPr lang="en-US" dirty="0"/>
              <a:t>	Research</a:t>
            </a:r>
          </a:p>
          <a:p>
            <a:r>
              <a:rPr lang="en-US" dirty="0"/>
              <a:t>	Equipment</a:t>
            </a:r>
          </a:p>
          <a:p>
            <a:r>
              <a:rPr lang="en-US" dirty="0"/>
              <a:t>	Library</a:t>
            </a:r>
          </a:p>
          <a:p>
            <a:r>
              <a:rPr lang="en-US" dirty="0"/>
              <a:t>Small Business Subcontracting Plan (38 of 63 pages</a:t>
            </a:r>
            <a:r>
              <a:rPr lang="en-US" dirty="0" smtClean="0"/>
              <a:t>)</a:t>
            </a:r>
            <a:endParaRPr lang="en-US" dirty="0"/>
          </a:p>
        </p:txBody>
      </p:sp>
    </p:spTree>
    <p:extLst>
      <p:ext uri="{BB962C8B-B14F-4D97-AF65-F5344CB8AC3E}">
        <p14:creationId xmlns:p14="http://schemas.microsoft.com/office/powerpoint/2010/main" val="3735569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05342"/>
            <a:ext cx="6096000" cy="3970318"/>
          </a:xfrm>
          <a:prstGeom prst="rect">
            <a:avLst/>
          </a:prstGeom>
        </p:spPr>
        <p:txBody>
          <a:bodyPr>
            <a:spAutoFit/>
          </a:bodyPr>
          <a:lstStyle/>
          <a:p>
            <a:pPr algn="ctr"/>
            <a:r>
              <a:rPr lang="en-US" b="1" dirty="0" smtClean="0"/>
              <a:t>EXAMPLE CONT’D</a:t>
            </a:r>
            <a:endParaRPr lang="en-US" dirty="0"/>
          </a:p>
          <a:p>
            <a:r>
              <a:rPr lang="en-US" dirty="0"/>
              <a:t>Volume IV: Technical Proposal submitted under separate cover (Unknown)</a:t>
            </a:r>
          </a:p>
          <a:p>
            <a:r>
              <a:rPr lang="en-US" dirty="0"/>
              <a:t>Volume V: Cost/Price Proposal (120 pages)</a:t>
            </a:r>
          </a:p>
          <a:p>
            <a:r>
              <a:rPr lang="en-US" dirty="0"/>
              <a:t>Cover Page</a:t>
            </a:r>
          </a:p>
          <a:p>
            <a:r>
              <a:rPr lang="en-US" dirty="0"/>
              <a:t>Cover Sheet</a:t>
            </a:r>
          </a:p>
          <a:p>
            <a:r>
              <a:rPr lang="en-US" dirty="0"/>
              <a:t>Cross Reference for RFP stated items</a:t>
            </a:r>
          </a:p>
          <a:p>
            <a:r>
              <a:rPr lang="en-US" dirty="0"/>
              <a:t>Table of Contents</a:t>
            </a:r>
          </a:p>
          <a:p>
            <a:r>
              <a:rPr lang="en-US" dirty="0"/>
              <a:t>Part I – Price/Cost Info</a:t>
            </a:r>
          </a:p>
          <a:p>
            <a:r>
              <a:rPr lang="en-US" dirty="0"/>
              <a:t>Part II  – Key Personnel</a:t>
            </a:r>
          </a:p>
          <a:p>
            <a:r>
              <a:rPr lang="en-US" dirty="0"/>
              <a:t>Part III – Estimated LOE</a:t>
            </a:r>
          </a:p>
          <a:p>
            <a:r>
              <a:rPr lang="en-US" dirty="0"/>
              <a:t>Part IV - ODC</a:t>
            </a:r>
          </a:p>
          <a:p>
            <a:r>
              <a:rPr lang="en-US" dirty="0"/>
              <a:t>Part V – Overtime Policy</a:t>
            </a:r>
          </a:p>
          <a:p>
            <a:r>
              <a:rPr lang="en-US" dirty="0"/>
              <a:t>Part VII – Corporate Cost Information</a:t>
            </a:r>
          </a:p>
        </p:txBody>
      </p:sp>
    </p:spTree>
    <p:extLst>
      <p:ext uri="{BB962C8B-B14F-4D97-AF65-F5344CB8AC3E}">
        <p14:creationId xmlns:p14="http://schemas.microsoft.com/office/powerpoint/2010/main" val="1976876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74345"/>
            <a:ext cx="6096000" cy="6740307"/>
          </a:xfrm>
          <a:prstGeom prst="rect">
            <a:avLst/>
          </a:prstGeom>
        </p:spPr>
        <p:txBody>
          <a:bodyPr>
            <a:spAutoFit/>
          </a:bodyPr>
          <a:lstStyle/>
          <a:p>
            <a:pPr algn="ctr"/>
            <a:r>
              <a:rPr lang="en-US" b="1" dirty="0" smtClean="0"/>
              <a:t>EXAMPLE CONT’D</a:t>
            </a:r>
          </a:p>
          <a:p>
            <a:r>
              <a:rPr lang="en-US" dirty="0"/>
              <a:t>	</a:t>
            </a:r>
            <a:r>
              <a:rPr lang="en-US" dirty="0" smtClean="0"/>
              <a:t>FPRA-Audit </a:t>
            </a:r>
            <a:r>
              <a:rPr lang="en-US" dirty="0"/>
              <a:t>Report</a:t>
            </a:r>
          </a:p>
          <a:p>
            <a:r>
              <a:rPr lang="en-US" dirty="0"/>
              <a:t>	Accounting System Certification</a:t>
            </a:r>
          </a:p>
          <a:p>
            <a:r>
              <a:rPr lang="en-US" dirty="0"/>
              <a:t>	Cost Realism</a:t>
            </a:r>
          </a:p>
          <a:p>
            <a:r>
              <a:rPr lang="en-US" dirty="0"/>
              <a:t>	Historical Indirect Costs</a:t>
            </a:r>
          </a:p>
          <a:p>
            <a:r>
              <a:rPr lang="en-US" dirty="0"/>
              <a:t>	Financial Condition of Firm</a:t>
            </a:r>
          </a:p>
          <a:p>
            <a:r>
              <a:rPr lang="en-US" dirty="0"/>
              <a:t>	Summary of Procedures and Organization (Refer to Policy and PM Manuals) Online</a:t>
            </a:r>
          </a:p>
          <a:p>
            <a:r>
              <a:rPr lang="en-US" dirty="0"/>
              <a:t>		Organization</a:t>
            </a:r>
          </a:p>
          <a:p>
            <a:r>
              <a:rPr lang="en-US" dirty="0"/>
              <a:t>		Production Control</a:t>
            </a:r>
          </a:p>
          <a:p>
            <a:r>
              <a:rPr lang="en-US" dirty="0"/>
              <a:t>		Property Control</a:t>
            </a:r>
          </a:p>
          <a:p>
            <a:r>
              <a:rPr lang="en-US" dirty="0"/>
              <a:t>		Quality assurance</a:t>
            </a:r>
          </a:p>
          <a:p>
            <a:r>
              <a:rPr lang="en-US" dirty="0"/>
              <a:t>		Equipment and Facilities</a:t>
            </a:r>
          </a:p>
          <a:p>
            <a:r>
              <a:rPr lang="en-US" dirty="0"/>
              <a:t>		Subcontracting</a:t>
            </a:r>
          </a:p>
          <a:p>
            <a:r>
              <a:rPr lang="en-US" dirty="0"/>
              <a:t>		OCI</a:t>
            </a:r>
          </a:p>
          <a:p>
            <a:r>
              <a:rPr lang="en-US" dirty="0"/>
              <a:t>		Disclosure </a:t>
            </a:r>
            <a:r>
              <a:rPr lang="en-US" dirty="0" smtClean="0"/>
              <a:t>Statement</a:t>
            </a:r>
          </a:p>
          <a:p>
            <a:r>
              <a:rPr lang="en-US" dirty="0" smtClean="0"/>
              <a:t>	Summary </a:t>
            </a:r>
            <a:r>
              <a:rPr lang="en-US" dirty="0"/>
              <a:t>of Audits</a:t>
            </a:r>
          </a:p>
          <a:p>
            <a:r>
              <a:rPr lang="en-US" dirty="0"/>
              <a:t>		</a:t>
            </a:r>
            <a:r>
              <a:rPr lang="en-US" dirty="0" smtClean="0"/>
              <a:t>Accounting</a:t>
            </a:r>
            <a:endParaRPr lang="en-US" dirty="0"/>
          </a:p>
          <a:p>
            <a:r>
              <a:rPr lang="en-US" dirty="0"/>
              <a:t>		</a:t>
            </a:r>
            <a:r>
              <a:rPr lang="en-US" dirty="0" smtClean="0"/>
              <a:t>Purchasing </a:t>
            </a:r>
            <a:r>
              <a:rPr lang="en-US" dirty="0"/>
              <a:t>System</a:t>
            </a:r>
          </a:p>
          <a:p>
            <a:r>
              <a:rPr lang="en-US" dirty="0"/>
              <a:t>		</a:t>
            </a:r>
            <a:r>
              <a:rPr lang="en-US" dirty="0" smtClean="0"/>
              <a:t>Estimating</a:t>
            </a:r>
            <a:endParaRPr lang="en-US" dirty="0"/>
          </a:p>
          <a:p>
            <a:r>
              <a:rPr lang="en-US" dirty="0"/>
              <a:t>		</a:t>
            </a:r>
            <a:r>
              <a:rPr lang="en-US" dirty="0" smtClean="0"/>
              <a:t>Property </a:t>
            </a:r>
            <a:r>
              <a:rPr lang="en-US" dirty="0"/>
              <a:t>Control</a:t>
            </a:r>
          </a:p>
          <a:p>
            <a:r>
              <a:rPr lang="en-US" dirty="0"/>
              <a:t>		</a:t>
            </a:r>
            <a:r>
              <a:rPr lang="en-US" dirty="0" smtClean="0"/>
              <a:t>Billing</a:t>
            </a:r>
            <a:endParaRPr lang="en-US" dirty="0"/>
          </a:p>
          <a:p>
            <a:endParaRPr lang="en-US" dirty="0"/>
          </a:p>
          <a:p>
            <a:r>
              <a:rPr lang="en-US" dirty="0"/>
              <a:t>		</a:t>
            </a:r>
          </a:p>
        </p:txBody>
      </p:sp>
    </p:spTree>
    <p:extLst>
      <p:ext uri="{BB962C8B-B14F-4D97-AF65-F5344CB8AC3E}">
        <p14:creationId xmlns:p14="http://schemas.microsoft.com/office/powerpoint/2010/main" val="401662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259" y="515528"/>
            <a:ext cx="10713309" cy="5909310"/>
          </a:xfrm>
          <a:prstGeom prst="rect">
            <a:avLst/>
          </a:prstGeom>
        </p:spPr>
        <p:txBody>
          <a:bodyPr wrap="square">
            <a:spAutoFit/>
          </a:bodyPr>
          <a:lstStyle/>
          <a:p>
            <a:r>
              <a:rPr lang="en-US" dirty="0"/>
              <a:t>This proposal is valid for one hundred eighty (120) days from the date of proposal submission. </a:t>
            </a:r>
          </a:p>
          <a:p>
            <a:r>
              <a:rPr lang="en-US" dirty="0"/>
              <a:t>Offeror has updated our Representations and Certification electronically via the System for Award Management website with an expiration date </a:t>
            </a:r>
            <a:r>
              <a:rPr lang="en-US" dirty="0" smtClean="0"/>
              <a:t>of 09/08/2016</a:t>
            </a:r>
            <a:r>
              <a:rPr lang="en-US" dirty="0"/>
              <a:t>; DUNS Number is 36-412-4651; CAGE Code is 1FEZ4; NAICS Code is 5417 (500 employees); and our Federal Taxpayer Identification NO. (TIN) is 58-2374837. GTARC currently holds a Top Secret Facility Clearance. </a:t>
            </a:r>
          </a:p>
          <a:p>
            <a:r>
              <a:rPr lang="en-US" dirty="0"/>
              <a:t>Offeror hereby asserts that, to the best of our knowledge, there are no organizational conflicts of interest with in the corporation or with any of our proposed subcontractors, partners or any other offeror as it applies to this solicitation. The undersigned is the point of contact for this proposal and has the authority to enter into an agreement on behalf of GTARC.</a:t>
            </a:r>
          </a:p>
          <a:p>
            <a:endParaRPr lang="en-US" dirty="0"/>
          </a:p>
          <a:p>
            <a:r>
              <a:rPr lang="en-US" dirty="0"/>
              <a:t>The contract should be made out in the name of the Offeror which is incorporated under the laws of the State of Georgia with its business address at</a:t>
            </a:r>
            <a:r>
              <a:rPr lang="en-US" dirty="0" smtClean="0"/>
              <a:t>: 505 Tenth Street, Atlanta, Georgia 30018</a:t>
            </a:r>
            <a:endParaRPr lang="en-US" dirty="0"/>
          </a:p>
          <a:p>
            <a:endParaRPr lang="en-US" dirty="0"/>
          </a:p>
          <a:p>
            <a:r>
              <a:rPr lang="en-US" dirty="0"/>
              <a:t>Cognizant Federal Audit </a:t>
            </a:r>
            <a:r>
              <a:rPr lang="en-US" dirty="0" smtClean="0"/>
              <a:t>Agency (DCAA)</a:t>
            </a:r>
            <a:endParaRPr lang="en-US" dirty="0"/>
          </a:p>
          <a:p>
            <a:r>
              <a:rPr lang="en-US" dirty="0"/>
              <a:t>Cognizant Overhead Rates Negotiation Authority </a:t>
            </a:r>
            <a:r>
              <a:rPr lang="en-US" dirty="0" smtClean="0"/>
              <a:t>(ONR)</a:t>
            </a:r>
            <a:endParaRPr lang="en-US" dirty="0"/>
          </a:p>
          <a:p>
            <a:r>
              <a:rPr lang="en-US" dirty="0"/>
              <a:t>Military Security Authority (DIS)</a:t>
            </a:r>
          </a:p>
          <a:p>
            <a:r>
              <a:rPr lang="en-US" dirty="0"/>
              <a:t>Cognizant Equal Employment Opportunity Office</a:t>
            </a:r>
          </a:p>
          <a:p>
            <a:endParaRPr lang="en-US" dirty="0"/>
          </a:p>
          <a:p>
            <a:r>
              <a:rPr lang="en-US" dirty="0"/>
              <a:t>The </a:t>
            </a:r>
            <a:r>
              <a:rPr lang="en-US" dirty="0" smtClean="0"/>
              <a:t>Indirect cost/overhead rates </a:t>
            </a:r>
            <a:r>
              <a:rPr lang="en-US" dirty="0"/>
              <a:t>used in the cost estimate has been audited by DCAA and approved by the Office of Naval Research (ONR), Atlanta Regional Office (representing the Department of Defense) for the period I July 2015 through </a:t>
            </a:r>
            <a:r>
              <a:rPr lang="en-US" dirty="0" smtClean="0"/>
              <a:t>30 June 2016.</a:t>
            </a:r>
            <a:endParaRPr lang="en-US" dirty="0"/>
          </a:p>
        </p:txBody>
      </p:sp>
    </p:spTree>
    <p:extLst>
      <p:ext uri="{BB962C8B-B14F-4D97-AF65-F5344CB8AC3E}">
        <p14:creationId xmlns:p14="http://schemas.microsoft.com/office/powerpoint/2010/main" val="390753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913774" y="618518"/>
            <a:ext cx="10363826" cy="5172682"/>
          </a:xfrm>
        </p:spPr>
        <p:txBody>
          <a:bodyPr>
            <a:normAutofit fontScale="92500" lnSpcReduction="10000"/>
          </a:bodyPr>
          <a:lstStyle/>
          <a:p>
            <a:pPr algn="ctr"/>
            <a:r>
              <a:rPr lang="en-US" sz="2800" dirty="0"/>
              <a:t>D</a:t>
            </a:r>
            <a:r>
              <a:rPr lang="en-US" sz="2800" dirty="0" smtClean="0"/>
              <a:t>S TAT</a:t>
            </a:r>
          </a:p>
          <a:p>
            <a:endParaRPr lang="en-US" dirty="0"/>
          </a:p>
          <a:p>
            <a:r>
              <a:rPr lang="en-US" dirty="0" err="1" smtClean="0"/>
              <a:t>Alion</a:t>
            </a:r>
            <a:r>
              <a:rPr lang="en-US" dirty="0" smtClean="0"/>
              <a:t>					EOIR</a:t>
            </a:r>
          </a:p>
          <a:p>
            <a:r>
              <a:rPr lang="en-US" dirty="0" smtClean="0"/>
              <a:t>BATTELLE				PRESICIENT</a:t>
            </a:r>
          </a:p>
          <a:p>
            <a:r>
              <a:rPr lang="en-US" smtClean="0"/>
              <a:t>Bah					STATEGIC ANALYSIS</a:t>
            </a:r>
            <a:endParaRPr lang="en-US" dirty="0"/>
          </a:p>
          <a:p>
            <a:r>
              <a:rPr lang="en-US" dirty="0" smtClean="0"/>
              <a:t>GTARC</a:t>
            </a:r>
          </a:p>
          <a:p>
            <a:r>
              <a:rPr lang="en-US" dirty="0" err="1" smtClean="0"/>
              <a:t>mACb</a:t>
            </a:r>
            <a:endParaRPr lang="en-US" dirty="0" smtClean="0"/>
          </a:p>
          <a:p>
            <a:r>
              <a:rPr lang="en-US" dirty="0" smtClean="0"/>
              <a:t>MANTECH</a:t>
            </a:r>
          </a:p>
          <a:p>
            <a:r>
              <a:rPr lang="en-US" dirty="0" smtClean="0"/>
              <a:t>TASC</a:t>
            </a:r>
          </a:p>
          <a:p>
            <a:r>
              <a:rPr lang="en-US" dirty="0" smtClean="0"/>
              <a:t>URS</a:t>
            </a:r>
          </a:p>
          <a:p>
            <a:r>
              <a:rPr lang="en-US" dirty="0" smtClean="0"/>
              <a:t>WYLE</a:t>
            </a:r>
            <a:endParaRPr lang="en-US" dirty="0"/>
          </a:p>
        </p:txBody>
      </p:sp>
    </p:spTree>
    <p:extLst>
      <p:ext uri="{BB962C8B-B14F-4D97-AF65-F5344CB8AC3E}">
        <p14:creationId xmlns:p14="http://schemas.microsoft.com/office/powerpoint/2010/main" val="409655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85569"/>
          </a:xfrm>
        </p:spPr>
        <p:txBody>
          <a:bodyPr/>
          <a:lstStyle/>
          <a:p>
            <a:r>
              <a:rPr lang="en-US" dirty="0" smtClean="0"/>
              <a:t>GEORGIA TECH RESEARCH INSTITUTE</a:t>
            </a:r>
            <a:br>
              <a:rPr lang="en-US" dirty="0" smtClean="0"/>
            </a:br>
            <a:r>
              <a:rPr lang="en-US" dirty="0" smtClean="0"/>
              <a:t>GENERAL/INTRODUCTORY REMARKS</a:t>
            </a:r>
            <a:endParaRPr lang="en-US" dirty="0"/>
          </a:p>
        </p:txBody>
      </p:sp>
      <p:sp>
        <p:nvSpPr>
          <p:cNvPr id="3" name="Content Placeholder 2"/>
          <p:cNvSpPr>
            <a:spLocks noGrp="1"/>
          </p:cNvSpPr>
          <p:nvPr>
            <p:ph sz="quarter" idx="13"/>
          </p:nvPr>
        </p:nvSpPr>
        <p:spPr>
          <a:xfrm>
            <a:off x="913775" y="1804086"/>
            <a:ext cx="10363826" cy="3424107"/>
          </a:xfrm>
        </p:spPr>
        <p:txBody>
          <a:bodyPr>
            <a:normAutofit fontScale="62500" lnSpcReduction="20000"/>
          </a:bodyPr>
          <a:lstStyle/>
          <a:p>
            <a:r>
              <a:rPr lang="en-US" b="1" dirty="0"/>
              <a:t>Two key components of any Proposal</a:t>
            </a:r>
          </a:p>
          <a:p>
            <a:pPr lvl="1"/>
            <a:r>
              <a:rPr lang="en-US" dirty="0"/>
              <a:t>(</a:t>
            </a:r>
            <a:r>
              <a:rPr lang="en-US" dirty="0" smtClean="0"/>
              <a:t>1) Technical</a:t>
            </a:r>
            <a:endParaRPr lang="en-US" dirty="0"/>
          </a:p>
          <a:p>
            <a:pPr lvl="1"/>
            <a:r>
              <a:rPr lang="en-US" dirty="0"/>
              <a:t>(</a:t>
            </a:r>
            <a:r>
              <a:rPr lang="en-US" dirty="0" smtClean="0"/>
              <a:t>2) Contractual </a:t>
            </a:r>
            <a:r>
              <a:rPr lang="en-US" dirty="0"/>
              <a:t>and Financial</a:t>
            </a:r>
          </a:p>
          <a:p>
            <a:r>
              <a:rPr lang="en-US" dirty="0" smtClean="0"/>
              <a:t>Subpart </a:t>
            </a:r>
            <a:r>
              <a:rPr lang="en-US" dirty="0"/>
              <a:t>31.2 Contract with Commercial Organizations</a:t>
            </a:r>
          </a:p>
          <a:p>
            <a:r>
              <a:rPr lang="en-US" dirty="0"/>
              <a:t>Audited by DCAA and contractually administered by ONR (cognizant federal agency)</a:t>
            </a:r>
          </a:p>
          <a:p>
            <a:r>
              <a:rPr lang="en-US" dirty="0" err="1"/>
              <a:t>Allowability</a:t>
            </a:r>
            <a:endParaRPr lang="en-US" dirty="0"/>
          </a:p>
          <a:p>
            <a:pPr lvl="1"/>
            <a:r>
              <a:rPr lang="en-US" dirty="0" smtClean="0"/>
              <a:t>(</a:t>
            </a:r>
            <a:r>
              <a:rPr lang="en-US" dirty="0"/>
              <a:t>1) Reasonableness.</a:t>
            </a:r>
          </a:p>
          <a:p>
            <a:pPr lvl="1"/>
            <a:r>
              <a:rPr lang="en-US" dirty="0"/>
              <a:t>(2) </a:t>
            </a:r>
            <a:r>
              <a:rPr lang="en-US" dirty="0" err="1"/>
              <a:t>Allocability</a:t>
            </a:r>
            <a:r>
              <a:rPr lang="en-US" dirty="0"/>
              <a:t>.</a:t>
            </a:r>
          </a:p>
          <a:p>
            <a:pPr lvl="1"/>
            <a:r>
              <a:rPr lang="en-US" dirty="0"/>
              <a:t>(3) Standards promulgated by the CAS Board, if applicable, otherwise, generally accepted accounting principles and practices appropriate to the circumstances</a:t>
            </a:r>
            <a:r>
              <a:rPr lang="en-US" dirty="0" smtClean="0"/>
              <a:t>.</a:t>
            </a:r>
          </a:p>
          <a:p>
            <a:pPr lvl="1"/>
            <a:r>
              <a:rPr lang="en-US" dirty="0" smtClean="0"/>
              <a:t>(4) Terms of the contract</a:t>
            </a:r>
          </a:p>
          <a:p>
            <a:pPr lvl="1"/>
            <a:r>
              <a:rPr lang="en-US" dirty="0" smtClean="0"/>
              <a:t>(5) Any limitations set forth in this subpart</a:t>
            </a:r>
            <a:endParaRPr lang="en-US" dirty="0"/>
          </a:p>
          <a:p>
            <a:r>
              <a:rPr lang="en-US" dirty="0"/>
              <a:t>TINA Threshold - $750K</a:t>
            </a:r>
          </a:p>
          <a:p>
            <a:endParaRPr lang="en-US" dirty="0"/>
          </a:p>
        </p:txBody>
      </p:sp>
    </p:spTree>
    <p:extLst>
      <p:ext uri="{BB962C8B-B14F-4D97-AF65-F5344CB8AC3E}">
        <p14:creationId xmlns:p14="http://schemas.microsoft.com/office/powerpoint/2010/main" val="322725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TECH RESEARCH INSTITUTE</a:t>
            </a:r>
            <a:br>
              <a:rPr lang="en-US" dirty="0" smtClean="0"/>
            </a:br>
            <a:r>
              <a:rPr lang="en-US" dirty="0" smtClean="0"/>
              <a:t>GENERAL/INTRODUCTORY REMARKS</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b="1" u="sng" dirty="0"/>
              <a:t>CASB</a:t>
            </a:r>
          </a:p>
          <a:p>
            <a:r>
              <a:rPr lang="en-US" dirty="0"/>
              <a:t>Chair-Joseph G. Jordan, Administrator, Office of Federal Procurement Policy</a:t>
            </a:r>
          </a:p>
          <a:p>
            <a:r>
              <a:rPr lang="en-US" u="sng" dirty="0"/>
              <a:t>Members</a:t>
            </a:r>
          </a:p>
          <a:p>
            <a:r>
              <a:rPr lang="en-US" dirty="0"/>
              <a:t>Patrick J. Fitzgerald, Director, Defense Contract Audit Agency</a:t>
            </a:r>
          </a:p>
          <a:p>
            <a:r>
              <a:rPr lang="en-US" dirty="0"/>
              <a:t>Laurie L. </a:t>
            </a:r>
            <a:r>
              <a:rPr lang="en-US" dirty="0" err="1"/>
              <a:t>Schmidgall</a:t>
            </a:r>
            <a:r>
              <a:rPr lang="en-US" dirty="0"/>
              <a:t>, Director of Cost Policy, Corporate, The Boeing Company</a:t>
            </a:r>
          </a:p>
          <a:p>
            <a:r>
              <a:rPr lang="en-US" dirty="0"/>
              <a:t>Kathleen M. Turco, Associate Administrator for Government wide Policy, General Services Administration</a:t>
            </a:r>
          </a:p>
          <a:p>
            <a:r>
              <a:rPr lang="en-US" dirty="0"/>
              <a:t>Richard J. Wall, former Partner and National Director, Ernst &amp; Young Government Contract Services, retired</a:t>
            </a:r>
          </a:p>
          <a:p>
            <a:endParaRPr lang="en-US" dirty="0"/>
          </a:p>
        </p:txBody>
      </p:sp>
    </p:spTree>
    <p:extLst>
      <p:ext uri="{BB962C8B-B14F-4D97-AF65-F5344CB8AC3E}">
        <p14:creationId xmlns:p14="http://schemas.microsoft.com/office/powerpoint/2010/main" val="289833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TECH RESEARCH INSTITUTE</a:t>
            </a:r>
            <a:br>
              <a:rPr lang="en-US" dirty="0" smtClean="0"/>
            </a:br>
            <a:r>
              <a:rPr lang="en-US" dirty="0" smtClean="0"/>
              <a:t>GENERAL/INTRODUCTORY REMARKS</a:t>
            </a:r>
            <a:endParaRPr lang="en-US" dirty="0"/>
          </a:p>
        </p:txBody>
      </p:sp>
      <p:sp>
        <p:nvSpPr>
          <p:cNvPr id="3" name="Content Placeholder 2"/>
          <p:cNvSpPr>
            <a:spLocks noGrp="1"/>
          </p:cNvSpPr>
          <p:nvPr>
            <p:ph sz="quarter" idx="13"/>
          </p:nvPr>
        </p:nvSpPr>
        <p:spPr/>
        <p:txBody>
          <a:bodyPr>
            <a:normAutofit/>
          </a:bodyPr>
          <a:lstStyle/>
          <a:p>
            <a:r>
              <a:rPr lang="en-US" sz="1700" b="1" u="sng" dirty="0" smtClean="0"/>
              <a:t>FAR Council</a:t>
            </a:r>
            <a:endParaRPr lang="en-US" sz="1700" b="1" u="sng" dirty="0"/>
          </a:p>
          <a:p>
            <a:r>
              <a:rPr lang="en-US" sz="1700" dirty="0"/>
              <a:t>Chair-Joseph G. Jordan, Administrator, Office of Federal Procurement Policy</a:t>
            </a:r>
          </a:p>
          <a:p>
            <a:r>
              <a:rPr lang="en-US" sz="1700" u="sng" dirty="0"/>
              <a:t>Members</a:t>
            </a:r>
          </a:p>
          <a:p>
            <a:r>
              <a:rPr lang="en-US" sz="1700" dirty="0" smtClean="0"/>
              <a:t>Richard </a:t>
            </a:r>
            <a:r>
              <a:rPr lang="en-US" sz="1700" dirty="0" err="1" smtClean="0"/>
              <a:t>Ginman</a:t>
            </a:r>
            <a:r>
              <a:rPr lang="en-US" sz="1700" dirty="0" smtClean="0"/>
              <a:t>, Director</a:t>
            </a:r>
            <a:r>
              <a:rPr lang="en-US" sz="1700" dirty="0"/>
              <a:t>, Defense Procurement and Acquisition </a:t>
            </a:r>
            <a:r>
              <a:rPr lang="en-US" sz="1700" dirty="0" smtClean="0"/>
              <a:t>Policy</a:t>
            </a:r>
          </a:p>
          <a:p>
            <a:r>
              <a:rPr lang="en-US" sz="1700" dirty="0" smtClean="0"/>
              <a:t>William </a:t>
            </a:r>
            <a:r>
              <a:rPr lang="en-US" sz="1700" dirty="0"/>
              <a:t>P. </a:t>
            </a:r>
            <a:r>
              <a:rPr lang="en-US" sz="1700" dirty="0" smtClean="0"/>
              <a:t>McNally, Assistant </a:t>
            </a:r>
            <a:r>
              <a:rPr lang="en-US" sz="1700" dirty="0"/>
              <a:t>Administrator for </a:t>
            </a:r>
            <a:r>
              <a:rPr lang="en-US" sz="1700" dirty="0" smtClean="0"/>
              <a:t>Procurement, NASA</a:t>
            </a:r>
            <a:endParaRPr lang="en-US" sz="1700" dirty="0"/>
          </a:p>
          <a:p>
            <a:r>
              <a:rPr lang="en-US" sz="1700" dirty="0" smtClean="0"/>
              <a:t>Jeffrey </a:t>
            </a:r>
            <a:r>
              <a:rPr lang="en-US" sz="1700" dirty="0"/>
              <a:t>A. </a:t>
            </a:r>
            <a:r>
              <a:rPr lang="en-US" sz="1700" dirty="0" err="1" smtClean="0"/>
              <a:t>Koses</a:t>
            </a:r>
            <a:r>
              <a:rPr lang="en-US" sz="1700" dirty="0" smtClean="0"/>
              <a:t>, Senior </a:t>
            </a:r>
            <a:r>
              <a:rPr lang="en-US" sz="1700" dirty="0"/>
              <a:t>Procurement </a:t>
            </a:r>
            <a:r>
              <a:rPr lang="en-US" sz="1700" dirty="0" smtClean="0"/>
              <a:t>Executive, General </a:t>
            </a:r>
            <a:r>
              <a:rPr lang="en-US" sz="1700" dirty="0"/>
              <a:t>Services </a:t>
            </a:r>
            <a:r>
              <a:rPr lang="en-US" sz="1700" dirty="0" smtClean="0"/>
              <a:t>Administration</a:t>
            </a:r>
          </a:p>
          <a:p>
            <a:endParaRPr lang="en-US" dirty="0"/>
          </a:p>
          <a:p>
            <a:endParaRPr lang="en-US" dirty="0"/>
          </a:p>
        </p:txBody>
      </p:sp>
    </p:spTree>
    <p:extLst>
      <p:ext uri="{BB962C8B-B14F-4D97-AF65-F5344CB8AC3E}">
        <p14:creationId xmlns:p14="http://schemas.microsoft.com/office/powerpoint/2010/main" val="342851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57879"/>
            <a:ext cx="10364451" cy="1596177"/>
          </a:xfrm>
        </p:spPr>
        <p:txBody>
          <a:bodyPr/>
          <a:lstStyle/>
          <a:p>
            <a:r>
              <a:rPr lang="en-US" dirty="0"/>
              <a:t>GEORGIA TECH RESEARCH INSTITUTE</a:t>
            </a:r>
            <a:br>
              <a:rPr lang="en-US" dirty="0"/>
            </a:br>
            <a:r>
              <a:rPr lang="en-US" dirty="0"/>
              <a:t>GENERAL/INTRODUCTORY REMARKS</a:t>
            </a:r>
          </a:p>
        </p:txBody>
      </p:sp>
      <p:sp>
        <p:nvSpPr>
          <p:cNvPr id="3" name="Content Placeholder 2"/>
          <p:cNvSpPr>
            <a:spLocks noGrp="1"/>
          </p:cNvSpPr>
          <p:nvPr>
            <p:ph sz="quarter" idx="13"/>
          </p:nvPr>
        </p:nvSpPr>
        <p:spPr/>
        <p:txBody>
          <a:bodyPr>
            <a:normAutofit fontScale="47500" lnSpcReduction="20000"/>
          </a:bodyPr>
          <a:lstStyle/>
          <a:p>
            <a:r>
              <a:rPr lang="en-US" dirty="0"/>
              <a:t>Solicitation</a:t>
            </a:r>
          </a:p>
          <a:p>
            <a:pPr lvl="1">
              <a:spcBef>
                <a:spcPts val="0"/>
              </a:spcBef>
            </a:pPr>
            <a:r>
              <a:rPr lang="en-US" dirty="0" smtClean="0"/>
              <a:t>White </a:t>
            </a:r>
            <a:r>
              <a:rPr lang="en-US" dirty="0"/>
              <a:t>Papers (Solicited/Unsolicited)</a:t>
            </a:r>
          </a:p>
          <a:p>
            <a:pPr lvl="1">
              <a:spcBef>
                <a:spcPts val="0"/>
              </a:spcBef>
            </a:pPr>
            <a:r>
              <a:rPr lang="en-US" dirty="0"/>
              <a:t>BAA</a:t>
            </a:r>
          </a:p>
          <a:p>
            <a:pPr lvl="1">
              <a:spcBef>
                <a:spcPts val="0"/>
              </a:spcBef>
            </a:pPr>
            <a:r>
              <a:rPr lang="en-US" dirty="0" smtClean="0"/>
              <a:t>RFP</a:t>
            </a:r>
            <a:endParaRPr lang="en-US" dirty="0"/>
          </a:p>
          <a:p>
            <a:pPr lvl="1">
              <a:spcBef>
                <a:spcPts val="0"/>
              </a:spcBef>
            </a:pPr>
            <a:r>
              <a:rPr lang="en-US" dirty="0"/>
              <a:t>Awards</a:t>
            </a:r>
          </a:p>
          <a:p>
            <a:pPr lvl="1">
              <a:spcBef>
                <a:spcPts val="0"/>
              </a:spcBef>
            </a:pPr>
            <a:r>
              <a:rPr lang="en-US" dirty="0" smtClean="0"/>
              <a:t>Grants</a:t>
            </a:r>
            <a:endParaRPr lang="en-US" dirty="0"/>
          </a:p>
          <a:p>
            <a:pPr lvl="1">
              <a:spcBef>
                <a:spcPts val="0"/>
              </a:spcBef>
            </a:pPr>
            <a:r>
              <a:rPr lang="en-US" dirty="0" smtClean="0"/>
              <a:t>Cooperative </a:t>
            </a:r>
            <a:r>
              <a:rPr lang="en-US" dirty="0"/>
              <a:t>Agreement</a:t>
            </a:r>
          </a:p>
          <a:p>
            <a:pPr>
              <a:spcBef>
                <a:spcPts val="0"/>
              </a:spcBef>
            </a:pPr>
            <a:r>
              <a:rPr lang="en-US" dirty="0"/>
              <a:t>Contracts</a:t>
            </a:r>
          </a:p>
          <a:p>
            <a:pPr lvl="1">
              <a:spcBef>
                <a:spcPts val="0"/>
              </a:spcBef>
            </a:pPr>
            <a:r>
              <a:rPr lang="en-US" dirty="0"/>
              <a:t>CPFF</a:t>
            </a:r>
          </a:p>
          <a:p>
            <a:pPr lvl="1">
              <a:spcBef>
                <a:spcPts val="0"/>
              </a:spcBef>
            </a:pPr>
            <a:r>
              <a:rPr lang="en-US" dirty="0"/>
              <a:t>Time and Materials</a:t>
            </a:r>
          </a:p>
          <a:p>
            <a:pPr lvl="1">
              <a:spcBef>
                <a:spcPts val="0"/>
              </a:spcBef>
            </a:pPr>
            <a:r>
              <a:rPr lang="en-US" dirty="0"/>
              <a:t>Fixed Price</a:t>
            </a:r>
          </a:p>
          <a:p>
            <a:pPr lvl="1">
              <a:spcBef>
                <a:spcPts val="0"/>
              </a:spcBef>
            </a:pPr>
            <a:r>
              <a:rPr lang="en-US" dirty="0"/>
              <a:t>Fixed Price LOE</a:t>
            </a:r>
          </a:p>
          <a:p>
            <a:pPr lvl="1">
              <a:spcBef>
                <a:spcPts val="0"/>
              </a:spcBef>
            </a:pPr>
            <a:r>
              <a:rPr lang="en-US" dirty="0" smtClean="0"/>
              <a:t>CLINs/SLINs/ACRNs</a:t>
            </a:r>
          </a:p>
          <a:p>
            <a:pPr lvl="1">
              <a:spcBef>
                <a:spcPts val="0"/>
              </a:spcBef>
            </a:pPr>
            <a:r>
              <a:rPr lang="en-US" dirty="0" smtClean="0"/>
              <a:t>Limited/No </a:t>
            </a:r>
            <a:r>
              <a:rPr lang="en-US" dirty="0"/>
              <a:t>restriction on F&amp;A rates</a:t>
            </a:r>
          </a:p>
          <a:p>
            <a:pPr>
              <a:spcBef>
                <a:spcPts val="0"/>
              </a:spcBef>
            </a:pPr>
            <a:r>
              <a:rPr lang="en-US" dirty="0"/>
              <a:t>Labor Overhead</a:t>
            </a:r>
          </a:p>
          <a:p>
            <a:pPr>
              <a:spcBef>
                <a:spcPts val="0"/>
              </a:spcBef>
            </a:pPr>
            <a:r>
              <a:rPr lang="en-US" dirty="0"/>
              <a:t>G&amp;A</a:t>
            </a:r>
          </a:p>
          <a:p>
            <a:pPr>
              <a:spcBef>
                <a:spcPts val="0"/>
              </a:spcBef>
            </a:pPr>
            <a:r>
              <a:rPr lang="en-US" dirty="0"/>
              <a:t>Material and Subcontract Overhead</a:t>
            </a:r>
          </a:p>
          <a:p>
            <a:pPr lvl="1">
              <a:spcBef>
                <a:spcPts val="0"/>
              </a:spcBef>
            </a:pPr>
            <a:r>
              <a:rPr lang="en-US" dirty="0"/>
              <a:t>GTRI – nominal Material Handling </a:t>
            </a:r>
            <a:r>
              <a:rPr lang="en-US" dirty="0" smtClean="0"/>
              <a:t>rate</a:t>
            </a:r>
          </a:p>
          <a:p>
            <a:pPr lvl="1">
              <a:spcBef>
                <a:spcPts val="0"/>
              </a:spcBef>
            </a:pPr>
            <a:r>
              <a:rPr lang="en-US" dirty="0" smtClean="0"/>
              <a:t>GT - Full Overhead</a:t>
            </a:r>
            <a:endParaRPr lang="en-US" dirty="0"/>
          </a:p>
          <a:p>
            <a:pPr>
              <a:spcBef>
                <a:spcPts val="0"/>
              </a:spcBef>
            </a:pPr>
            <a:r>
              <a:rPr lang="en-US" dirty="0"/>
              <a:t>Cost of Money – Funds invested in equipment and </a:t>
            </a:r>
            <a:r>
              <a:rPr lang="en-US" dirty="0" smtClean="0"/>
              <a:t>buildings</a:t>
            </a:r>
          </a:p>
          <a:p>
            <a:pPr lvl="1">
              <a:spcBef>
                <a:spcPts val="0"/>
              </a:spcBef>
            </a:pPr>
            <a:r>
              <a:rPr lang="en-US" dirty="0" smtClean="0"/>
              <a:t>LABOR com</a:t>
            </a:r>
          </a:p>
          <a:p>
            <a:pPr lvl="1">
              <a:spcBef>
                <a:spcPts val="0"/>
              </a:spcBef>
            </a:pPr>
            <a:r>
              <a:rPr lang="en-US" dirty="0" err="1" smtClean="0"/>
              <a:t>G&amp;a</a:t>
            </a:r>
            <a:r>
              <a:rPr lang="en-US" smtClean="0"/>
              <a:t> com</a:t>
            </a:r>
            <a:endParaRPr lang="en-US" dirty="0"/>
          </a:p>
          <a:p>
            <a:endParaRPr lang="en-US" dirty="0"/>
          </a:p>
        </p:txBody>
      </p:sp>
    </p:spTree>
    <p:extLst>
      <p:ext uri="{BB962C8B-B14F-4D97-AF65-F5344CB8AC3E}">
        <p14:creationId xmlns:p14="http://schemas.microsoft.com/office/powerpoint/2010/main" val="55556722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13498</TotalTime>
  <Words>3021</Words>
  <Application>Microsoft Office PowerPoint</Application>
  <PresentationFormat>Widescreen</PresentationFormat>
  <Paragraphs>417</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Tw Cen MT</vt:lpstr>
      <vt:lpstr>Droplet</vt:lpstr>
      <vt:lpstr>Contract Proposal Preparation-What's Involved</vt:lpstr>
      <vt:lpstr>GEORGIA TECH RESEARCH INSTITUTE GENERAL/INTRODUCTORY REMARKS</vt:lpstr>
      <vt:lpstr>PowerPoint Presentation</vt:lpstr>
      <vt:lpstr>GTARC</vt:lpstr>
      <vt:lpstr>PowerPoint Presentation</vt:lpstr>
      <vt:lpstr>GEORGIA TECH RESEARCH INSTITUTE GENERAL/INTRODUCTORY REMARKS</vt:lpstr>
      <vt:lpstr>GEORGIA TECH RESEARCH INSTITUTE GENERAL/INTRODUCTORY REMARKS</vt:lpstr>
      <vt:lpstr>GEORGIA TECH RESEARCH INSTITUTE GENERAL/INTRODUCTORY REMARKS</vt:lpstr>
      <vt:lpstr>GEORGIA TECH RESEARCH INSTITUTE GENERAL/INTRODUCTORY REMARKS</vt:lpstr>
      <vt:lpstr>GEORGIA TECH RESEARCH INSTITUTE GENERAL/INTRODUCTORY REM</vt:lpstr>
      <vt:lpstr>Federal government cost format</vt:lpstr>
      <vt:lpstr>Part I - the schedule</vt:lpstr>
      <vt:lpstr>Part I-the schedule (cont’d)</vt:lpstr>
      <vt:lpstr>Part I-the schedule (cont’d)</vt:lpstr>
      <vt:lpstr>Part ii – contract clauses</vt:lpstr>
      <vt:lpstr>Part III – List of Documents, Exhibits, and Other Attachments</vt:lpstr>
      <vt:lpstr>Part IV – Representations and Instructions (usually in solicitations and not awards)</vt:lpstr>
      <vt:lpstr>SUMMARY</vt:lpstr>
      <vt:lpstr>Summary cont’d</vt:lpstr>
      <vt:lpstr>Summary cont’d</vt:lpstr>
      <vt:lpstr>Summary cont’d</vt:lpstr>
      <vt:lpstr>Summary cont’d</vt:lpstr>
      <vt:lpstr>Contract types</vt:lpstr>
      <vt:lpstr>Contract types cont’d</vt:lpstr>
      <vt:lpstr>Contract types cont’d</vt:lpstr>
      <vt:lpstr>Contract types cont’d</vt:lpstr>
      <vt:lpstr>Contract types cont’d</vt:lpstr>
      <vt:lpstr>Contract types cont’d</vt:lpstr>
      <vt:lpstr>Contract types cont’d</vt:lpstr>
      <vt:lpstr>Contract types cont’d</vt:lpstr>
      <vt:lpstr>Contract Clauses</vt:lpstr>
      <vt:lpstr>Government stakeholders</vt:lpstr>
      <vt:lpstr>Proposal development</vt:lpstr>
      <vt:lpstr>financial</vt:lpstr>
      <vt:lpstr>Financial cont’d</vt:lpstr>
      <vt:lpstr>Financial cont’d</vt:lpstr>
      <vt:lpstr>Financial cont’d</vt:lpstr>
      <vt:lpstr>Financial cont’d</vt:lpstr>
      <vt:lpstr>financial</vt:lpstr>
      <vt:lpstr>considerations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Proposal Preparation-What's Involved</dc:title>
  <dc:creator>Lett, Jerry</dc:creator>
  <cp:lastModifiedBy> </cp:lastModifiedBy>
  <cp:revision>36</cp:revision>
  <cp:lastPrinted>2016-06-05T21:34:34Z</cp:lastPrinted>
  <dcterms:created xsi:type="dcterms:W3CDTF">2016-05-13T17:17:24Z</dcterms:created>
  <dcterms:modified xsi:type="dcterms:W3CDTF">2016-06-07T14:50:00Z</dcterms:modified>
</cp:coreProperties>
</file>