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87" r:id="rId2"/>
    <p:sldMasterId id="2147483706" r:id="rId3"/>
  </p:sldMasterIdLst>
  <p:notesMasterIdLst>
    <p:notesMasterId r:id="rId21"/>
  </p:notesMasterIdLst>
  <p:handoutMasterIdLst>
    <p:handoutMasterId r:id="rId22"/>
  </p:handoutMasterIdLst>
  <p:sldIdLst>
    <p:sldId id="256" r:id="rId4"/>
    <p:sldId id="273" r:id="rId5"/>
    <p:sldId id="282" r:id="rId6"/>
    <p:sldId id="283" r:id="rId7"/>
    <p:sldId id="284" r:id="rId8"/>
    <p:sldId id="285" r:id="rId9"/>
    <p:sldId id="257" r:id="rId10"/>
    <p:sldId id="258" r:id="rId11"/>
    <p:sldId id="267" r:id="rId12"/>
    <p:sldId id="261" r:id="rId13"/>
    <p:sldId id="262" r:id="rId14"/>
    <p:sldId id="265" r:id="rId15"/>
    <p:sldId id="266" r:id="rId16"/>
    <p:sldId id="272" r:id="rId17"/>
    <p:sldId id="270" r:id="rId18"/>
    <p:sldId id="269" r:id="rId19"/>
    <p:sldId id="271" r:id="rId20"/>
  </p:sldIdLst>
  <p:sldSz cx="9144000" cy="6858000" type="screen4x3"/>
  <p:notesSz cx="7077075" cy="9363075"/>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yle Smith" initials="DS" lastIdx="4" clrIdx="0"/>
  <p:cmAuthor id="1" name="Jason R. Guilbeault" initials="JR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0" autoAdjust="0"/>
    <p:restoredTop sz="86429" autoAdjust="0"/>
  </p:normalViewPr>
  <p:slideViewPr>
    <p:cSldViewPr>
      <p:cViewPr>
        <p:scale>
          <a:sx n="100" d="100"/>
          <a:sy n="100" d="100"/>
        </p:scale>
        <p:origin x="-11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3228" y="-12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6007"/>
            <a:ext cx="7077075" cy="468474"/>
          </a:xfrm>
          <a:prstGeom prst="rect">
            <a:avLst/>
          </a:prstGeom>
        </p:spPr>
        <p:txBody>
          <a:bodyPr vert="horz" lIns="92176" tIns="46088" rIns="92176" bIns="46088" rtlCol="0"/>
          <a:lstStyle>
            <a:lvl1pPr algn="l">
              <a:defRPr sz="1200"/>
            </a:lvl1pPr>
          </a:lstStyle>
          <a:p>
            <a:pPr algn="ctr"/>
            <a:r>
              <a:rPr lang="en-US" dirty="0" smtClean="0"/>
              <a:t>SRA International 2014 San Diego, CA</a:t>
            </a:r>
          </a:p>
          <a:p>
            <a:pPr algn="ctr"/>
            <a:r>
              <a:rPr lang="en-US" dirty="0"/>
              <a:t>Recent OIG Audit Findings in Brief!</a:t>
            </a:r>
          </a:p>
        </p:txBody>
      </p:sp>
      <p:sp>
        <p:nvSpPr>
          <p:cNvPr id="3" name="Date Placeholder 2"/>
          <p:cNvSpPr>
            <a:spLocks noGrp="1"/>
          </p:cNvSpPr>
          <p:nvPr>
            <p:ph type="dt" sz="quarter" idx="1"/>
          </p:nvPr>
        </p:nvSpPr>
        <p:spPr>
          <a:xfrm>
            <a:off x="4008100" y="0"/>
            <a:ext cx="3067374" cy="468474"/>
          </a:xfrm>
          <a:prstGeom prst="rect">
            <a:avLst/>
          </a:prstGeom>
        </p:spPr>
        <p:txBody>
          <a:bodyPr vert="horz" lIns="92176" tIns="46088" rIns="92176" bIns="46088" rtlCol="0"/>
          <a:lstStyle>
            <a:lvl1pPr algn="r">
              <a:defRPr sz="1200"/>
            </a:lvl1pPr>
          </a:lstStyle>
          <a:p>
            <a:endParaRPr lang="en-US" dirty="0"/>
          </a:p>
        </p:txBody>
      </p:sp>
      <p:sp>
        <p:nvSpPr>
          <p:cNvPr id="4" name="Footer Placeholder 3"/>
          <p:cNvSpPr>
            <a:spLocks noGrp="1"/>
          </p:cNvSpPr>
          <p:nvPr>
            <p:ph type="ftr" sz="quarter" idx="2"/>
          </p:nvPr>
        </p:nvSpPr>
        <p:spPr>
          <a:xfrm>
            <a:off x="0" y="8893003"/>
            <a:ext cx="3067374" cy="468474"/>
          </a:xfrm>
          <a:prstGeom prst="rect">
            <a:avLst/>
          </a:prstGeom>
        </p:spPr>
        <p:txBody>
          <a:bodyPr vert="horz" lIns="92176" tIns="46088" rIns="92176" bIns="460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lIns="92176" tIns="46088" rIns="92176" bIns="46088" rtlCol="0" anchor="b"/>
          <a:lstStyle>
            <a:lvl1pPr algn="r">
              <a:defRPr sz="1200"/>
            </a:lvl1pPr>
          </a:lstStyle>
          <a:p>
            <a:fld id="{B7E7D9D1-BC22-4852-967A-03C22E438204}" type="slidenum">
              <a:rPr lang="en-US" smtClean="0"/>
              <a:pPr/>
              <a:t>‹#›</a:t>
            </a:fld>
            <a:endParaRPr lang="en-US" dirty="0"/>
          </a:p>
        </p:txBody>
      </p:sp>
    </p:spTree>
    <p:extLst>
      <p:ext uri="{BB962C8B-B14F-4D97-AF65-F5344CB8AC3E}">
        <p14:creationId xmlns:p14="http://schemas.microsoft.com/office/powerpoint/2010/main" val="379032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76" tIns="46088" rIns="92176" bIns="46088" rtlCol="0"/>
          <a:lstStyle>
            <a:lvl1pPr algn="l">
              <a:defRPr sz="1200"/>
            </a:lvl1pPr>
          </a:lstStyle>
          <a:p>
            <a:endParaRPr lang="en-US" dirty="0"/>
          </a:p>
        </p:txBody>
      </p:sp>
      <p:sp>
        <p:nvSpPr>
          <p:cNvPr id="3" name="Date Placeholder 2"/>
          <p:cNvSpPr>
            <a:spLocks noGrp="1"/>
          </p:cNvSpPr>
          <p:nvPr>
            <p:ph type="dt" idx="1"/>
          </p:nvPr>
        </p:nvSpPr>
        <p:spPr>
          <a:xfrm>
            <a:off x="4008100" y="0"/>
            <a:ext cx="3067374" cy="468474"/>
          </a:xfrm>
          <a:prstGeom prst="rect">
            <a:avLst/>
          </a:prstGeom>
        </p:spPr>
        <p:txBody>
          <a:bodyPr vert="horz" lIns="92176" tIns="46088" rIns="92176" bIns="46088" rtlCol="0"/>
          <a:lstStyle>
            <a:lvl1pPr algn="r">
              <a:defRPr sz="1200"/>
            </a:lvl1pPr>
          </a:lstStyle>
          <a:p>
            <a:fld id="{EF37CC7E-1A1B-47F0-B6EF-4310C3145490}" type="datetimeFigureOut">
              <a:rPr lang="en-US" smtClean="0"/>
              <a:pPr/>
              <a:t>6/19/2015</a:t>
            </a:fld>
            <a:endParaRPr lang="en-US" dirty="0"/>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176" tIns="46088" rIns="92176" bIns="46088" rtlCol="0" anchor="ctr"/>
          <a:lstStyle/>
          <a:p>
            <a:endParaRPr lang="en-US" dirty="0"/>
          </a:p>
        </p:txBody>
      </p:sp>
      <p:sp>
        <p:nvSpPr>
          <p:cNvPr id="5" name="Notes Placeholder 4"/>
          <p:cNvSpPr>
            <a:spLocks noGrp="1"/>
          </p:cNvSpPr>
          <p:nvPr>
            <p:ph type="body" sz="quarter" idx="3"/>
          </p:nvPr>
        </p:nvSpPr>
        <p:spPr>
          <a:xfrm>
            <a:off x="708349" y="4448101"/>
            <a:ext cx="5660378" cy="4213065"/>
          </a:xfrm>
          <a:prstGeom prst="rect">
            <a:avLst/>
          </a:prstGeom>
        </p:spPr>
        <p:txBody>
          <a:bodyPr vert="horz" lIns="92176" tIns="46088" rIns="92176" bIns="460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003"/>
            <a:ext cx="3067374" cy="468474"/>
          </a:xfrm>
          <a:prstGeom prst="rect">
            <a:avLst/>
          </a:prstGeom>
        </p:spPr>
        <p:txBody>
          <a:bodyPr vert="horz" lIns="92176" tIns="46088" rIns="92176" bIns="460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lIns="92176" tIns="46088" rIns="92176" bIns="46088" rtlCol="0" anchor="b"/>
          <a:lstStyle>
            <a:lvl1pPr algn="r">
              <a:defRPr sz="1200"/>
            </a:lvl1pPr>
          </a:lstStyle>
          <a:p>
            <a:fld id="{0590137E-E4A2-490C-AE31-8EC7437AB658}" type="slidenum">
              <a:rPr lang="en-US" smtClean="0"/>
              <a:pPr/>
              <a:t>‹#›</a:t>
            </a:fld>
            <a:endParaRPr lang="en-US" dirty="0"/>
          </a:p>
        </p:txBody>
      </p:sp>
    </p:spTree>
    <p:extLst>
      <p:ext uri="{BB962C8B-B14F-4D97-AF65-F5344CB8AC3E}">
        <p14:creationId xmlns:p14="http://schemas.microsoft.com/office/powerpoint/2010/main" val="214282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questions are divided into the following categories:</a:t>
            </a:r>
          </a:p>
          <a:p>
            <a:endParaRPr lang="en-US" dirty="0"/>
          </a:p>
        </p:txBody>
      </p:sp>
      <p:sp>
        <p:nvSpPr>
          <p:cNvPr id="4" name="Slide Number Placeholder 3"/>
          <p:cNvSpPr>
            <a:spLocks noGrp="1"/>
          </p:cNvSpPr>
          <p:nvPr>
            <p:ph type="sldNum" sz="quarter" idx="10"/>
          </p:nvPr>
        </p:nvSpPr>
        <p:spPr/>
        <p:txBody>
          <a:bodyPr/>
          <a:lstStyle/>
          <a:p>
            <a:fld id="{0590137E-E4A2-490C-AE31-8EC7437AB658}" type="slidenum">
              <a:rPr lang="en-US" smtClean="0"/>
              <a:pPr/>
              <a:t>7</a:t>
            </a:fld>
            <a:endParaRPr lang="en-US" dirty="0"/>
          </a:p>
        </p:txBody>
      </p:sp>
    </p:spTree>
    <p:extLst>
      <p:ext uri="{BB962C8B-B14F-4D97-AF65-F5344CB8AC3E}">
        <p14:creationId xmlns:p14="http://schemas.microsoft.com/office/powerpoint/2010/main" val="336102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05CAC-2B04-4E0B-9A8A-F63F85F14980}" type="datetimeFigureOut">
              <a:rPr lang="en-US" smtClean="0"/>
              <a:pPr/>
              <a:t>6/19/2015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AF895-05F2-4C49-A2D4-E0B7976995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628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 y="9906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8798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2400" y="990600"/>
            <a:ext cx="4343400" cy="457200"/>
          </a:xfrm>
        </p:spPr>
        <p:style>
          <a:lnRef idx="0">
            <a:schemeClr val="dk1"/>
          </a:lnRef>
          <a:fillRef idx="3">
            <a:schemeClr val="dk1"/>
          </a:fillRef>
          <a:effectRef idx="3">
            <a:schemeClr val="dk1"/>
          </a:effectRef>
          <a:fontRef idx="none"/>
        </p:style>
        <p:txBody>
          <a:bodyPr anchor="ctr">
            <a:normAutofit/>
          </a:bodyPr>
          <a:lstStyle>
            <a:lvl1pPr marL="0" indent="0" algn="ctr">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512490"/>
            <a:ext cx="4343400" cy="473591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990600"/>
            <a:ext cx="4343400" cy="457200"/>
          </a:xfrm>
        </p:spPr>
        <p:style>
          <a:lnRef idx="0">
            <a:schemeClr val="accent3"/>
          </a:lnRef>
          <a:fillRef idx="3">
            <a:schemeClr val="accent3"/>
          </a:fillRef>
          <a:effectRef idx="3">
            <a:schemeClr val="accent3"/>
          </a:effectRef>
          <a:fontRef idx="none"/>
        </p:style>
        <p:txBody>
          <a:bodyPr anchor="ctr">
            <a:normAutofit/>
          </a:bodyPr>
          <a:lstStyle>
            <a:lvl1pPr marL="0" indent="0" algn="ctr">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1524000"/>
            <a:ext cx="4343400" cy="47244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157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2826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457200" y="6455664"/>
            <a:ext cx="8305800" cy="45720"/>
          </a:xfrm>
          <a:prstGeom prst="rect">
            <a:avLst/>
          </a:prstGeom>
          <a:solidFill>
            <a:srgbClr val="819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noChangeArrowheads="1"/>
          </p:cNvPicPr>
          <p:nvPr userDrawn="1"/>
        </p:nvPicPr>
        <p:blipFill>
          <a:blip r:embed="rId2" cstate="print"/>
          <a:srcRect/>
          <a:stretch>
            <a:fillRect/>
          </a:stretch>
        </p:blipFill>
        <p:spPr bwMode="auto">
          <a:xfrm>
            <a:off x="0" y="0"/>
            <a:ext cx="9144000" cy="914399"/>
          </a:xfrm>
          <a:prstGeom prst="rect">
            <a:avLst/>
          </a:prstGeom>
          <a:noFill/>
          <a:ln w="9525">
            <a:solidFill>
              <a:schemeClr val="tx1"/>
            </a:solidFill>
            <a:miter lim="800000"/>
            <a:headEnd/>
            <a:tailEnd/>
          </a:ln>
        </p:spPr>
      </p:pic>
      <p:pic>
        <p:nvPicPr>
          <p:cNvPr id="4" name="Picture 3"/>
          <p:cNvPicPr>
            <a:picLocks noChangeAspect="1" noChangeArrowheads="1"/>
          </p:cNvPicPr>
          <p:nvPr userDrawn="1"/>
        </p:nvPicPr>
        <p:blipFill>
          <a:blip r:embed="rId3" cstate="print"/>
          <a:srcRect/>
          <a:stretch>
            <a:fillRect/>
          </a:stretch>
        </p:blipFill>
        <p:spPr bwMode="auto">
          <a:xfrm>
            <a:off x="0" y="9144"/>
            <a:ext cx="2362200" cy="908050"/>
          </a:xfrm>
          <a:prstGeom prst="rect">
            <a:avLst/>
          </a:prstGeom>
          <a:noFill/>
          <a:ln w="6350">
            <a:solidFill>
              <a:schemeClr val="tx1"/>
            </a:solidFill>
            <a:miter lim="800000"/>
            <a:headEnd/>
            <a:tailEnd/>
          </a:ln>
        </p:spPr>
      </p:pic>
      <p:sp>
        <p:nvSpPr>
          <p:cNvPr id="5" name="TextBox 12"/>
          <p:cNvSpPr txBox="1">
            <a:spLocks noChangeArrowheads="1"/>
          </p:cNvSpPr>
          <p:nvPr userDrawn="1"/>
        </p:nvSpPr>
        <p:spPr bwMode="auto">
          <a:xfrm>
            <a:off x="2438400" y="228600"/>
            <a:ext cx="6705600" cy="400110"/>
          </a:xfrm>
          <a:prstGeom prst="rect">
            <a:avLst/>
          </a:prstGeom>
          <a:noFill/>
          <a:ln w="9525">
            <a:noFill/>
            <a:miter lim="800000"/>
            <a:headEnd/>
            <a:tailEnd/>
          </a:ln>
        </p:spPr>
        <p:txBody>
          <a:bodyPr wrap="square">
            <a:spAutoFit/>
          </a:bodyPr>
          <a:lstStyle/>
          <a:p>
            <a:pPr algn="ctr">
              <a:defRPr/>
            </a:pPr>
            <a:r>
              <a:rPr lang="en-US" sz="2000" b="1" dirty="0" smtClean="0">
                <a:latin typeface="Calibri" pitchFamily="34" charset="0"/>
              </a:rPr>
              <a:t>MAXIMUS Higher </a:t>
            </a:r>
            <a:r>
              <a:rPr lang="en-US" sz="2000" b="1" dirty="0">
                <a:latin typeface="Calibri" pitchFamily="34" charset="0"/>
              </a:rPr>
              <a:t>Education </a:t>
            </a:r>
            <a:r>
              <a:rPr lang="en-US" sz="2000" b="1" dirty="0" smtClean="0">
                <a:latin typeface="Calibri" pitchFamily="34" charset="0"/>
              </a:rPr>
              <a:t>Users Meeting 2014</a:t>
            </a:r>
            <a:endParaRPr lang="en-US" sz="2000" b="1" dirty="0">
              <a:latin typeface="Calibri" pitchFamily="34" charset="0"/>
            </a:endParaRPr>
          </a:p>
        </p:txBody>
      </p:sp>
    </p:spTree>
    <p:extLst>
      <p:ext uri="{BB962C8B-B14F-4D97-AF65-F5344CB8AC3E}">
        <p14:creationId xmlns:p14="http://schemas.microsoft.com/office/powerpoint/2010/main" val="3950447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811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78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410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1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603"/>
          <a:stretch/>
        </p:blipFill>
        <p:spPr>
          <a:xfrm>
            <a:off x="0" y="838200"/>
            <a:ext cx="9144000" cy="5550992"/>
          </a:xfrm>
          <a:prstGeom prst="rect">
            <a:avLst/>
          </a:prstGeom>
        </p:spPr>
      </p:pic>
      <p:sp>
        <p:nvSpPr>
          <p:cNvPr id="22" name="Title Placeholder 1"/>
          <p:cNvSpPr>
            <a:spLocks noGrp="1"/>
          </p:cNvSpPr>
          <p:nvPr>
            <p:ph type="title"/>
          </p:nvPr>
        </p:nvSpPr>
        <p:spPr>
          <a:xfrm>
            <a:off x="152400" y="228600"/>
            <a:ext cx="8839200" cy="533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937016"/>
            <a:ext cx="2000250" cy="311384"/>
          </a:xfrm>
          <a:prstGeom prst="rect">
            <a:avLst/>
          </a:prstGeom>
        </p:spPr>
      </p:pic>
      <p:sp>
        <p:nvSpPr>
          <p:cNvPr id="7" name="Subtitle 2"/>
          <p:cNvSpPr>
            <a:spLocks noGrp="1"/>
          </p:cNvSpPr>
          <p:nvPr>
            <p:ph type="subTitle" idx="1" hasCustomPrompt="1"/>
          </p:nvPr>
        </p:nvSpPr>
        <p:spPr>
          <a:xfrm>
            <a:off x="5181600" y="3613696"/>
            <a:ext cx="3595566" cy="1664275"/>
          </a:xfrm>
        </p:spPr>
        <p:txBody>
          <a:bodyPr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kumimoji="0" lang="en-US" sz="1800" b="1" i="0" u="none" strike="noStrike" kern="1200" cap="none" spc="0" normalizeH="0" baseline="0" noProof="0">
                <a:ln>
                  <a:noFill/>
                </a:ln>
                <a:solidFill>
                  <a:schemeClr val="tx1"/>
                </a:solidFill>
                <a:effectLst/>
                <a:uLnTx/>
                <a:uFillTx/>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p>
          <a:p>
            <a:endParaRPr lang="en-US"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smtClean="0">
                <a:ln>
                  <a:noFill/>
                </a:ln>
                <a:solidFill>
                  <a:srgbClr val="7B858A"/>
                </a:solidFill>
                <a:effectLst/>
                <a:uLnTx/>
                <a:uFillTx/>
                <a:latin typeface="Arial" pitchFamily="34" charset="0"/>
                <a:ea typeface="+mn-ea"/>
                <a:cs typeface="Arial" pitchFamily="34" charset="0"/>
              </a:rPr>
              <a:t>September 4, 2014</a:t>
            </a:r>
            <a:endParaRPr lang="en-US" dirty="0"/>
          </a:p>
        </p:txBody>
      </p:sp>
    </p:spTree>
    <p:extLst>
      <p:ext uri="{BB962C8B-B14F-4D97-AF65-F5344CB8AC3E}">
        <p14:creationId xmlns:p14="http://schemas.microsoft.com/office/powerpoint/2010/main" val="324534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alpha val="9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533400"/>
          </a:xfrm>
          <a:prstGeom prst="rect">
            <a:avLst/>
          </a:prstGeom>
        </p:spPr>
        <p:txBody>
          <a:bodyPr>
            <a:noAutofit/>
          </a:bodyPr>
          <a:lstStyle>
            <a:lvl1pPr algn="l">
              <a:defRPr sz="2800">
                <a:solidFill>
                  <a:srgbClr val="57517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990600"/>
            <a:ext cx="8534400" cy="5410200"/>
          </a:xfrm>
          <a:prstGeom prst="rect">
            <a:avLst/>
          </a:prstGeom>
        </p:spPr>
        <p:txBody>
          <a:bodyPr>
            <a:normAutofit/>
          </a:bodyPr>
          <a:lstStyle>
            <a:lvl1pPr>
              <a:defRPr sz="24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5634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555" t="14383" b="3649"/>
          <a:stretch/>
        </p:blipFill>
        <p:spPr>
          <a:xfrm>
            <a:off x="0" y="828136"/>
            <a:ext cx="9142922" cy="5572664"/>
          </a:xfrm>
          <a:prstGeom prst="rect">
            <a:avLst/>
          </a:prstGeom>
        </p:spPr>
      </p:pic>
      <p:sp>
        <p:nvSpPr>
          <p:cNvPr id="22" name="Title Placeholder 1"/>
          <p:cNvSpPr>
            <a:spLocks noGrp="1"/>
          </p:cNvSpPr>
          <p:nvPr>
            <p:ph type="title"/>
          </p:nvPr>
        </p:nvSpPr>
        <p:spPr>
          <a:xfrm>
            <a:off x="152400" y="228600"/>
            <a:ext cx="8839200" cy="533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Subtitle 2"/>
          <p:cNvSpPr>
            <a:spLocks noGrp="1"/>
          </p:cNvSpPr>
          <p:nvPr>
            <p:ph type="subTitle" idx="1" hasCustomPrompt="1"/>
          </p:nvPr>
        </p:nvSpPr>
        <p:spPr>
          <a:xfrm>
            <a:off x="5715000" y="4191000"/>
            <a:ext cx="3062166" cy="1600200"/>
          </a:xfrm>
        </p:spPr>
        <p:txBody>
          <a:bodyPr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kumimoji="0" lang="en-US" sz="1800" b="1" i="0" u="none" strike="noStrike" kern="1200" cap="none" spc="0" normalizeH="0" baseline="0" noProof="0">
                <a:ln>
                  <a:noFill/>
                </a:ln>
                <a:solidFill>
                  <a:schemeClr val="accent1">
                    <a:lumMod val="50000"/>
                  </a:schemeClr>
                </a:solidFill>
                <a:effectLst/>
                <a:uLnTx/>
                <a:uFillTx/>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p>
          <a:p>
            <a:endParaRPr lang="en-US"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smtClean="0">
                <a:ln>
                  <a:noFill/>
                </a:ln>
                <a:solidFill>
                  <a:srgbClr val="7B858A"/>
                </a:solidFill>
                <a:effectLst/>
                <a:uLnTx/>
                <a:uFillTx/>
                <a:latin typeface="Arial" pitchFamily="34" charset="0"/>
                <a:ea typeface="+mn-ea"/>
                <a:cs typeface="Arial" pitchFamily="34" charset="0"/>
              </a:rPr>
              <a:t>September 4, 2014</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937016"/>
            <a:ext cx="2000250" cy="311384"/>
          </a:xfrm>
          <a:prstGeom prst="rect">
            <a:avLst/>
          </a:prstGeom>
        </p:spPr>
      </p:pic>
    </p:spTree>
    <p:extLst>
      <p:ext uri="{BB962C8B-B14F-4D97-AF65-F5344CB8AC3E}">
        <p14:creationId xmlns:p14="http://schemas.microsoft.com/office/powerpoint/2010/main" val="365510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533400"/>
          </a:xfrm>
          <a:prstGeom prst="rect">
            <a:avLst/>
          </a:prstGeom>
        </p:spPr>
        <p:txBody>
          <a:bodyPr>
            <a:noAutofit/>
          </a:bodyPr>
          <a:lstStyle>
            <a:lvl1pPr algn="l">
              <a:defRPr sz="2800" b="1">
                <a:solidFill>
                  <a:srgbClr val="57517B"/>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990600"/>
            <a:ext cx="4114800" cy="5105400"/>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990600"/>
            <a:ext cx="4114800" cy="51355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124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A7EC1-6BCF-4E10-8930-2DF327AAC5B2}" type="slidenum">
              <a:rPr lang="en-US" smtClean="0"/>
              <a:pPr/>
              <a:t>‹#›</a:t>
            </a:fld>
            <a:endParaRPr lang="en-US" dirty="0"/>
          </a:p>
        </p:txBody>
      </p:sp>
      <p:sp>
        <p:nvSpPr>
          <p:cNvPr id="15" name="Rectangle 14"/>
          <p:cNvSpPr/>
          <p:nvPr userDrawn="1"/>
        </p:nvSpPr>
        <p:spPr>
          <a:xfrm>
            <a:off x="457200" y="6455664"/>
            <a:ext cx="8305800" cy="45720"/>
          </a:xfrm>
          <a:prstGeom prst="rect">
            <a:avLst/>
          </a:prstGeom>
          <a:solidFill>
            <a:srgbClr val="819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5"/>
          <p:cNvPicPr>
            <a:picLocks noChangeAspect="1" noChangeArrowheads="1"/>
          </p:cNvPicPr>
          <p:nvPr userDrawn="1"/>
        </p:nvPicPr>
        <p:blipFill>
          <a:blip r:embed="rId2" cstate="print"/>
          <a:srcRect/>
          <a:stretch>
            <a:fillRect/>
          </a:stretch>
        </p:blipFill>
        <p:spPr bwMode="auto">
          <a:xfrm>
            <a:off x="0" y="0"/>
            <a:ext cx="9144000" cy="914399"/>
          </a:xfrm>
          <a:prstGeom prst="rect">
            <a:avLst/>
          </a:prstGeom>
          <a:noFill/>
          <a:ln w="9525">
            <a:solidFill>
              <a:schemeClr val="tx1"/>
            </a:solid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0" y="9144"/>
            <a:ext cx="2362200" cy="908050"/>
          </a:xfrm>
          <a:prstGeom prst="rect">
            <a:avLst/>
          </a:prstGeom>
          <a:noFill/>
          <a:ln w="6350">
            <a:solidFill>
              <a:schemeClr val="tx1"/>
            </a:solidFill>
            <a:miter lim="800000"/>
            <a:headEnd/>
            <a:tailEnd/>
          </a:ln>
        </p:spPr>
      </p:pic>
      <p:sp>
        <p:nvSpPr>
          <p:cNvPr id="9" name="TextBox 12"/>
          <p:cNvSpPr txBox="1">
            <a:spLocks noChangeArrowheads="1"/>
          </p:cNvSpPr>
          <p:nvPr userDrawn="1"/>
        </p:nvSpPr>
        <p:spPr bwMode="auto">
          <a:xfrm>
            <a:off x="2438400" y="228600"/>
            <a:ext cx="6705600" cy="400110"/>
          </a:xfrm>
          <a:prstGeom prst="rect">
            <a:avLst/>
          </a:prstGeom>
          <a:noFill/>
          <a:ln w="9525">
            <a:noFill/>
            <a:miter lim="800000"/>
            <a:headEnd/>
            <a:tailEnd/>
          </a:ln>
        </p:spPr>
        <p:txBody>
          <a:bodyPr wrap="square">
            <a:spAutoFit/>
          </a:bodyPr>
          <a:lstStyle/>
          <a:p>
            <a:pPr algn="ctr">
              <a:defRPr/>
            </a:pPr>
            <a:r>
              <a:rPr lang="en-US" sz="2000" b="1" dirty="0" smtClean="0">
                <a:latin typeface="Calibri" pitchFamily="34" charset="0"/>
              </a:rPr>
              <a:t>MAXIMUS Higher </a:t>
            </a:r>
            <a:r>
              <a:rPr lang="en-US" sz="2000" b="1" dirty="0">
                <a:latin typeface="Calibri" pitchFamily="34" charset="0"/>
              </a:rPr>
              <a:t>Education </a:t>
            </a:r>
            <a:r>
              <a:rPr lang="en-US" sz="2000" b="1" dirty="0" smtClean="0">
                <a:latin typeface="Calibri" pitchFamily="34" charset="0"/>
              </a:rPr>
              <a:t>Users Meeting 2014</a:t>
            </a:r>
            <a:endParaRPr lang="en-US" sz="2000" b="1" dirty="0">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0A7EC1-6BCF-4E10-8930-2DF327AAC5B2}" type="slidenum">
              <a:rPr lang="en-US" smtClean="0"/>
              <a:pPr/>
              <a:t>‹#›</a:t>
            </a:fld>
            <a:endParaRPr lang="en-US" dirty="0"/>
          </a:p>
        </p:txBody>
      </p:sp>
      <p:sp>
        <p:nvSpPr>
          <p:cNvPr id="15" name="Rectangle 14"/>
          <p:cNvSpPr/>
          <p:nvPr userDrawn="1"/>
        </p:nvSpPr>
        <p:spPr>
          <a:xfrm>
            <a:off x="457200" y="6455664"/>
            <a:ext cx="8305800" cy="45720"/>
          </a:xfrm>
          <a:prstGeom prst="rect">
            <a:avLst/>
          </a:prstGeom>
          <a:solidFill>
            <a:srgbClr val="819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5"/>
          <p:cNvPicPr>
            <a:picLocks noChangeAspect="1" noChangeArrowheads="1"/>
          </p:cNvPicPr>
          <p:nvPr userDrawn="1"/>
        </p:nvPicPr>
        <p:blipFill>
          <a:blip r:embed="rId2" cstate="print"/>
          <a:srcRect/>
          <a:stretch>
            <a:fillRect/>
          </a:stretch>
        </p:blipFill>
        <p:spPr bwMode="auto">
          <a:xfrm>
            <a:off x="0" y="0"/>
            <a:ext cx="9144000" cy="914399"/>
          </a:xfrm>
          <a:prstGeom prst="rect">
            <a:avLst/>
          </a:prstGeom>
          <a:noFill/>
          <a:ln w="9525">
            <a:solidFill>
              <a:schemeClr val="tx1"/>
            </a:solid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0" y="9144"/>
            <a:ext cx="2362200" cy="908050"/>
          </a:xfrm>
          <a:prstGeom prst="rect">
            <a:avLst/>
          </a:prstGeom>
          <a:noFill/>
          <a:ln w="6350">
            <a:solidFill>
              <a:schemeClr val="tx1"/>
            </a:solidFill>
            <a:miter lim="800000"/>
            <a:headEnd/>
            <a:tailEnd/>
          </a:ln>
        </p:spPr>
      </p:pic>
      <p:sp>
        <p:nvSpPr>
          <p:cNvPr id="9" name="TextBox 12"/>
          <p:cNvSpPr txBox="1">
            <a:spLocks noChangeArrowheads="1"/>
          </p:cNvSpPr>
          <p:nvPr userDrawn="1"/>
        </p:nvSpPr>
        <p:spPr bwMode="auto">
          <a:xfrm>
            <a:off x="2438400" y="228600"/>
            <a:ext cx="6705600" cy="400110"/>
          </a:xfrm>
          <a:prstGeom prst="rect">
            <a:avLst/>
          </a:prstGeom>
          <a:noFill/>
          <a:ln w="9525">
            <a:noFill/>
            <a:miter lim="800000"/>
            <a:headEnd/>
            <a:tailEnd/>
          </a:ln>
        </p:spPr>
        <p:txBody>
          <a:bodyPr wrap="square">
            <a:spAutoFit/>
          </a:bodyPr>
          <a:lstStyle/>
          <a:p>
            <a:pPr algn="ctr">
              <a:defRPr/>
            </a:pPr>
            <a:r>
              <a:rPr lang="en-US" sz="2000" b="1" dirty="0" smtClean="0">
                <a:latin typeface="Calibri" pitchFamily="34" charset="0"/>
              </a:rPr>
              <a:t>MAXIMUS Higher </a:t>
            </a:r>
            <a:r>
              <a:rPr lang="en-US" sz="2000" b="1" dirty="0">
                <a:latin typeface="Calibri" pitchFamily="34" charset="0"/>
              </a:rPr>
              <a:t>Education </a:t>
            </a:r>
            <a:r>
              <a:rPr lang="en-US" sz="2000" b="1" dirty="0" smtClean="0">
                <a:latin typeface="Calibri" pitchFamily="34" charset="0"/>
              </a:rPr>
              <a:t>Users Meeting 2014</a:t>
            </a:r>
            <a:endParaRPr lang="en-US" sz="2000" b="1" dirty="0">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5562600"/>
            <a:ext cx="3000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Placeholder 1"/>
          <p:cNvSpPr>
            <a:spLocks noGrp="1"/>
          </p:cNvSpPr>
          <p:nvPr>
            <p:ph type="title"/>
          </p:nvPr>
        </p:nvSpPr>
        <p:spPr>
          <a:xfrm>
            <a:off x="152400" y="228600"/>
            <a:ext cx="8839200" cy="533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Subtitle 2"/>
          <p:cNvSpPr>
            <a:spLocks noGrp="1"/>
          </p:cNvSpPr>
          <p:nvPr>
            <p:ph type="subTitle" idx="1" hasCustomPrompt="1"/>
          </p:nvPr>
        </p:nvSpPr>
        <p:spPr>
          <a:xfrm>
            <a:off x="5181600" y="3613696"/>
            <a:ext cx="3595566" cy="1664275"/>
          </a:xfrm>
        </p:spPr>
        <p:txBody>
          <a:bodyPr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kumimoji="0" lang="en-US" sz="1800" b="1" i="0" u="none" strike="noStrike" kern="1200" cap="none" spc="0" normalizeH="0" baseline="0" noProof="0">
                <a:ln>
                  <a:noFill/>
                </a:ln>
                <a:solidFill>
                  <a:schemeClr val="tx1"/>
                </a:solidFill>
                <a:effectLst/>
                <a:uLnTx/>
                <a:uFillTx/>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p>
          <a:p>
            <a:endParaRPr lang="en-US" dirty="0" smtClean="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990600"/>
            <a:ext cx="5191282" cy="488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16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555" t="14383" b="3649"/>
          <a:stretch/>
        </p:blipFill>
        <p:spPr>
          <a:xfrm>
            <a:off x="0" y="828136"/>
            <a:ext cx="9142922" cy="5572664"/>
          </a:xfrm>
          <a:prstGeom prst="rect">
            <a:avLst/>
          </a:prstGeom>
        </p:spPr>
      </p:pic>
      <p:sp>
        <p:nvSpPr>
          <p:cNvPr id="22" name="Title Placeholder 1"/>
          <p:cNvSpPr>
            <a:spLocks noGrp="1"/>
          </p:cNvSpPr>
          <p:nvPr>
            <p:ph type="title"/>
          </p:nvPr>
        </p:nvSpPr>
        <p:spPr>
          <a:xfrm>
            <a:off x="152400" y="228600"/>
            <a:ext cx="8839200" cy="533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Subtitle 2"/>
          <p:cNvSpPr>
            <a:spLocks noGrp="1"/>
          </p:cNvSpPr>
          <p:nvPr>
            <p:ph type="subTitle" idx="1" hasCustomPrompt="1"/>
          </p:nvPr>
        </p:nvSpPr>
        <p:spPr>
          <a:xfrm>
            <a:off x="5715000" y="4191000"/>
            <a:ext cx="3062166" cy="1600200"/>
          </a:xfrm>
        </p:spPr>
        <p:txBody>
          <a:bodyPr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kumimoji="0" lang="en-US" sz="1800" b="1" i="0" u="none" strike="noStrike" kern="1200" cap="none" spc="0" normalizeH="0" baseline="0" noProof="0">
                <a:ln>
                  <a:noFill/>
                </a:ln>
                <a:solidFill>
                  <a:schemeClr val="accent1">
                    <a:lumMod val="50000"/>
                  </a:schemeClr>
                </a:solidFill>
                <a:effectLst/>
                <a:uLnTx/>
                <a:uFillTx/>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p>
          <a:p>
            <a:endParaRPr lang="en-US"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smtClean="0">
                <a:ln>
                  <a:noFill/>
                </a:ln>
                <a:solidFill>
                  <a:srgbClr val="7B858A"/>
                </a:solidFill>
                <a:effectLst/>
                <a:uLnTx/>
                <a:uFillTx/>
                <a:latin typeface="Arial" pitchFamily="34" charset="0"/>
                <a:ea typeface="+mn-ea"/>
                <a:cs typeface="Arial" pitchFamily="34" charset="0"/>
              </a:rPr>
              <a:t>September 4, 2014</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937016"/>
            <a:ext cx="2000250" cy="311384"/>
          </a:xfrm>
          <a:prstGeom prst="rect">
            <a:avLst/>
          </a:prstGeom>
        </p:spPr>
      </p:pic>
    </p:spTree>
    <p:extLst>
      <p:ext uri="{BB962C8B-B14F-4D97-AF65-F5344CB8AC3E}">
        <p14:creationId xmlns:p14="http://schemas.microsoft.com/office/powerpoint/2010/main" val="148946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3962400" y="1741714"/>
            <a:ext cx="5029200" cy="1676400"/>
          </a:xfrm>
        </p:spPr>
        <p:txBody>
          <a:bodyPr/>
          <a:lstStyle/>
          <a:p>
            <a:r>
              <a:rPr lang="en-US" smtClean="0"/>
              <a:t>Click to edit Master title style</a:t>
            </a:r>
            <a:endParaRPr lang="en-US" dirty="0"/>
          </a:p>
        </p:txBody>
      </p:sp>
      <p:pic>
        <p:nvPicPr>
          <p:cNvPr id="3"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9653" y="1930627"/>
            <a:ext cx="5181603" cy="3453954"/>
          </a:xfrm>
          <a:prstGeom prst="rect">
            <a:avLst/>
          </a:prstGeom>
        </p:spPr>
      </p:pic>
    </p:spTree>
    <p:extLst>
      <p:ext uri="{BB962C8B-B14F-4D97-AF65-F5344CB8AC3E}">
        <p14:creationId xmlns:p14="http://schemas.microsoft.com/office/powerpoint/2010/main" val="227052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3962400" y="1741714"/>
            <a:ext cx="5029200" cy="1676400"/>
          </a:xfrm>
        </p:spPr>
        <p:txBody>
          <a:bodyPr/>
          <a:lstStyle/>
          <a:p>
            <a:r>
              <a:rPr lang="en-US" smtClean="0"/>
              <a:t>Click to edit Master title style</a:t>
            </a:r>
            <a:endParaRPr lang="en-US" dirty="0"/>
          </a:p>
        </p:txBody>
      </p:sp>
      <p:pic>
        <p:nvPicPr>
          <p:cNvPr id="3"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8356" y="1930627"/>
            <a:ext cx="5159008" cy="3453954"/>
          </a:xfrm>
          <a:prstGeom prst="rect">
            <a:avLst/>
          </a:prstGeom>
        </p:spPr>
      </p:pic>
    </p:spTree>
    <p:extLst>
      <p:ext uri="{BB962C8B-B14F-4D97-AF65-F5344CB8AC3E}">
        <p14:creationId xmlns:p14="http://schemas.microsoft.com/office/powerpoint/2010/main" val="1629775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05CAC-2B04-4E0B-9A8A-F63F85F14980}" type="datetimeFigureOut">
              <a:rPr lang="en-US" smtClean="0"/>
              <a:pPr/>
              <a:t>6/19/2015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AF895-05F2-4C49-A2D4-E0B7976995D8}" type="slidenum">
              <a:rPr lang="en-US" smtClean="0"/>
              <a:pPr/>
              <a:t>‹#›</a:t>
            </a:fld>
            <a:endParaRPr lang="en-US" dirty="0"/>
          </a:p>
        </p:txBody>
      </p:sp>
      <p:grpSp>
        <p:nvGrpSpPr>
          <p:cNvPr id="7" name="Group 6"/>
          <p:cNvGrpSpPr/>
          <p:nvPr/>
        </p:nvGrpSpPr>
        <p:grpSpPr>
          <a:xfrm>
            <a:off x="0" y="-12216"/>
            <a:ext cx="9140898" cy="6870216"/>
            <a:chOff x="0" y="-12216"/>
            <a:chExt cx="9140898" cy="6870216"/>
          </a:xfrm>
        </p:grpSpPr>
        <p:grpSp>
          <p:nvGrpSpPr>
            <p:cNvPr id="8" name="Group 7"/>
            <p:cNvGrpSpPr/>
            <p:nvPr/>
          </p:nvGrpSpPr>
          <p:grpSpPr>
            <a:xfrm>
              <a:off x="0" y="-12216"/>
              <a:ext cx="9140898" cy="6870216"/>
              <a:chOff x="0" y="0"/>
              <a:chExt cx="9140898" cy="6870216"/>
            </a:xfrm>
          </p:grpSpPr>
          <p:pic>
            <p:nvPicPr>
              <p:cNvPr id="10" name="Picture 4" descr="Newport Rhode Island"/>
              <p:cNvPicPr>
                <a:picLocks noChangeAspect="1" noChangeArrowheads="1"/>
              </p:cNvPicPr>
              <p:nvPr/>
            </p:nvPicPr>
            <p:blipFill>
              <a:blip r:embed="rId6" cstate="print"/>
              <a:srcRect b="3053"/>
              <a:stretch>
                <a:fillRect/>
              </a:stretch>
            </p:blipFill>
            <p:spPr bwMode="auto">
              <a:xfrm>
                <a:off x="0" y="0"/>
                <a:ext cx="9140898" cy="6870216"/>
              </a:xfrm>
              <a:prstGeom prst="rect">
                <a:avLst/>
              </a:prstGeom>
              <a:noFill/>
            </p:spPr>
          </p:pic>
          <p:sp>
            <p:nvSpPr>
              <p:cNvPr id="11" name="TextBox 10"/>
              <p:cNvSpPr txBox="1"/>
              <p:nvPr/>
            </p:nvSpPr>
            <p:spPr>
              <a:xfrm>
                <a:off x="5569757" y="228600"/>
                <a:ext cx="2954720" cy="2031325"/>
              </a:xfrm>
              <a:prstGeom prst="rect">
                <a:avLst/>
              </a:prstGeom>
              <a:noFill/>
            </p:spPr>
            <p:txBody>
              <a:bodyPr wrap="none" rtlCol="0">
                <a:spAutoFit/>
              </a:bodyPr>
              <a:lstStyle/>
              <a:p>
                <a:pPr algn="ctr"/>
                <a:r>
                  <a:rPr lang="en-US" sz="2400" dirty="0" smtClean="0"/>
                  <a:t>MAXIMUS</a:t>
                </a:r>
                <a:r>
                  <a:rPr lang="en-US" sz="3600" dirty="0" smtClean="0"/>
                  <a:t> </a:t>
                </a:r>
              </a:p>
              <a:p>
                <a:pPr algn="ctr"/>
                <a:r>
                  <a:rPr lang="en-US" sz="1400" dirty="0" smtClean="0"/>
                  <a:t>Higher Education</a:t>
                </a:r>
              </a:p>
              <a:p>
                <a:pPr algn="ctr"/>
                <a:r>
                  <a:rPr lang="en-US" dirty="0" smtClean="0"/>
                  <a:t>27</a:t>
                </a:r>
                <a:r>
                  <a:rPr lang="en-US" baseline="30000" dirty="0" smtClean="0"/>
                  <a:t>th</a:t>
                </a:r>
                <a:r>
                  <a:rPr lang="en-US" dirty="0" smtClean="0"/>
                  <a:t> Annual Users Meeting </a:t>
                </a:r>
              </a:p>
              <a:p>
                <a:pPr algn="ctr"/>
                <a:endParaRPr lang="en-US" sz="2400" dirty="0" smtClean="0"/>
              </a:p>
              <a:p>
                <a:pPr algn="ctr"/>
                <a:r>
                  <a:rPr lang="en-US" sz="1600" dirty="0" smtClean="0"/>
                  <a:t>Newport, RI</a:t>
                </a:r>
              </a:p>
              <a:p>
                <a:pPr algn="ctr"/>
                <a:r>
                  <a:rPr lang="en-US" sz="1600" dirty="0" smtClean="0"/>
                  <a:t>September 10-13, 2014</a:t>
                </a:r>
                <a:endParaRPr lang="en-US" sz="1600" dirty="0"/>
              </a:p>
            </p:txBody>
          </p:sp>
          <p:sp>
            <p:nvSpPr>
              <p:cNvPr id="12" name="Rectangle 4"/>
              <p:cNvSpPr txBox="1">
                <a:spLocks noChangeArrowheads="1"/>
              </p:cNvSpPr>
              <p:nvPr/>
            </p:nvSpPr>
            <p:spPr>
              <a:xfrm>
                <a:off x="4495800" y="3669816"/>
                <a:ext cx="4343400" cy="14478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Rounded Rectangle 12"/>
              <p:cNvSpPr/>
              <p:nvPr/>
            </p:nvSpPr>
            <p:spPr>
              <a:xfrm>
                <a:off x="5486400" y="304800"/>
                <a:ext cx="3048000" cy="19934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3"/>
            <p:cNvSpPr txBox="1">
              <a:spLocks noChangeArrowheads="1"/>
            </p:cNvSpPr>
            <p:nvPr/>
          </p:nvSpPr>
          <p:spPr>
            <a:xfrm>
              <a:off x="4038600" y="5181600"/>
              <a:ext cx="4724399" cy="609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r" defTabSz="914400" rtl="0" eaLnBrk="1" fontAlgn="base" latinLnBrk="0" hangingPunct="1">
                <a:lnSpc>
                  <a:spcPct val="100000"/>
                </a:lnSpc>
                <a:spcBef>
                  <a:spcPct val="20000"/>
                </a:spcBef>
                <a:spcAft>
                  <a:spcPct val="0"/>
                </a:spcAft>
                <a:buClrTx/>
                <a:buSzTx/>
                <a:tabLst/>
                <a:defRPr/>
              </a:pPr>
              <a:endParaRPr kumimoji="0" lang="en-US" sz="2200" b="0" i="0" u="none" strike="noStrike" kern="0" cap="none" spc="0" normalizeH="0" baseline="0" noProof="0" dirty="0" smtClean="0">
                <a:ln>
                  <a:noFill/>
                </a:ln>
                <a:solidFill>
                  <a:schemeClr val="tx1"/>
                </a:solidFill>
                <a:effectLst/>
                <a:uLnTx/>
                <a:uFillTx/>
                <a:latin typeface="+mj-lt"/>
                <a:ea typeface="+mn-ea"/>
                <a:cs typeface="+mn-cs"/>
              </a:endParaRPr>
            </a:p>
          </p:txBody>
        </p:sp>
      </p:gr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A7EC1-6BCF-4E10-8930-2DF327AAC5B2}" type="slidenum">
              <a:rPr lang="en-US" smtClean="0"/>
              <a:pPr/>
              <a:t>‹#›</a:t>
            </a:fld>
            <a:endParaRPr lang="en-US" dirty="0"/>
          </a:p>
        </p:txBody>
      </p:sp>
      <p:pic>
        <p:nvPicPr>
          <p:cNvPr id="7" name="Picture 5"/>
          <p:cNvPicPr>
            <a:picLocks noChangeAspect="1" noChangeArrowheads="1"/>
          </p:cNvPicPr>
          <p:nvPr/>
        </p:nvPicPr>
        <p:blipFill>
          <a:blip r:embed="rId3" cstate="print"/>
          <a:srcRect/>
          <a:stretch>
            <a:fillRect/>
          </a:stretch>
        </p:blipFill>
        <p:spPr bwMode="auto">
          <a:xfrm>
            <a:off x="0" y="0"/>
            <a:ext cx="9144000" cy="914399"/>
          </a:xfrm>
          <a:prstGeom prst="rect">
            <a:avLst/>
          </a:prstGeom>
          <a:noFill/>
          <a:ln w="9525">
            <a:solidFill>
              <a:schemeClr val="tx1"/>
            </a:solid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0" y="9144"/>
            <a:ext cx="2362200" cy="908050"/>
          </a:xfrm>
          <a:prstGeom prst="rect">
            <a:avLst/>
          </a:prstGeom>
          <a:noFill/>
          <a:ln w="6350">
            <a:solidFill>
              <a:schemeClr val="tx1"/>
            </a:solidFill>
            <a:miter lim="800000"/>
            <a:headEnd/>
            <a:tailEnd/>
          </a:ln>
        </p:spPr>
      </p:pic>
      <p:sp>
        <p:nvSpPr>
          <p:cNvPr id="10" name="TextBox 12"/>
          <p:cNvSpPr txBox="1">
            <a:spLocks noChangeArrowheads="1"/>
          </p:cNvSpPr>
          <p:nvPr/>
        </p:nvSpPr>
        <p:spPr bwMode="auto">
          <a:xfrm>
            <a:off x="2438400" y="228600"/>
            <a:ext cx="6705600" cy="400110"/>
          </a:xfrm>
          <a:prstGeom prst="rect">
            <a:avLst/>
          </a:prstGeom>
          <a:noFill/>
          <a:ln w="9525">
            <a:noFill/>
            <a:miter lim="800000"/>
            <a:headEnd/>
            <a:tailEnd/>
          </a:ln>
        </p:spPr>
        <p:txBody>
          <a:bodyPr wrap="square">
            <a:spAutoFit/>
          </a:bodyPr>
          <a:lstStyle/>
          <a:p>
            <a:pPr algn="ctr">
              <a:defRPr/>
            </a:pPr>
            <a:r>
              <a:rPr lang="en-US" sz="2000" b="1" dirty="0" smtClean="0">
                <a:latin typeface="Calibri" pitchFamily="34" charset="0"/>
              </a:rPr>
              <a:t>MAXIMUS Higher </a:t>
            </a:r>
            <a:r>
              <a:rPr lang="en-US" sz="2000" b="1" dirty="0">
                <a:latin typeface="Calibri" pitchFamily="34" charset="0"/>
              </a:rPr>
              <a:t>Education </a:t>
            </a:r>
            <a:r>
              <a:rPr lang="en-US" sz="2000" b="1" dirty="0" smtClean="0">
                <a:latin typeface="Calibri" pitchFamily="34" charset="0"/>
              </a:rPr>
              <a:t>Users Meeting 2014</a:t>
            </a:r>
            <a:endParaRPr lang="en-US" sz="2000" b="1" dirty="0">
              <a:latin typeface="Calibri" pitchFamily="34" charset="0"/>
            </a:endParaRPr>
          </a:p>
        </p:txBody>
      </p:sp>
      <p:sp>
        <p:nvSpPr>
          <p:cNvPr id="8" name="Rectangle 7"/>
          <p:cNvSpPr/>
          <p:nvPr/>
        </p:nvSpPr>
        <p:spPr>
          <a:xfrm>
            <a:off x="457200" y="6455664"/>
            <a:ext cx="8305800" cy="45720"/>
          </a:xfrm>
          <a:prstGeom prst="rect">
            <a:avLst/>
          </a:prstGeom>
          <a:solidFill>
            <a:srgbClr val="819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700" y="0"/>
            <a:ext cx="91567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52400" y="228600"/>
            <a:ext cx="8839200" cy="533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990600"/>
            <a:ext cx="88392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381750"/>
            <a:ext cx="91567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a:xfrm>
            <a:off x="4338492" y="6501384"/>
            <a:ext cx="467016" cy="278154"/>
          </a:xfrm>
          <a:prstGeom prst="rect">
            <a:avLst/>
          </a:prstGeom>
        </p:spPr>
        <p:txBody>
          <a:bodyPr lIns="0" tIns="0" rIns="0" bIns="0"/>
          <a:lstStyle>
            <a:lvl1pPr>
              <a:defRPr/>
            </a:lvl1pPr>
          </a:lstStyle>
          <a:p>
            <a:pPr algn="ctr" defTabSz="457200">
              <a:defRPr/>
            </a:pPr>
            <a:fld id="{4E72AB15-D5AE-4745-A0FC-F394FAD66044}" type="slidenum">
              <a:rPr lang="en-US" sz="1000" smtClean="0">
                <a:solidFill>
                  <a:prstClr val="white"/>
                </a:solidFill>
                <a:latin typeface="Arial" charset="0"/>
                <a:ea typeface="Geneva" charset="0"/>
                <a:cs typeface="Geneva" charset="0"/>
              </a:rPr>
              <a:pPr algn="ctr" defTabSz="457200">
                <a:defRPr/>
              </a:pPr>
              <a:t>‹#›</a:t>
            </a:fld>
            <a:endParaRPr lang="en-US" sz="1000" dirty="0">
              <a:solidFill>
                <a:prstClr val="white"/>
              </a:solidFill>
              <a:latin typeface="Arial" charset="0"/>
              <a:ea typeface="Geneva" charset="0"/>
              <a:cs typeface="Geneva" charset="0"/>
            </a:endParaRPr>
          </a:p>
        </p:txBody>
      </p:sp>
      <p:pic>
        <p:nvPicPr>
          <p:cNvPr id="12" name="Picture 11" descr="MAXIMUS_No Cornice_Tag_White.png"/>
          <p:cNvPicPr>
            <a:picLocks noChangeAspect="1"/>
          </p:cNvPicPr>
          <p:nvPr/>
        </p:nvPicPr>
        <p:blipFill>
          <a:blip r:embed="rId19" cstate="print"/>
          <a:srcRect b="26340"/>
          <a:stretch>
            <a:fillRect/>
          </a:stretch>
        </p:blipFill>
        <p:spPr>
          <a:xfrm>
            <a:off x="304800" y="6501491"/>
            <a:ext cx="1161327" cy="179619"/>
          </a:xfrm>
          <a:prstGeom prst="rect">
            <a:avLst/>
          </a:prstGeom>
        </p:spPr>
      </p:pic>
      <p:sp>
        <p:nvSpPr>
          <p:cNvPr id="13" name="TextBox 12"/>
          <p:cNvSpPr txBox="1"/>
          <p:nvPr/>
        </p:nvSpPr>
        <p:spPr>
          <a:xfrm>
            <a:off x="-34120" y="6736598"/>
            <a:ext cx="1752600" cy="192360"/>
          </a:xfrm>
          <a:prstGeom prst="rect">
            <a:avLst/>
          </a:prstGeom>
          <a:noFill/>
        </p:spPr>
        <p:txBody>
          <a:bodyPr wrap="square" rtlCol="0">
            <a:spAutoFit/>
          </a:bodyPr>
          <a:lstStyle/>
          <a:p>
            <a:pPr fontAlgn="auto">
              <a:spcBef>
                <a:spcPts val="0"/>
              </a:spcBef>
              <a:spcAft>
                <a:spcPts val="0"/>
              </a:spcAft>
            </a:pPr>
            <a:r>
              <a:rPr lang="en-US" sz="650" dirty="0" smtClean="0">
                <a:solidFill>
                  <a:srgbClr val="2F2C40"/>
                </a:solidFill>
                <a:latin typeface="Arial"/>
              </a:rPr>
              <a:t>Version 2</a:t>
            </a:r>
            <a:endParaRPr lang="en-US" sz="650" dirty="0">
              <a:solidFill>
                <a:srgbClr val="2F2C40"/>
              </a:solidFill>
              <a:latin typeface="Arial"/>
            </a:endParaRPr>
          </a:p>
        </p:txBody>
      </p:sp>
      <p:sp>
        <p:nvSpPr>
          <p:cNvPr id="15" name="TextBox 14"/>
          <p:cNvSpPr txBox="1"/>
          <p:nvPr/>
        </p:nvSpPr>
        <p:spPr>
          <a:xfrm>
            <a:off x="7404100" y="6736597"/>
            <a:ext cx="1752600" cy="192360"/>
          </a:xfrm>
          <a:prstGeom prst="rect">
            <a:avLst/>
          </a:prstGeom>
          <a:noFill/>
        </p:spPr>
        <p:txBody>
          <a:bodyPr wrap="square" rtlCol="0">
            <a:spAutoFit/>
          </a:bodyPr>
          <a:lstStyle/>
          <a:p>
            <a:pPr algn="r" fontAlgn="auto">
              <a:spcBef>
                <a:spcPts val="0"/>
              </a:spcBef>
              <a:spcAft>
                <a:spcPts val="0"/>
              </a:spcAft>
            </a:pPr>
            <a:r>
              <a:rPr lang="en-US" sz="650" dirty="0" smtClean="0">
                <a:solidFill>
                  <a:srgbClr val="2F2C40"/>
                </a:solidFill>
                <a:latin typeface="Arial"/>
              </a:rPr>
              <a:t>2013.000000.01 </a:t>
            </a:r>
            <a:endParaRPr lang="en-US" sz="650" dirty="0">
              <a:solidFill>
                <a:srgbClr val="2F2C40"/>
              </a:solidFill>
              <a:latin typeface="Arial"/>
            </a:endParaRPr>
          </a:p>
        </p:txBody>
      </p:sp>
    </p:spTree>
    <p:extLst>
      <p:ext uri="{BB962C8B-B14F-4D97-AF65-F5344CB8AC3E}">
        <p14:creationId xmlns:p14="http://schemas.microsoft.com/office/powerpoint/2010/main" val="32412169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txStyles>
    <p:titleStyle>
      <a:lvl1pPr algn="l" defTabSz="914400" rtl="0" eaLnBrk="1" latinLnBrk="0" hangingPunct="1">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spcBef>
          <a:spcPct val="20000"/>
        </a:spcBef>
        <a:buSzPct val="125000"/>
        <a:buFont typeface="Arial" pitchFamily="34" charset="0"/>
        <a:buChar char="•"/>
        <a:defRPr sz="2600" kern="1200">
          <a:solidFill>
            <a:schemeClr val="tx1"/>
          </a:solidFill>
          <a:latin typeface="+mn-lt"/>
          <a:ea typeface="+mn-ea"/>
          <a:cs typeface="+mn-cs"/>
        </a:defRPr>
      </a:lvl1pPr>
      <a:lvl2pPr marL="576263" indent="-228600" algn="l" defTabSz="914400" rtl="0" eaLnBrk="1" latinLnBrk="0" hangingPunct="1">
        <a:spcBef>
          <a:spcPct val="20000"/>
        </a:spcBef>
        <a:buClr>
          <a:schemeClr val="accent3"/>
        </a:buClr>
        <a:buSzPct val="115000"/>
        <a:buFont typeface="Wingdings" pitchFamily="2" charset="2"/>
        <a:buChar char="§"/>
        <a:defRPr sz="2300" kern="1200">
          <a:solidFill>
            <a:srgbClr val="5F5F5F"/>
          </a:solidFill>
          <a:latin typeface="+mn-lt"/>
          <a:ea typeface="+mn-ea"/>
          <a:cs typeface="+mn-cs"/>
        </a:defRPr>
      </a:lvl2pPr>
      <a:lvl3pPr marL="860425" indent="-174625"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371600" indent="-17462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http://www.maximus.com/higher-education" TargetMode="Externa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533400"/>
          </a:xfrm>
        </p:spPr>
        <p:txBody>
          <a:bodyPr>
            <a:normAutofit fontScale="90000"/>
          </a:bodyPr>
          <a:lstStyle/>
          <a:p>
            <a:pPr algn="r"/>
            <a:r>
              <a:rPr lang="en-US" sz="3200" dirty="0" smtClean="0"/>
              <a:t>Uniform Guidance at the Institutional Level</a:t>
            </a:r>
            <a:br>
              <a:rPr lang="en-US" sz="3200" dirty="0" smtClean="0"/>
            </a:br>
            <a:r>
              <a:rPr lang="en-US" sz="3200" dirty="0" smtClean="0"/>
              <a:t/>
            </a:r>
            <a:br>
              <a:rPr lang="en-US" sz="3200" dirty="0" smtClean="0"/>
            </a:br>
            <a:r>
              <a:rPr lang="en-US" sz="3200" dirty="0" smtClean="0"/>
              <a:t>A Diagnostic Analysis</a:t>
            </a:r>
            <a:endParaRPr lang="en-US" sz="4000" dirty="0"/>
          </a:p>
        </p:txBody>
      </p:sp>
      <p:sp>
        <p:nvSpPr>
          <p:cNvPr id="3" name="Subtitle 2"/>
          <p:cNvSpPr>
            <a:spLocks noGrp="1"/>
          </p:cNvSpPr>
          <p:nvPr>
            <p:ph type="subTitle" idx="1"/>
          </p:nvPr>
        </p:nvSpPr>
        <p:spPr/>
        <p:txBody>
          <a:bodyPr>
            <a:normAutofit/>
          </a:bodyPr>
          <a:lstStyle/>
          <a:p>
            <a:pPr marL="0" indent="0" algn="r">
              <a:buNone/>
            </a:pPr>
            <a:endParaRPr lang="en-US" sz="2800" dirty="0" smtClean="0"/>
          </a:p>
          <a:p>
            <a:pPr marL="0" indent="0" algn="r">
              <a:buNone/>
            </a:pPr>
            <a:r>
              <a:rPr lang="en-US" sz="2800" dirty="0" smtClean="0"/>
              <a:t>Kris Rhodes</a:t>
            </a:r>
          </a:p>
          <a:p>
            <a:pPr marL="0" indent="0" algn="r">
              <a:buNone/>
            </a:pPr>
            <a:r>
              <a:rPr lang="en-US" sz="2800" dirty="0" smtClean="0"/>
              <a:t>Director, MAXIMUS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Award Diagnostic Excerpt</a:t>
            </a:r>
            <a:endParaRPr lang="en-US" dirty="0"/>
          </a:p>
        </p:txBody>
      </p:sp>
      <p:graphicFrame>
        <p:nvGraphicFramePr>
          <p:cNvPr id="4" name="Content Placeholder 3"/>
          <p:cNvGraphicFramePr>
            <a:graphicFrameLocks noGrp="1"/>
          </p:cNvGraphicFramePr>
          <p:nvPr>
            <p:ph idx="1"/>
          </p:nvPr>
        </p:nvGraphicFramePr>
        <p:xfrm>
          <a:off x="228600" y="1219200"/>
          <a:ext cx="8610600" cy="4591049"/>
        </p:xfrm>
        <a:graphic>
          <a:graphicData uri="http://schemas.openxmlformats.org/drawingml/2006/table">
            <a:tbl>
              <a:tblPr/>
              <a:tblGrid>
                <a:gridCol w="522975"/>
                <a:gridCol w="3227654"/>
                <a:gridCol w="668971"/>
                <a:gridCol w="2819400"/>
                <a:gridCol w="1371600"/>
              </a:tblGrid>
              <a:tr h="749300">
                <a:tc gridSpan="2">
                  <a:txBody>
                    <a:bodyPr/>
                    <a:lstStyle/>
                    <a:p>
                      <a:pPr marL="0" marR="0">
                        <a:spcBef>
                          <a:spcPts val="0"/>
                        </a:spcBef>
                        <a:spcAft>
                          <a:spcPts val="0"/>
                        </a:spcAft>
                        <a:tabLst>
                          <a:tab pos="219075" algn="l"/>
                        </a:tabLst>
                      </a:pPr>
                      <a:r>
                        <a:rPr lang="en-US" sz="1600" b="1" kern="0" dirty="0">
                          <a:latin typeface="Times New Roman"/>
                          <a:cs typeface="Arial"/>
                        </a:rPr>
                        <a:t>Pre Award</a:t>
                      </a:r>
                      <a:endParaRPr lang="en-US" sz="1600" b="1" kern="0" dirty="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r>
                        <a:rPr lang="en-US" sz="1600" b="1" kern="0" dirty="0">
                          <a:latin typeface="Times New Roman"/>
                          <a:cs typeface="Arial"/>
                        </a:rPr>
                        <a:t>Yes</a:t>
                      </a:r>
                      <a:r>
                        <a:rPr lang="en-US" sz="1600" b="1" kern="0" dirty="0" smtClean="0">
                          <a:latin typeface="Times New Roman"/>
                          <a:cs typeface="Arial"/>
                        </a:rPr>
                        <a:t>/ No</a:t>
                      </a:r>
                      <a:endParaRPr lang="en-US" sz="1600" b="1" kern="0" dirty="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600" b="1" kern="0" dirty="0">
                          <a:latin typeface="Times New Roman"/>
                          <a:cs typeface="Arial"/>
                        </a:rPr>
                        <a:t>Response</a:t>
                      </a:r>
                      <a:r>
                        <a:rPr lang="en-US" sz="1600" b="1" kern="0" dirty="0">
                          <a:latin typeface="Times New Roman"/>
                          <a:cs typeface="Times New Roman"/>
                        </a:rPr>
                        <a:t>/Policy Excerpt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600" b="1" kern="0" dirty="0">
                          <a:latin typeface="Times New Roman"/>
                          <a:cs typeface="Arial"/>
                        </a:rPr>
                        <a:t>Reference</a:t>
                      </a:r>
                      <a:endParaRPr lang="en-US" sz="1600" b="1" kern="0" dirty="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49300">
                <a:tc>
                  <a:txBody>
                    <a:bodyPr/>
                    <a:lstStyle/>
                    <a:p>
                      <a:pPr marL="342900" marR="0" lvl="0" indent="-342900">
                        <a:spcBef>
                          <a:spcPts val="0"/>
                        </a:spcBef>
                        <a:spcAft>
                          <a:spcPts val="0"/>
                        </a:spcAft>
                        <a:buFont typeface="+mj-lt"/>
                        <a:buAutoNum type="arabicPeriod"/>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Does the Entity plan to issue fixed price subawards under federal awards? </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§200.332 </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949">
                <a:tc>
                  <a:txBody>
                    <a:bodyPr/>
                    <a:lstStyle/>
                    <a:p>
                      <a:pPr marL="342900" marR="0" lvl="0" indent="-342900">
                        <a:spcBef>
                          <a:spcPts val="0"/>
                        </a:spcBef>
                        <a:spcAft>
                          <a:spcPts val="0"/>
                        </a:spcAft>
                        <a:buFont typeface="+mj-lt"/>
                        <a:buAutoNum type="arabicPeriod"/>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If fixed price subawards are to be used, does the Entity expect to use them when there is mandatory cost share requirement or match?</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§200.201(b)2</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949">
                <a:tc>
                  <a:txBody>
                    <a:bodyPr/>
                    <a:lstStyle/>
                    <a:p>
                      <a:pPr marL="342900" marR="0" lvl="0" indent="-342900">
                        <a:spcBef>
                          <a:spcPts val="0"/>
                        </a:spcBef>
                        <a:spcAft>
                          <a:spcPts val="0"/>
                        </a:spcAft>
                        <a:buFont typeface="+mj-lt"/>
                        <a:buAutoNum type="arabicPeriod"/>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If fixed price subawards are to be used, does the Entity expect the subaward amount to exceed $150,000?</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 §200.332</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300">
                <a:tc>
                  <a:txBody>
                    <a:bodyPr/>
                    <a:lstStyle/>
                    <a:p>
                      <a:pPr marL="342900" marR="0" lvl="0" indent="-342900">
                        <a:spcBef>
                          <a:spcPts val="0"/>
                        </a:spcBef>
                        <a:spcAft>
                          <a:spcPts val="0"/>
                        </a:spcAft>
                        <a:buFont typeface="+mj-lt"/>
                        <a:buAutoNum type="arabicPeriod"/>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If fixed price subawards are used, what are the processes for securing prior approval?</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600" dirty="0">
                          <a:latin typeface="Arial"/>
                          <a:ea typeface="Times New Roman"/>
                        </a:rPr>
                        <a:t>§200.332</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Award Diagnostic Responses</a:t>
            </a:r>
            <a:endParaRPr lang="en-US" dirty="0"/>
          </a:p>
        </p:txBody>
      </p:sp>
      <p:graphicFrame>
        <p:nvGraphicFramePr>
          <p:cNvPr id="4" name="Content Placeholder 3"/>
          <p:cNvGraphicFramePr>
            <a:graphicFrameLocks noGrp="1"/>
          </p:cNvGraphicFramePr>
          <p:nvPr>
            <p:ph idx="1"/>
          </p:nvPr>
        </p:nvGraphicFramePr>
        <p:xfrm>
          <a:off x="304800" y="1295400"/>
          <a:ext cx="8534400" cy="3477768"/>
        </p:xfrm>
        <a:graphic>
          <a:graphicData uri="http://schemas.openxmlformats.org/drawingml/2006/table">
            <a:tbl>
              <a:tblPr/>
              <a:tblGrid>
                <a:gridCol w="467239"/>
                <a:gridCol w="2572200"/>
                <a:gridCol w="1622342"/>
                <a:gridCol w="3872619"/>
              </a:tblGrid>
              <a:tr h="533400">
                <a:tc gridSpan="2">
                  <a:txBody>
                    <a:bodyPr/>
                    <a:lstStyle/>
                    <a:p>
                      <a:pPr marL="0" marR="0">
                        <a:spcBef>
                          <a:spcPts val="0"/>
                        </a:spcBef>
                        <a:spcAft>
                          <a:spcPts val="0"/>
                        </a:spcAft>
                        <a:tabLst>
                          <a:tab pos="219075" algn="l"/>
                        </a:tabLst>
                      </a:pPr>
                      <a:r>
                        <a:rPr lang="en-US" sz="1800" b="1" kern="0" dirty="0">
                          <a:latin typeface="Calibri"/>
                          <a:ea typeface="Calibri"/>
                          <a:cs typeface="Times New Roman"/>
                        </a:rPr>
                        <a:t>Pre Award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800" b="1" kern="0" dirty="0">
                          <a:latin typeface="Calibri"/>
                          <a:ea typeface="Calibri"/>
                          <a:cs typeface="Times New Roman"/>
                        </a:rPr>
                        <a:t>Response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800" b="1" kern="0" dirty="0">
                          <a:latin typeface="Calibri"/>
                          <a:ea typeface="Calibri"/>
                          <a:cs typeface="Times New Roman"/>
                        </a:rPr>
                        <a:t>Comments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617259">
                <a:tc>
                  <a:txBody>
                    <a:bodyPr/>
                    <a:lstStyle/>
                    <a:p>
                      <a:pPr marL="342900" marR="0" lvl="0" indent="-342900">
                        <a:lnSpc>
                          <a:spcPct val="115000"/>
                        </a:lnSpc>
                        <a:spcBef>
                          <a:spcPts val="0"/>
                        </a:spcBef>
                        <a:spcAft>
                          <a:spcPts val="0"/>
                        </a:spcAft>
                        <a:buFont typeface="+mj-lt"/>
                        <a:buAutoNum type="arabicPeriod"/>
                        <a:tabLst>
                          <a:tab pos="219075" algn="l"/>
                        </a:tabLst>
                      </a:pPr>
                      <a:endParaRPr lang="en-US" sz="2800" dirty="0">
                        <a:latin typeface="Arial"/>
                        <a:ea typeface="Times New Roman"/>
                      </a:endParaRPr>
                    </a:p>
                  </a:txBody>
                  <a:tcPr marL="50073" marR="50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2400" dirty="0">
                          <a:latin typeface="Arial"/>
                          <a:ea typeface="Times New Roman"/>
                        </a:rPr>
                        <a:t>Does the Entity have a process in place to allow direct charging to federal awards for computing devices?</a:t>
                      </a:r>
                    </a:p>
                  </a:txBody>
                  <a:tcPr marL="50073" marR="50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2400" dirty="0">
                          <a:latin typeface="Arial"/>
                          <a:ea typeface="Times New Roman"/>
                        </a:rPr>
                        <a:t>Not at this time </a:t>
                      </a:r>
                    </a:p>
                  </a:txBody>
                  <a:tcPr marL="50073" marR="50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2400" dirty="0">
                          <a:latin typeface="Arial"/>
                          <a:ea typeface="Times New Roman"/>
                        </a:rPr>
                        <a:t>The DS-2 and direct costing/allowable cost policy should be updated to reflect the allowability and the conditions under which such charging is allowable.</a:t>
                      </a:r>
                    </a:p>
                  </a:txBody>
                  <a:tcPr marL="50073" marR="50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90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Costing Disclosure</a:t>
            </a:r>
            <a:endParaRPr lang="en-US" dirty="0"/>
          </a:p>
        </p:txBody>
      </p:sp>
      <p:graphicFrame>
        <p:nvGraphicFramePr>
          <p:cNvPr id="4" name="Content Placeholder 3"/>
          <p:cNvGraphicFramePr>
            <a:graphicFrameLocks noGrp="1"/>
          </p:cNvGraphicFramePr>
          <p:nvPr>
            <p:ph idx="1"/>
          </p:nvPr>
        </p:nvGraphicFramePr>
        <p:xfrm>
          <a:off x="152400" y="838200"/>
          <a:ext cx="8610600" cy="5569471"/>
        </p:xfrm>
        <a:graphic>
          <a:graphicData uri="http://schemas.openxmlformats.org/drawingml/2006/table">
            <a:tbl>
              <a:tblPr/>
              <a:tblGrid>
                <a:gridCol w="4942840"/>
                <a:gridCol w="695960"/>
                <a:gridCol w="2057400"/>
                <a:gridCol w="914400"/>
              </a:tblGrid>
              <a:tr h="234843">
                <a:tc>
                  <a:txBody>
                    <a:bodyPr/>
                    <a:lstStyle/>
                    <a:p>
                      <a:pPr marL="0" marR="0">
                        <a:spcBef>
                          <a:spcPts val="0"/>
                        </a:spcBef>
                        <a:spcAft>
                          <a:spcPts val="0"/>
                        </a:spcAft>
                        <a:tabLst>
                          <a:tab pos="219075" algn="l"/>
                        </a:tabLst>
                      </a:pPr>
                      <a:r>
                        <a:rPr lang="en-US" sz="1400" b="1" kern="0" dirty="0">
                          <a:latin typeface="Calibri"/>
                          <a:ea typeface="Calibri"/>
                          <a:cs typeface="Arial"/>
                        </a:rPr>
                        <a:t>Pre </a:t>
                      </a:r>
                      <a:r>
                        <a:rPr lang="en-US" sz="1400" b="1" kern="0" dirty="0" smtClean="0">
                          <a:latin typeface="Calibri"/>
                          <a:ea typeface="Calibri"/>
                          <a:cs typeface="Arial"/>
                        </a:rPr>
                        <a:t>Award and Postaward</a:t>
                      </a:r>
                      <a:endParaRPr lang="en-US" sz="1400" b="1" kern="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219075" algn="l"/>
                        </a:tabLst>
                      </a:pPr>
                      <a:r>
                        <a:rPr lang="en-US" sz="1400" b="1" kern="0" dirty="0">
                          <a:latin typeface="Calibri"/>
                          <a:ea typeface="Calibri"/>
                          <a:cs typeface="Arial"/>
                        </a:rPr>
                        <a:t>Yes/No</a:t>
                      </a:r>
                      <a:endParaRPr lang="en-US" sz="1400" b="1" kern="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400" b="1" kern="0" dirty="0">
                          <a:latin typeface="Calibri"/>
                          <a:ea typeface="Calibri"/>
                          <a:cs typeface="Arial"/>
                        </a:rPr>
                        <a:t>Response</a:t>
                      </a:r>
                      <a:r>
                        <a:rPr lang="en-US" sz="1400" b="1" kern="0" dirty="0">
                          <a:latin typeface="Calibri"/>
                          <a:ea typeface="Calibri"/>
                          <a:cs typeface="Times New Roman"/>
                        </a:rPr>
                        <a:t>/Policy Excerpt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400" b="1" kern="0" dirty="0">
                          <a:latin typeface="Calibri"/>
                          <a:ea typeface="Calibri"/>
                          <a:cs typeface="Arial"/>
                        </a:rPr>
                        <a:t>Reference</a:t>
                      </a:r>
                      <a:endParaRPr lang="en-US" sz="1400" b="1" kern="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98556">
                <a:tc>
                  <a:txBody>
                    <a:bodyPr/>
                    <a:lstStyle/>
                    <a:p>
                      <a:pPr marL="0" marR="0">
                        <a:lnSpc>
                          <a:spcPct val="115000"/>
                        </a:lnSpc>
                        <a:spcBef>
                          <a:spcPts val="0"/>
                        </a:spcBef>
                        <a:spcAft>
                          <a:spcPts val="0"/>
                        </a:spcAft>
                        <a:tabLst>
                          <a:tab pos="219075" algn="l"/>
                        </a:tabLst>
                      </a:pPr>
                      <a:r>
                        <a:rPr lang="en-US" sz="1400" dirty="0">
                          <a:latin typeface="Arial"/>
                          <a:ea typeface="Times New Roman"/>
                        </a:rPr>
                        <a:t>Does the Entity have written guidance on budgeting for the following costs?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Cost sharing</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11">
                <a:tc>
                  <a:txBody>
                    <a:bodyPr/>
                    <a:lstStyle/>
                    <a:p>
                      <a:pPr marL="219075" marR="0">
                        <a:lnSpc>
                          <a:spcPct val="115000"/>
                        </a:lnSpc>
                        <a:spcBef>
                          <a:spcPts val="0"/>
                        </a:spcBef>
                        <a:spcAft>
                          <a:spcPts val="0"/>
                        </a:spcAft>
                        <a:tabLst>
                          <a:tab pos="219075" algn="l"/>
                        </a:tabLst>
                      </a:pPr>
                      <a:r>
                        <a:rPr lang="en-US" sz="1400" dirty="0">
                          <a:latin typeface="Arial"/>
                          <a:ea typeface="Times New Roman"/>
                        </a:rPr>
                        <a:t>Valuation of third party cost sharing</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Subaward monitoring activities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§200.331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Fixed amount subawards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§200.332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2">
                <a:tc>
                  <a:txBody>
                    <a:bodyPr/>
                    <a:lstStyle/>
                    <a:p>
                      <a:pPr marL="219075" marR="0">
                        <a:lnSpc>
                          <a:spcPct val="115000"/>
                        </a:lnSpc>
                        <a:spcBef>
                          <a:spcPts val="0"/>
                        </a:spcBef>
                        <a:spcAft>
                          <a:spcPts val="0"/>
                        </a:spcAft>
                        <a:tabLst>
                          <a:tab pos="219075" algn="l"/>
                        </a:tabLst>
                      </a:pPr>
                      <a:r>
                        <a:rPr lang="en-US" sz="1400" dirty="0">
                          <a:latin typeface="Arial"/>
                          <a:ea typeface="Times New Roman"/>
                        </a:rPr>
                        <a:t>Computing devices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§200.314 and 453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92">
                <a:tc>
                  <a:txBody>
                    <a:bodyPr/>
                    <a:lstStyle/>
                    <a:p>
                      <a:pPr marL="219075" marR="0">
                        <a:lnSpc>
                          <a:spcPct val="115000"/>
                        </a:lnSpc>
                        <a:spcBef>
                          <a:spcPts val="0"/>
                        </a:spcBef>
                        <a:spcAft>
                          <a:spcPts val="0"/>
                        </a:spcAft>
                        <a:tabLst>
                          <a:tab pos="219075" algn="l"/>
                        </a:tabLst>
                      </a:pPr>
                      <a:r>
                        <a:rPr lang="en-US" sz="1400" dirty="0">
                          <a:latin typeface="Arial"/>
                          <a:ea typeface="Times New Roman"/>
                        </a:rPr>
                        <a:t>Advertising and public relation costs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Advisory councils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Compensation</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Raise projections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Salaries for to be hired positions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Fringe benefits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Entertainment costs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Equipment</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92">
                <a:tc>
                  <a:txBody>
                    <a:bodyPr/>
                    <a:lstStyle/>
                    <a:p>
                      <a:pPr marL="219075" marR="0">
                        <a:lnSpc>
                          <a:spcPct val="115000"/>
                        </a:lnSpc>
                        <a:spcBef>
                          <a:spcPts val="0"/>
                        </a:spcBef>
                        <a:spcAft>
                          <a:spcPts val="0"/>
                        </a:spcAft>
                        <a:tabLst>
                          <a:tab pos="219075" algn="l"/>
                        </a:tabLst>
                      </a:pPr>
                      <a:r>
                        <a:rPr lang="en-US" sz="1400" dirty="0">
                          <a:latin typeface="Arial"/>
                          <a:ea typeface="Times New Roman"/>
                        </a:rPr>
                        <a:t>International transactions carried out in a foreign country</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Memberships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36">
                <a:tc>
                  <a:txBody>
                    <a:bodyPr/>
                    <a:lstStyle/>
                    <a:p>
                      <a:pPr marL="219075" marR="0">
                        <a:lnSpc>
                          <a:spcPct val="115000"/>
                        </a:lnSpc>
                        <a:spcBef>
                          <a:spcPts val="0"/>
                        </a:spcBef>
                        <a:spcAft>
                          <a:spcPts val="0"/>
                        </a:spcAft>
                        <a:tabLst>
                          <a:tab pos="219075" algn="l"/>
                        </a:tabLst>
                      </a:pPr>
                      <a:r>
                        <a:rPr lang="en-US" sz="1400" dirty="0">
                          <a:latin typeface="Arial"/>
                          <a:ea typeface="Times New Roman"/>
                        </a:rPr>
                        <a:t>Professional service, consulting costs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Graduate assistantships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Student activity costs</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43">
                <a:tc>
                  <a:txBody>
                    <a:bodyPr/>
                    <a:lstStyle/>
                    <a:p>
                      <a:pPr marL="219075" marR="0">
                        <a:lnSpc>
                          <a:spcPct val="115000"/>
                        </a:lnSpc>
                        <a:spcBef>
                          <a:spcPts val="0"/>
                        </a:spcBef>
                        <a:spcAft>
                          <a:spcPts val="0"/>
                        </a:spcAft>
                        <a:tabLst>
                          <a:tab pos="219075" algn="l"/>
                        </a:tabLst>
                      </a:pPr>
                      <a:r>
                        <a:rPr lang="en-US" sz="1400" dirty="0">
                          <a:latin typeface="Arial"/>
                          <a:ea typeface="Times New Roman"/>
                        </a:rPr>
                        <a:t>Travel</a:t>
                      </a: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0">
                        <a:lnSpc>
                          <a:spcPct val="115000"/>
                        </a:lnSpc>
                        <a:spcBef>
                          <a:spcPts val="0"/>
                        </a:spcBef>
                        <a:spcAft>
                          <a:spcPts val="0"/>
                        </a:spcAft>
                        <a:tabLst>
                          <a:tab pos="219075" algn="l"/>
                        </a:tabLst>
                      </a:pPr>
                      <a:endParaRPr lang="en-US" sz="1000" dirty="0">
                        <a:latin typeface="Arial"/>
                        <a:ea typeface="Times New Roman"/>
                      </a:endParaRPr>
                    </a:p>
                  </a:txBody>
                  <a:tcPr marL="65074" marR="6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400" dirty="0">
                          <a:latin typeface="Arial"/>
                          <a:ea typeface="Times New Roman"/>
                          <a:cs typeface="Times New Roman"/>
                        </a:rPr>
                        <a:t>§200.474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Award Standards Excerpt</a:t>
            </a:r>
            <a:endParaRPr lang="en-US" dirty="0"/>
          </a:p>
        </p:txBody>
      </p:sp>
      <p:graphicFrame>
        <p:nvGraphicFramePr>
          <p:cNvPr id="4" name="Content Placeholder 3"/>
          <p:cNvGraphicFramePr>
            <a:graphicFrameLocks noGrp="1"/>
          </p:cNvGraphicFramePr>
          <p:nvPr>
            <p:ph idx="1"/>
          </p:nvPr>
        </p:nvGraphicFramePr>
        <p:xfrm>
          <a:off x="152400" y="863252"/>
          <a:ext cx="8839200" cy="5347312"/>
        </p:xfrm>
        <a:graphic>
          <a:graphicData uri="http://schemas.openxmlformats.org/drawingml/2006/table">
            <a:tbl>
              <a:tblPr/>
              <a:tblGrid>
                <a:gridCol w="4724400"/>
                <a:gridCol w="762000"/>
                <a:gridCol w="2111705"/>
                <a:gridCol w="1241095"/>
              </a:tblGrid>
              <a:tr h="533400">
                <a:tc>
                  <a:txBody>
                    <a:bodyPr/>
                    <a:lstStyle/>
                    <a:p>
                      <a:pPr marL="0" marR="0">
                        <a:spcBef>
                          <a:spcPts val="0"/>
                        </a:spcBef>
                        <a:spcAft>
                          <a:spcPts val="0"/>
                        </a:spcAft>
                        <a:tabLst>
                          <a:tab pos="219075" algn="l"/>
                        </a:tabLst>
                      </a:pPr>
                      <a:r>
                        <a:rPr lang="en-US" sz="1600" b="1" kern="0" dirty="0">
                          <a:latin typeface="Calibri"/>
                          <a:ea typeface="Calibri"/>
                          <a:cs typeface="Arial"/>
                        </a:rPr>
                        <a:t>Post Award - Standards</a:t>
                      </a:r>
                      <a:endParaRPr lang="en-US" sz="1600" b="1" kern="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219075" algn="l"/>
                        </a:tabLst>
                      </a:pPr>
                      <a:r>
                        <a:rPr lang="en-US" sz="1600" b="1" kern="0" dirty="0">
                          <a:latin typeface="Calibri"/>
                          <a:ea typeface="Calibri"/>
                          <a:cs typeface="Arial"/>
                        </a:rPr>
                        <a:t>Yes/No</a:t>
                      </a:r>
                      <a:endParaRPr lang="en-US" sz="1600" b="1" kern="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600" b="1" kern="0" dirty="0">
                          <a:latin typeface="Calibri"/>
                          <a:ea typeface="Calibri"/>
                          <a:cs typeface="Arial"/>
                        </a:rPr>
                        <a:t>Response</a:t>
                      </a:r>
                      <a:r>
                        <a:rPr lang="en-US" sz="1600" b="1" kern="0" dirty="0">
                          <a:latin typeface="Calibri"/>
                          <a:ea typeface="Calibri"/>
                          <a:cs typeface="Times New Roman"/>
                        </a:rPr>
                        <a:t>/Policy Excerpt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600" b="1" kern="0" dirty="0">
                          <a:latin typeface="Calibri"/>
                          <a:ea typeface="Calibri"/>
                          <a:cs typeface="Arial"/>
                        </a:rPr>
                        <a:t>Reference</a:t>
                      </a:r>
                      <a:endParaRPr lang="en-US" sz="1600" b="1" kern="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32871">
                <a:tc>
                  <a:txBody>
                    <a:bodyPr/>
                    <a:lstStyle/>
                    <a:p>
                      <a:pPr marL="0" marR="0">
                        <a:lnSpc>
                          <a:spcPct val="115000"/>
                        </a:lnSpc>
                        <a:spcBef>
                          <a:spcPts val="0"/>
                        </a:spcBef>
                        <a:spcAft>
                          <a:spcPts val="0"/>
                        </a:spcAft>
                        <a:tabLst>
                          <a:tab pos="219075" algn="l"/>
                        </a:tabLst>
                      </a:pPr>
                      <a:r>
                        <a:rPr lang="en-US" sz="1400" dirty="0">
                          <a:latin typeface="Arial"/>
                          <a:ea typeface="Times New Roman"/>
                        </a:rPr>
                        <a:t>Does the Entity comply with the applicable provisions of </a:t>
                      </a:r>
                      <a:r>
                        <a:rPr lang="en-US" sz="1400" dirty="0" err="1">
                          <a:latin typeface="Arial"/>
                          <a:ea typeface="Times New Roman"/>
                        </a:rPr>
                        <a:t>FFATA</a:t>
                      </a:r>
                      <a:r>
                        <a:rPr lang="en-US" sz="1400" dirty="0">
                          <a:latin typeface="Arial"/>
                          <a:ea typeface="Times New Roman"/>
                        </a:rPr>
                        <a:t>, including the reporting of subawards and executive compensation?</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1400">
                          <a:latin typeface="Arial"/>
                          <a:ea typeface="Times New Roman"/>
                        </a:rPr>
                        <a:t>§200.300(b)</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677">
                <a:tc>
                  <a:txBody>
                    <a:bodyPr/>
                    <a:lstStyle/>
                    <a:p>
                      <a:pPr marL="0" marR="0">
                        <a:lnSpc>
                          <a:spcPct val="115000"/>
                        </a:lnSpc>
                        <a:spcBef>
                          <a:spcPts val="0"/>
                        </a:spcBef>
                        <a:spcAft>
                          <a:spcPts val="0"/>
                        </a:spcAft>
                        <a:tabLst>
                          <a:tab pos="219075" algn="l"/>
                        </a:tabLst>
                      </a:pPr>
                      <a:r>
                        <a:rPr lang="en-US" sz="1400" dirty="0">
                          <a:latin typeface="Arial"/>
                          <a:ea typeface="Times New Roman"/>
                        </a:rPr>
                        <a:t>Does the financial system identify the following for each federal award:  </a:t>
                      </a:r>
                    </a:p>
                    <a:p>
                      <a:pPr marL="742950" marR="0" lvl="1" indent="-285750">
                        <a:lnSpc>
                          <a:spcPct val="115000"/>
                        </a:lnSpc>
                        <a:spcBef>
                          <a:spcPts val="0"/>
                        </a:spcBef>
                        <a:spcAft>
                          <a:spcPts val="0"/>
                        </a:spcAft>
                        <a:buFont typeface="Arial"/>
                        <a:buChar char="–"/>
                        <a:tabLst>
                          <a:tab pos="219075" algn="l"/>
                          <a:tab pos="219075" algn="l"/>
                          <a:tab pos="914400" algn="l"/>
                        </a:tabLst>
                      </a:pPr>
                      <a:r>
                        <a:rPr lang="en-US" sz="1400" dirty="0">
                          <a:latin typeface="Arial"/>
                          <a:ea typeface="Times New Roman"/>
                          <a:cs typeface="Times New Roman"/>
                        </a:rPr>
                        <a:t>Federal program, </a:t>
                      </a:r>
                    </a:p>
                    <a:p>
                      <a:pPr marL="742950" marR="0" lvl="1" indent="-285750">
                        <a:lnSpc>
                          <a:spcPct val="115000"/>
                        </a:lnSpc>
                        <a:spcBef>
                          <a:spcPts val="0"/>
                        </a:spcBef>
                        <a:spcAft>
                          <a:spcPts val="0"/>
                        </a:spcAft>
                        <a:buFont typeface="Arial"/>
                        <a:buChar char="–"/>
                        <a:tabLst>
                          <a:tab pos="219075" algn="l"/>
                          <a:tab pos="219075" algn="l"/>
                          <a:tab pos="914400" algn="l"/>
                        </a:tabLst>
                      </a:pPr>
                      <a:r>
                        <a:rPr lang="en-US" sz="1400" dirty="0">
                          <a:latin typeface="Arial"/>
                          <a:ea typeface="Times New Roman"/>
                          <a:cs typeface="Times New Roman"/>
                        </a:rPr>
                        <a:t>Award number, </a:t>
                      </a:r>
                    </a:p>
                    <a:p>
                      <a:pPr marL="742950" marR="0" lvl="1" indent="-285750">
                        <a:lnSpc>
                          <a:spcPct val="115000"/>
                        </a:lnSpc>
                        <a:spcBef>
                          <a:spcPts val="0"/>
                        </a:spcBef>
                        <a:spcAft>
                          <a:spcPts val="0"/>
                        </a:spcAft>
                        <a:buFont typeface="Arial"/>
                        <a:buChar char="–"/>
                        <a:tabLst>
                          <a:tab pos="219075" algn="l"/>
                          <a:tab pos="219075" algn="l"/>
                          <a:tab pos="914400" algn="l"/>
                        </a:tabLst>
                      </a:pPr>
                      <a:r>
                        <a:rPr lang="en-US" sz="1400" dirty="0">
                          <a:latin typeface="Arial"/>
                          <a:ea typeface="Times New Roman"/>
                          <a:cs typeface="Times New Roman"/>
                        </a:rPr>
                        <a:t>CFDA Title and number, </a:t>
                      </a:r>
                    </a:p>
                    <a:p>
                      <a:pPr marL="742950" marR="0" lvl="1" indent="-285750">
                        <a:lnSpc>
                          <a:spcPct val="115000"/>
                        </a:lnSpc>
                        <a:spcBef>
                          <a:spcPts val="0"/>
                        </a:spcBef>
                        <a:spcAft>
                          <a:spcPts val="0"/>
                        </a:spcAft>
                        <a:buFont typeface="Arial"/>
                        <a:buChar char="–"/>
                        <a:tabLst>
                          <a:tab pos="219075" algn="l"/>
                          <a:tab pos="219075" algn="l"/>
                          <a:tab pos="914400" algn="l"/>
                        </a:tabLst>
                      </a:pPr>
                      <a:r>
                        <a:rPr lang="en-US" sz="1400" dirty="0">
                          <a:latin typeface="Arial"/>
                          <a:ea typeface="Times New Roman"/>
                          <a:cs typeface="Times New Roman"/>
                        </a:rPr>
                        <a:t>Award year, </a:t>
                      </a:r>
                    </a:p>
                    <a:p>
                      <a:pPr marL="742950" marR="0" lvl="1" indent="-285750">
                        <a:lnSpc>
                          <a:spcPct val="115000"/>
                        </a:lnSpc>
                        <a:spcBef>
                          <a:spcPts val="0"/>
                        </a:spcBef>
                        <a:spcAft>
                          <a:spcPts val="0"/>
                        </a:spcAft>
                        <a:buFont typeface="Arial"/>
                        <a:buChar char="–"/>
                        <a:tabLst>
                          <a:tab pos="219075" algn="l"/>
                          <a:tab pos="219075" algn="l"/>
                          <a:tab pos="914400" algn="l"/>
                        </a:tabLst>
                      </a:pPr>
                      <a:r>
                        <a:rPr lang="en-US" sz="1400" dirty="0">
                          <a:latin typeface="Arial"/>
                          <a:ea typeface="Times New Roman"/>
                          <a:cs typeface="Times New Roman"/>
                        </a:rPr>
                        <a:t>Name of federal agency, and </a:t>
                      </a:r>
                    </a:p>
                    <a:p>
                      <a:pPr marL="742950" marR="0" lvl="1" indent="-285750">
                        <a:lnSpc>
                          <a:spcPct val="115000"/>
                        </a:lnSpc>
                        <a:spcBef>
                          <a:spcPts val="0"/>
                        </a:spcBef>
                        <a:spcAft>
                          <a:spcPts val="0"/>
                        </a:spcAft>
                        <a:buFont typeface="Arial"/>
                        <a:buChar char="–"/>
                        <a:tabLst>
                          <a:tab pos="219075" algn="l"/>
                          <a:tab pos="219075" algn="l"/>
                          <a:tab pos="914400" algn="l"/>
                        </a:tabLst>
                      </a:pPr>
                      <a:r>
                        <a:rPr lang="en-US" sz="1400" dirty="0">
                          <a:latin typeface="Arial"/>
                          <a:ea typeface="Times New Roman"/>
                          <a:cs typeface="Times New Roman"/>
                        </a:rPr>
                        <a:t>Name of pass through entity, if applicable</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1400">
                          <a:latin typeface="Arial"/>
                          <a:ea typeface="Times New Roman"/>
                        </a:rPr>
                        <a:t>§200.302(b)1</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871">
                <a:tc>
                  <a:txBody>
                    <a:bodyPr/>
                    <a:lstStyle/>
                    <a:p>
                      <a:pPr marL="0" marR="0">
                        <a:lnSpc>
                          <a:spcPct val="115000"/>
                        </a:lnSpc>
                        <a:spcBef>
                          <a:spcPts val="0"/>
                        </a:spcBef>
                        <a:spcAft>
                          <a:spcPts val="0"/>
                        </a:spcAft>
                        <a:tabLst>
                          <a:tab pos="219075" algn="l"/>
                        </a:tabLst>
                      </a:pPr>
                      <a:r>
                        <a:rPr lang="en-US" sz="1400">
                          <a:latin typeface="Arial"/>
                          <a:ea typeface="Times New Roman"/>
                        </a:rPr>
                        <a:t>Does the financial system produce records that identify adequately the source and application of funds for federally-funded activities?  </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1400">
                          <a:latin typeface="Arial"/>
                          <a:ea typeface="Times New Roman"/>
                        </a:rPr>
                        <a:t>§200.302(b)3</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0493">
                <a:tc>
                  <a:txBody>
                    <a:bodyPr/>
                    <a:lstStyle/>
                    <a:p>
                      <a:pPr marL="0" marR="0">
                        <a:lnSpc>
                          <a:spcPct val="115000"/>
                        </a:lnSpc>
                        <a:spcBef>
                          <a:spcPts val="0"/>
                        </a:spcBef>
                        <a:spcAft>
                          <a:spcPts val="0"/>
                        </a:spcAft>
                        <a:tabLst>
                          <a:tab pos="219075" algn="l"/>
                        </a:tabLst>
                      </a:pPr>
                      <a:r>
                        <a:rPr lang="en-US" sz="1400" dirty="0">
                          <a:latin typeface="Arial"/>
                          <a:ea typeface="Times New Roman"/>
                        </a:rPr>
                        <a:t>Do the records contain information pertaining to Federal awards, authorizations, obligations, unobligated balances, assets, expenditures, income and interest and are the records supported by source documentation?</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endParaRPr lang="en-US" sz="1400">
                        <a:latin typeface="Arial"/>
                        <a:ea typeface="Times New Roman"/>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19075" algn="l"/>
                        </a:tabLst>
                      </a:pPr>
                      <a:r>
                        <a:rPr lang="en-US" sz="1400" dirty="0">
                          <a:latin typeface="Arial"/>
                          <a:ea typeface="Times New Roman"/>
                        </a:rPr>
                        <a:t>§200.302(b)3</a:t>
                      </a: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90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Standards Excerpt</a:t>
            </a:r>
            <a:endParaRPr lang="en-US" dirty="0"/>
          </a:p>
        </p:txBody>
      </p:sp>
      <p:graphicFrame>
        <p:nvGraphicFramePr>
          <p:cNvPr id="4" name="Table 3"/>
          <p:cNvGraphicFramePr>
            <a:graphicFrameLocks noGrp="1"/>
          </p:cNvGraphicFramePr>
          <p:nvPr/>
        </p:nvGraphicFramePr>
        <p:xfrm>
          <a:off x="152398" y="838200"/>
          <a:ext cx="8991601" cy="5509583"/>
        </p:xfrm>
        <a:graphic>
          <a:graphicData uri="http://schemas.openxmlformats.org/drawingml/2006/table">
            <a:tbl>
              <a:tblPr/>
              <a:tblGrid>
                <a:gridCol w="6940886"/>
                <a:gridCol w="473242"/>
                <a:gridCol w="1551182"/>
                <a:gridCol w="26291"/>
              </a:tblGrid>
              <a:tr h="533399">
                <a:tc>
                  <a:txBody>
                    <a:bodyPr/>
                    <a:lstStyle/>
                    <a:p>
                      <a:pPr marL="0" marR="0">
                        <a:spcBef>
                          <a:spcPts val="0"/>
                        </a:spcBef>
                        <a:spcAft>
                          <a:spcPts val="0"/>
                        </a:spcAft>
                        <a:tabLst>
                          <a:tab pos="219075" algn="l"/>
                        </a:tabLst>
                      </a:pPr>
                      <a:r>
                        <a:rPr lang="en-US" sz="1600" b="1" kern="0" dirty="0">
                          <a:latin typeface="Times New Roman"/>
                          <a:cs typeface="Arial"/>
                        </a:rPr>
                        <a:t>Post Award – Property</a:t>
                      </a:r>
                      <a:endParaRPr lang="en-US" sz="1600" b="1" kern="0" dirty="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tabLst>
                          <a:tab pos="219075" algn="l"/>
                        </a:tabLst>
                      </a:pPr>
                      <a:r>
                        <a:rPr lang="en-US" sz="1600" b="1" kern="0" dirty="0">
                          <a:latin typeface="Times New Roman"/>
                          <a:cs typeface="Arial"/>
                        </a:rPr>
                        <a:t>Yes/No</a:t>
                      </a:r>
                      <a:endParaRPr lang="en-US" sz="1600" b="1" kern="0" dirty="0">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r>
                        <a:rPr lang="en-US" sz="1600" b="1" kern="0" dirty="0">
                          <a:latin typeface="Times New Roman"/>
                          <a:cs typeface="Arial"/>
                        </a:rPr>
                        <a:t>Response</a:t>
                      </a:r>
                      <a:r>
                        <a:rPr lang="en-US" sz="1600" b="1" kern="0" dirty="0" smtClean="0">
                          <a:latin typeface="Times New Roman"/>
                          <a:cs typeface="Times New Roman"/>
                        </a:rPr>
                        <a:t>/ Policy </a:t>
                      </a:r>
                      <a:r>
                        <a:rPr lang="en-US" sz="1600" b="1" kern="0" dirty="0">
                          <a:latin typeface="Times New Roman"/>
                          <a:cs typeface="Times New Roman"/>
                        </a:rPr>
                        <a:t>Excerpt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spcBef>
                          <a:spcPts val="0"/>
                        </a:spcBef>
                        <a:spcAft>
                          <a:spcPts val="0"/>
                        </a:spcAft>
                        <a:tabLst>
                          <a:tab pos="219075" algn="l"/>
                        </a:tabLst>
                      </a:pPr>
                      <a:endParaRPr lang="en-US" sz="1800" dirty="0">
                        <a:latin typeface="Arial"/>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602088">
                <a:tc>
                  <a:txBody>
                    <a:bodyPr/>
                    <a:lstStyle/>
                    <a:p>
                      <a:pPr marL="0" marR="0">
                        <a:spcBef>
                          <a:spcPts val="0"/>
                        </a:spcBef>
                        <a:spcAft>
                          <a:spcPts val="0"/>
                        </a:spcAft>
                        <a:tabLst>
                          <a:tab pos="219075" algn="l"/>
                        </a:tabLst>
                      </a:pPr>
                      <a:r>
                        <a:rPr lang="en-US" sz="1600" dirty="0">
                          <a:latin typeface="Arial"/>
                          <a:ea typeface="Times New Roman"/>
                        </a:rPr>
                        <a:t>Does the Entity have an asset control system to ensure the tracking and appropriate use of property and other assets?</a:t>
                      </a: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800" dirty="0">
                          <a:latin typeface="Arial"/>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1122143">
                <a:tc>
                  <a:txBody>
                    <a:bodyPr/>
                    <a:lstStyle/>
                    <a:p>
                      <a:pPr marL="0" marR="0">
                        <a:spcBef>
                          <a:spcPts val="0"/>
                        </a:spcBef>
                        <a:spcAft>
                          <a:spcPts val="0"/>
                        </a:spcAft>
                        <a:tabLst>
                          <a:tab pos="219075" algn="l"/>
                        </a:tabLst>
                      </a:pPr>
                      <a:r>
                        <a:rPr lang="en-US" sz="1600" dirty="0">
                          <a:latin typeface="Arial"/>
                          <a:ea typeface="Times New Roman"/>
                        </a:rPr>
                        <a:t>Does the asset system record identity the following:</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Description of the property</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Serial Number or other ID</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Source of funding (FAIN)</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Who holds title</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Acquisition date</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Percentage of Federal participation </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Location</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Use</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Condition</a:t>
                      </a:r>
                    </a:p>
                    <a:p>
                      <a:pPr marL="342900" marR="0" lvl="0" indent="-342900">
                        <a:spcBef>
                          <a:spcPts val="0"/>
                        </a:spcBef>
                        <a:spcAft>
                          <a:spcPts val="0"/>
                        </a:spcAft>
                        <a:buFont typeface="Arial"/>
                        <a:buChar char="–"/>
                        <a:tabLst>
                          <a:tab pos="219075" algn="l"/>
                        </a:tabLst>
                      </a:pPr>
                      <a:r>
                        <a:rPr lang="en-US" sz="1600" dirty="0">
                          <a:latin typeface="Arial"/>
                          <a:ea typeface="Times New Roman"/>
                          <a:cs typeface="Times New Roman"/>
                        </a:rPr>
                        <a:t>Disposition status – date of sale and price, if applicable</a:t>
                      </a: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800" dirty="0">
                          <a:latin typeface="Arial"/>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602088">
                <a:tc>
                  <a:txBody>
                    <a:bodyPr/>
                    <a:lstStyle/>
                    <a:p>
                      <a:pPr marL="0" marR="0">
                        <a:spcBef>
                          <a:spcPts val="0"/>
                        </a:spcBef>
                        <a:spcAft>
                          <a:spcPts val="0"/>
                        </a:spcAft>
                        <a:tabLst>
                          <a:tab pos="219075" algn="l"/>
                        </a:tabLst>
                      </a:pPr>
                      <a:r>
                        <a:rPr lang="en-US" sz="1600" dirty="0">
                          <a:latin typeface="Arial"/>
                          <a:ea typeface="Times New Roman"/>
                        </a:rPr>
                        <a:t>Does the Entity conduct a physical inventory at least once every two years?</a:t>
                      </a: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800" dirty="0">
                          <a:latin typeface="Arial"/>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602088">
                <a:tc>
                  <a:txBody>
                    <a:bodyPr/>
                    <a:lstStyle/>
                    <a:p>
                      <a:pPr marL="0" marR="0">
                        <a:spcBef>
                          <a:spcPts val="0"/>
                        </a:spcBef>
                        <a:spcAft>
                          <a:spcPts val="0"/>
                        </a:spcAft>
                        <a:tabLst>
                          <a:tab pos="219075" algn="l"/>
                        </a:tabLst>
                      </a:pPr>
                      <a:r>
                        <a:rPr lang="en-US" sz="1600" dirty="0">
                          <a:latin typeface="Arial"/>
                          <a:ea typeface="Times New Roman"/>
                        </a:rPr>
                        <a:t>Does the Entity have a control system with safeguards to prevent loss, damage or theft of property?</a:t>
                      </a: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800" dirty="0">
                          <a:latin typeface="Arial"/>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01393">
                <a:tc>
                  <a:txBody>
                    <a:bodyPr/>
                    <a:lstStyle/>
                    <a:p>
                      <a:pPr marL="0" marR="0">
                        <a:spcBef>
                          <a:spcPts val="0"/>
                        </a:spcBef>
                        <a:spcAft>
                          <a:spcPts val="0"/>
                        </a:spcAft>
                        <a:tabLst>
                          <a:tab pos="219075" algn="l"/>
                        </a:tabLst>
                      </a:pPr>
                      <a:r>
                        <a:rPr lang="en-US" sz="1600" dirty="0">
                          <a:latin typeface="Arial"/>
                          <a:ea typeface="Times New Roman"/>
                        </a:rPr>
                        <a:t>Does the Entity provide guidance on unused inventory at the end of an award?</a:t>
                      </a: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endParaRPr lang="en-US" sz="1600" dirty="0">
                        <a:latin typeface="Arial"/>
                        <a:ea typeface="Times New Roman"/>
                      </a:endParaRPr>
                    </a:p>
                  </a:txBody>
                  <a:tcPr marL="36797" marR="36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9075" algn="l"/>
                        </a:tabLst>
                      </a:pPr>
                      <a:r>
                        <a:rPr lang="en-US" sz="1800" dirty="0">
                          <a:latin typeface="Arial"/>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Leadership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report reflects that the University has solid policies and procedures in place to support organizational compliance grant and agreement management expectations and more specifically compliance with the Uniform Guidance, 2 CFR 200.  In conducting the assessment we found no instance of a response by the University which would result in a designation of “High Risk” based on the MAXIMUS Uniform Guidance Diagnostic Review and our team’s professional assessment.</a:t>
            </a:r>
          </a:p>
          <a:p>
            <a:pPr>
              <a:buNone/>
            </a:pPr>
            <a:endParaRPr lang="en-US" dirty="0" smtClean="0"/>
          </a:p>
          <a:p>
            <a:r>
              <a:rPr lang="en-US" dirty="0" smtClean="0"/>
              <a:t>While none of the risks reached the threshold of “high risk” from the MAXIMUS point of view, a few of the areas are audit targets.  It is also possible that some of the area identified as moderate risk, upon clarification, will be determined to be adequate.  The attached report provides recommendations for addressing each of the risk area noted.</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Summary Report of Risks Identified</a:t>
            </a:r>
            <a:endParaRPr lang="en-US" dirty="0"/>
          </a:p>
        </p:txBody>
      </p:sp>
      <p:sp>
        <p:nvSpPr>
          <p:cNvPr id="3" name="Content Placeholder 2"/>
          <p:cNvSpPr>
            <a:spLocks noGrp="1"/>
          </p:cNvSpPr>
          <p:nvPr>
            <p:ph idx="1"/>
          </p:nvPr>
        </p:nvSpPr>
        <p:spPr/>
        <p:txBody>
          <a:bodyPr>
            <a:normAutofit fontScale="70000" lnSpcReduction="20000"/>
          </a:bodyPr>
          <a:lstStyle/>
          <a:p>
            <a:pPr marL="3175" indent="-3175">
              <a:buNone/>
            </a:pPr>
            <a:r>
              <a:rPr lang="en-US" dirty="0" smtClean="0">
                <a:solidFill>
                  <a:schemeClr val="accent2"/>
                </a:solidFill>
              </a:rPr>
              <a:t>Moderate levels of organizational risk were identified with the University’s ability to or processes for:</a:t>
            </a:r>
          </a:p>
          <a:p>
            <a:pPr>
              <a:buNone/>
            </a:pPr>
            <a:endParaRPr lang="en-US" dirty="0" smtClean="0"/>
          </a:p>
          <a:p>
            <a:pPr lvl="0"/>
            <a:r>
              <a:rPr lang="en-US" dirty="0" smtClean="0"/>
              <a:t>Relating award performance to financial metrics.</a:t>
            </a:r>
          </a:p>
          <a:p>
            <a:pPr lvl="0"/>
            <a:r>
              <a:rPr lang="en-US" dirty="0" smtClean="0"/>
              <a:t>Cash Draws Policy, which needs to be updated to reflect the organization minimizes the time which elapses between draws.</a:t>
            </a:r>
          </a:p>
          <a:p>
            <a:pPr lvl="0"/>
            <a:r>
              <a:rPr lang="en-US" dirty="0" smtClean="0"/>
              <a:t>Valuing of third party cost share commitments may need improvement.</a:t>
            </a:r>
          </a:p>
          <a:p>
            <a:pPr lvl="0"/>
            <a:r>
              <a:rPr lang="en-US" dirty="0" smtClean="0"/>
              <a:t>Treatment of program income.</a:t>
            </a:r>
          </a:p>
          <a:p>
            <a:pPr lvl="0"/>
            <a:r>
              <a:rPr lang="en-US" dirty="0" smtClean="0"/>
              <a:t>Maintenance, disclosure, and reporting of the loss, damage, or theft of property.</a:t>
            </a:r>
          </a:p>
          <a:p>
            <a:pPr lvl="0"/>
            <a:r>
              <a:rPr lang="en-US" dirty="0" smtClean="0"/>
              <a:t>Micro-purchase threshold.</a:t>
            </a:r>
          </a:p>
          <a:p>
            <a:pPr lvl="0"/>
            <a:r>
              <a:rPr lang="en-US" dirty="0" smtClean="0"/>
              <a:t>Distinguishing subawardees and vendors could be improved.</a:t>
            </a:r>
          </a:p>
          <a:p>
            <a:pPr lvl="0"/>
            <a:r>
              <a:rPr lang="en-US" dirty="0" smtClean="0"/>
              <a:t>Determination of high risk subrecipient could be improved.</a:t>
            </a:r>
          </a:p>
          <a:p>
            <a:pPr lvl="0"/>
            <a:r>
              <a:rPr lang="en-US" dirty="0" smtClean="0"/>
              <a:t>Subrecipient monitoring appears to need expanding.</a:t>
            </a:r>
          </a:p>
          <a:p>
            <a:pPr lvl="0"/>
            <a:r>
              <a:rPr lang="en-US" dirty="0" smtClean="0"/>
              <a:t>Record retention.</a:t>
            </a:r>
          </a:p>
          <a:p>
            <a:pPr lvl="0"/>
            <a:r>
              <a:rPr lang="en-US" dirty="0" smtClean="0"/>
              <a:t>Effort reporting risk could be mitigated by periodic conduct of faculty interviews.</a:t>
            </a:r>
          </a:p>
          <a:p>
            <a:pPr lvl="0"/>
            <a:r>
              <a:rPr lang="en-US" dirty="0" smtClean="0"/>
              <a:t>Inclusion of Employee Moral costs in the F&amp;A proposal.</a:t>
            </a:r>
          </a:p>
          <a:p>
            <a:pPr lvl="0"/>
            <a:r>
              <a:rPr lang="en-US" dirty="0" smtClean="0"/>
              <a:t>Direct charging of administrative staff to awards should require prior approval.</a:t>
            </a:r>
          </a:p>
          <a:p>
            <a:pPr lvl="0"/>
            <a:r>
              <a:rPr lang="en-US" dirty="0" smtClean="0"/>
              <a:t>Library study and other users.</a:t>
            </a:r>
          </a:p>
          <a:p>
            <a:pPr lvl="0"/>
            <a:r>
              <a:rPr lang="en-US" dirty="0" smtClean="0"/>
              <a:t>Participant support cost management could be improved.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895600" y="4876800"/>
            <a:ext cx="6096000" cy="1371600"/>
          </a:xfrm>
        </p:spPr>
        <p:txBody>
          <a:bodyPr>
            <a:normAutofit lnSpcReduction="10000"/>
          </a:bodyPr>
          <a:lstStyle/>
          <a:p>
            <a:pPr>
              <a:buNone/>
            </a:pPr>
            <a:endParaRPr lang="en-US" dirty="0" smtClean="0"/>
          </a:p>
          <a:p>
            <a:pPr>
              <a:buNone/>
            </a:pPr>
            <a:r>
              <a:rPr lang="en-US" dirty="0" smtClean="0"/>
              <a:t>Contact:  	Kris Rhodes</a:t>
            </a:r>
          </a:p>
          <a:p>
            <a:pPr>
              <a:buNone/>
            </a:pPr>
            <a:r>
              <a:rPr lang="en-US" dirty="0" smtClean="0"/>
              <a:t>			krisrhodes@maximus.com</a:t>
            </a:r>
            <a:endParaRPr lang="en-US" dirty="0"/>
          </a:p>
        </p:txBody>
      </p:sp>
      <p:pic>
        <p:nvPicPr>
          <p:cNvPr id="4" name="Picture 3" descr="E003025R.jpg"/>
          <p:cNvPicPr>
            <a:picLocks noChangeAspect="1"/>
          </p:cNvPicPr>
          <p:nvPr/>
        </p:nvPicPr>
        <p:blipFill>
          <a:blip r:embed="rId3" cstate="print"/>
          <a:stretch>
            <a:fillRect/>
          </a:stretch>
        </p:blipFill>
        <p:spPr>
          <a:xfrm>
            <a:off x="914400" y="1143000"/>
            <a:ext cx="6959600" cy="3626322"/>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152400" y="914400"/>
            <a:ext cx="8839200" cy="6752618"/>
          </a:xfrm>
          <a:prstGeom prst="rect">
            <a:avLst/>
          </a:prstGeom>
          <a:noFill/>
          <a:ln w="9525">
            <a:noFill/>
            <a:miter lim="800000"/>
            <a:headEnd/>
            <a:tailEnd/>
          </a:ln>
        </p:spPr>
        <p:txBody>
          <a:bodyPr wrap="square">
            <a:spAutoFit/>
          </a:bodyPr>
          <a:lstStyle/>
          <a:p>
            <a:pPr marL="342900" indent="-342900" algn="l">
              <a:spcAft>
                <a:spcPts val="1200"/>
              </a:spcAft>
              <a:buFont typeface="Arial" panose="020B0604020202020204" pitchFamily="34" charset="0"/>
              <a:buChar char="•"/>
            </a:pPr>
            <a:r>
              <a:rPr lang="en-US" sz="2800" dirty="0" smtClean="0">
                <a:solidFill>
                  <a:srgbClr val="000000"/>
                </a:solidFill>
                <a:latin typeface="Arial" pitchFamily="34" charset="0"/>
                <a:cs typeface="Arial" pitchFamily="34" charset="0"/>
              </a:rPr>
              <a:t>Practice was established in 1985</a:t>
            </a:r>
          </a:p>
          <a:p>
            <a:pPr marL="342900" indent="-342900" algn="l">
              <a:spcAft>
                <a:spcPts val="1200"/>
              </a:spcAft>
              <a:buFont typeface="Arial" panose="020B0604020202020204" pitchFamily="34" charset="0"/>
              <a:buChar char="•"/>
            </a:pPr>
            <a:r>
              <a:rPr lang="en-US" sz="2800" dirty="0" smtClean="0">
                <a:solidFill>
                  <a:srgbClr val="000000"/>
                </a:solidFill>
                <a:latin typeface="Arial" pitchFamily="34" charset="0"/>
                <a:cs typeface="Arial" pitchFamily="34" charset="0"/>
              </a:rPr>
              <a:t>Headquartered </a:t>
            </a:r>
            <a:r>
              <a:rPr lang="en-US" sz="2800" dirty="0">
                <a:solidFill>
                  <a:srgbClr val="000000"/>
                </a:solidFill>
                <a:latin typeface="Arial" pitchFamily="34" charset="0"/>
                <a:cs typeface="Arial" pitchFamily="34" charset="0"/>
              </a:rPr>
              <a:t>in Northbrook, </a:t>
            </a:r>
            <a:r>
              <a:rPr lang="en-US" sz="2800" dirty="0" smtClean="0">
                <a:solidFill>
                  <a:srgbClr val="000000"/>
                </a:solidFill>
                <a:latin typeface="Arial" pitchFamily="34" charset="0"/>
                <a:cs typeface="Arial" pitchFamily="34" charset="0"/>
              </a:rPr>
              <a:t>IL</a:t>
            </a:r>
          </a:p>
          <a:p>
            <a:pPr marL="342900" indent="-342900" algn="l">
              <a:spcAft>
                <a:spcPts val="1200"/>
              </a:spcAft>
              <a:buFont typeface="Arial" panose="020B0604020202020204" pitchFamily="34" charset="0"/>
              <a:buChar char="•"/>
            </a:pPr>
            <a:r>
              <a:rPr lang="en-US" sz="2800" dirty="0" smtClean="0">
                <a:solidFill>
                  <a:srgbClr val="000000"/>
                </a:solidFill>
                <a:latin typeface="Arial" pitchFamily="34" charset="0"/>
                <a:cs typeface="Arial" pitchFamily="34" charset="0"/>
              </a:rPr>
              <a:t>Backed </a:t>
            </a:r>
            <a:r>
              <a:rPr lang="en-US" sz="2800" dirty="0">
                <a:solidFill>
                  <a:srgbClr val="000000"/>
                </a:solidFill>
                <a:latin typeface="Arial" pitchFamily="34" charset="0"/>
                <a:cs typeface="Arial" pitchFamily="34" charset="0"/>
              </a:rPr>
              <a:t>by a $1.3 billion multinational </a:t>
            </a:r>
            <a:r>
              <a:rPr lang="en-US" sz="2800" dirty="0" smtClean="0">
                <a:solidFill>
                  <a:srgbClr val="000000"/>
                </a:solidFill>
                <a:latin typeface="Arial" pitchFamily="34" charset="0"/>
                <a:cs typeface="Arial" pitchFamily="34" charset="0"/>
              </a:rPr>
              <a:t>corporation</a:t>
            </a:r>
          </a:p>
          <a:p>
            <a:pPr marL="342900" indent="-342900">
              <a:spcAft>
                <a:spcPts val="1200"/>
              </a:spcAft>
              <a:buFont typeface="Arial" panose="020B0604020202020204" pitchFamily="34" charset="0"/>
              <a:buChar char="•"/>
            </a:pPr>
            <a:r>
              <a:rPr lang="en-US" sz="2800" dirty="0" smtClean="0">
                <a:solidFill>
                  <a:srgbClr val="000000"/>
                </a:solidFill>
                <a:latin typeface="Arial" pitchFamily="34" charset="0"/>
                <a:cs typeface="Arial" pitchFamily="34" charset="0"/>
              </a:rPr>
              <a:t>Serve </a:t>
            </a:r>
            <a:r>
              <a:rPr lang="en-US" sz="2800" dirty="0">
                <a:solidFill>
                  <a:srgbClr val="000000"/>
                </a:solidFill>
                <a:latin typeface="Arial" pitchFamily="34" charset="0"/>
                <a:cs typeface="Arial" pitchFamily="34" charset="0"/>
              </a:rPr>
              <a:t>over 150 colleges, universities, and university hospitals in 49 states plus universities in Puerto Rico and the US Virgin Islands</a:t>
            </a:r>
          </a:p>
          <a:p>
            <a:pPr marL="800100" lvl="1" indent="-342900">
              <a:spcAft>
                <a:spcPts val="1200"/>
              </a:spcAft>
              <a:buFont typeface="Arial" panose="020B0604020202020204" pitchFamily="34" charset="0"/>
              <a:buChar char="•"/>
            </a:pPr>
            <a:r>
              <a:rPr lang="en-US" sz="2800" dirty="0">
                <a:solidFill>
                  <a:srgbClr val="000000"/>
                </a:solidFill>
                <a:latin typeface="Arial" pitchFamily="34" charset="0"/>
                <a:cs typeface="Arial" pitchFamily="34" charset="0"/>
              </a:rPr>
              <a:t>90 top 100 research institutions</a:t>
            </a:r>
          </a:p>
          <a:p>
            <a:pPr marL="800100" lvl="1" indent="-342900">
              <a:spcAft>
                <a:spcPts val="1200"/>
              </a:spcAft>
              <a:buFont typeface="Arial" panose="020B0604020202020204" pitchFamily="34" charset="0"/>
              <a:buChar char="•"/>
            </a:pPr>
            <a:r>
              <a:rPr lang="en-US" sz="2800" dirty="0">
                <a:solidFill>
                  <a:srgbClr val="000000"/>
                </a:solidFill>
                <a:latin typeface="Arial" pitchFamily="34" charset="0"/>
                <a:cs typeface="Arial" pitchFamily="34" charset="0"/>
              </a:rPr>
              <a:t>Less than $1M to $1B in research </a:t>
            </a:r>
          </a:p>
          <a:p>
            <a:pPr marL="0" indent="0">
              <a:spcAft>
                <a:spcPts val="1200"/>
              </a:spcAft>
              <a:buNone/>
            </a:pPr>
            <a:endParaRPr lang="en-US" sz="2800" dirty="0" smtClean="0">
              <a:solidFill>
                <a:srgbClr val="000000"/>
              </a:solidFill>
              <a:latin typeface="Arial" pitchFamily="34" charset="0"/>
              <a:cs typeface="Arial" pitchFamily="34" charset="0"/>
            </a:endParaRPr>
          </a:p>
          <a:p>
            <a:pPr marL="342900" indent="-342900">
              <a:spcAft>
                <a:spcPts val="1200"/>
              </a:spcAft>
              <a:buFont typeface="Arial" panose="020B0604020202020204" pitchFamily="34" charset="0"/>
              <a:buChar char="•"/>
            </a:pPr>
            <a:endParaRPr lang="en-US" sz="2800" dirty="0">
              <a:solidFill>
                <a:srgbClr val="000000"/>
              </a:solidFill>
            </a:endParaRPr>
          </a:p>
          <a:p>
            <a:pPr marL="228600" indent="-228600" algn="l">
              <a:spcAft>
                <a:spcPts val="1200"/>
              </a:spcAft>
              <a:buFont typeface="Wingdings" pitchFamily="2" charset="2"/>
              <a:buNone/>
            </a:pPr>
            <a:endParaRPr lang="en-US" sz="2800" dirty="0">
              <a:solidFill>
                <a:srgbClr val="000000"/>
              </a:solidFill>
            </a:endParaRPr>
          </a:p>
        </p:txBody>
      </p:sp>
      <p:sp>
        <p:nvSpPr>
          <p:cNvPr id="5" name="Title 3"/>
          <p:cNvSpPr>
            <a:spLocks noGrp="1"/>
          </p:cNvSpPr>
          <p:nvPr>
            <p:ph type="title"/>
          </p:nvPr>
        </p:nvSpPr>
        <p:spPr/>
        <p:txBody>
          <a:bodyPr/>
          <a:lstStyle/>
          <a:p>
            <a:r>
              <a:rPr lang="en-US" dirty="0" smtClean="0"/>
              <a:t>MAXIMUS Higher Education Practice</a:t>
            </a:r>
            <a:endParaRPr lang="en-US" dirty="0"/>
          </a:p>
        </p:txBody>
      </p:sp>
    </p:spTree>
    <p:custDataLst>
      <p:tags r:id="rId1"/>
    </p:custDataLst>
    <p:extLst>
      <p:ext uri="{BB962C8B-B14F-4D97-AF65-F5344CB8AC3E}">
        <p14:creationId xmlns:p14="http://schemas.microsoft.com/office/powerpoint/2010/main" val="146995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smtClean="0"/>
              <a:t>MAXIMUS Higher Education Practice</a:t>
            </a:r>
            <a:endParaRPr lang="en-US" dirty="0"/>
          </a:p>
        </p:txBody>
      </p:sp>
      <p:sp>
        <p:nvSpPr>
          <p:cNvPr id="6" name="Rectangle 5"/>
          <p:cNvSpPr/>
          <p:nvPr/>
        </p:nvSpPr>
        <p:spPr>
          <a:xfrm>
            <a:off x="130629" y="762000"/>
            <a:ext cx="8839200" cy="5878532"/>
          </a:xfrm>
          <a:prstGeom prst="rect">
            <a:avLst/>
          </a:prstGeom>
        </p:spPr>
        <p:txBody>
          <a:bodyPr wrap="square">
            <a:spAutoFit/>
          </a:bodyPr>
          <a:lstStyle/>
          <a:p>
            <a:pPr marL="171450" lvl="1">
              <a:spcAft>
                <a:spcPts val="1200"/>
              </a:spcAft>
            </a:pPr>
            <a:r>
              <a:rPr lang="en-US" sz="2800" dirty="0" smtClean="0">
                <a:solidFill>
                  <a:srgbClr val="000000"/>
                </a:solidFill>
                <a:latin typeface="Arial" pitchFamily="34" charset="0"/>
                <a:cs typeface="Arial" pitchFamily="34" charset="0"/>
              </a:rPr>
              <a:t>HBCU’s recently served:</a:t>
            </a: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Howard University – Indirect Cost Rate Increase</a:t>
            </a:r>
            <a:endParaRPr lang="en-US" sz="2400" dirty="0">
              <a:solidFill>
                <a:srgbClr val="000000"/>
              </a:solidFill>
              <a:latin typeface="Arial" pitchFamily="34" charset="0"/>
              <a:cs typeface="Arial" pitchFamily="34" charset="0"/>
            </a:endParaRPr>
          </a:p>
          <a:p>
            <a:pPr marL="800100" lvl="1" indent="-342900">
              <a:spcAft>
                <a:spcPts val="1200"/>
              </a:spcAft>
              <a:buFont typeface="Arial" panose="020B0604020202020204" pitchFamily="34" charset="0"/>
              <a:buChar char="•"/>
            </a:pPr>
            <a:r>
              <a:rPr lang="en-US" sz="2400" dirty="0">
                <a:solidFill>
                  <a:srgbClr val="000000"/>
                </a:solidFill>
                <a:latin typeface="Arial" pitchFamily="34" charset="0"/>
                <a:cs typeface="Arial" pitchFamily="34" charset="0"/>
              </a:rPr>
              <a:t>Clark Atlanta University </a:t>
            </a:r>
            <a:r>
              <a:rPr lang="en-US" sz="2400" dirty="0" smtClean="0">
                <a:solidFill>
                  <a:srgbClr val="000000"/>
                </a:solidFill>
                <a:latin typeface="Arial" pitchFamily="34" charset="0"/>
                <a:cs typeface="Arial" pitchFamily="34" charset="0"/>
              </a:rPr>
              <a:t>–Indirect Cost Rate Increase</a:t>
            </a: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Norfolk State University – Indirect Cost Rate; Direct and Indirect Cost Policies</a:t>
            </a: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Florida A&amp;M – Effort Reporting – Review of policies and Procedures and Business Process Review (BPR)</a:t>
            </a: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Morgan State University – UG Training/Policy-Procedure</a:t>
            </a: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Xavier </a:t>
            </a:r>
            <a:r>
              <a:rPr lang="en-US" sz="2400" dirty="0">
                <a:solidFill>
                  <a:srgbClr val="000000"/>
                </a:solidFill>
                <a:latin typeface="Arial" pitchFamily="34" charset="0"/>
                <a:cs typeface="Arial" pitchFamily="34" charset="0"/>
              </a:rPr>
              <a:t>University of </a:t>
            </a:r>
            <a:r>
              <a:rPr lang="en-US" sz="2400" dirty="0" smtClean="0">
                <a:solidFill>
                  <a:srgbClr val="000000"/>
                </a:solidFill>
                <a:latin typeface="Arial" pitchFamily="34" charset="0"/>
                <a:cs typeface="Arial" pitchFamily="34" charset="0"/>
              </a:rPr>
              <a:t>Louisiana – F&amp;A Assessments</a:t>
            </a:r>
            <a:endParaRPr lang="en-US" sz="2400" dirty="0">
              <a:solidFill>
                <a:srgbClr val="000000"/>
              </a:solidFill>
              <a:latin typeface="Arial" pitchFamily="34" charset="0"/>
              <a:cs typeface="Arial" pitchFamily="34" charset="0"/>
            </a:endParaRP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Savannah State — Indirect Cost Rate</a:t>
            </a:r>
          </a:p>
          <a:p>
            <a:pPr marL="800100" lvl="1" indent="-342900">
              <a:spcAft>
                <a:spcPts val="1200"/>
              </a:spcAft>
              <a:buFont typeface="Arial" panose="020B0604020202020204" pitchFamily="34" charset="0"/>
              <a:buChar char="•"/>
            </a:pPr>
            <a:r>
              <a:rPr lang="en-US" sz="2400" dirty="0" smtClean="0">
                <a:solidFill>
                  <a:srgbClr val="000000"/>
                </a:solidFill>
                <a:latin typeface="Arial" pitchFamily="34" charset="0"/>
                <a:cs typeface="Arial" pitchFamily="34" charset="0"/>
              </a:rPr>
              <a:t>Fayetteville State – Proposal Writing Training</a:t>
            </a:r>
          </a:p>
          <a:p>
            <a:pPr lvl="1">
              <a:spcAft>
                <a:spcPts val="1200"/>
              </a:spcAft>
            </a:pPr>
            <a:endParaRPr lang="en-US"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64448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smtClean="0"/>
              <a:t>MAXIMUS Products and Services</a:t>
            </a:r>
            <a:endParaRPr lang="en-US" dirty="0"/>
          </a:p>
        </p:txBody>
      </p:sp>
      <p:sp>
        <p:nvSpPr>
          <p:cNvPr id="4" name="Text Box 5"/>
          <p:cNvSpPr txBox="1">
            <a:spLocks noChangeArrowheads="1"/>
          </p:cNvSpPr>
          <p:nvPr/>
        </p:nvSpPr>
        <p:spPr bwMode="auto">
          <a:xfrm>
            <a:off x="228600" y="1447800"/>
            <a:ext cx="8686800" cy="4770537"/>
          </a:xfrm>
          <a:prstGeom prst="rect">
            <a:avLst/>
          </a:prstGeom>
          <a:noFill/>
          <a:ln w="9525">
            <a:noFill/>
            <a:miter lim="800000"/>
            <a:headEnd/>
            <a:tailEnd/>
          </a:ln>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Arial" pitchFamily="34" charset="0"/>
                <a:cs typeface="Arial" pitchFamily="34" charset="0"/>
              </a:rPr>
              <a:t>F&amp;A Cost Rate Proposal Preparation (Long and Short Form)</a:t>
            </a:r>
          </a:p>
          <a:p>
            <a:pPr marL="342900" indent="-342900">
              <a:spcAft>
                <a:spcPts val="1200"/>
              </a:spcAft>
              <a:buFont typeface="Arial" panose="020B0604020202020204" pitchFamily="34" charset="0"/>
              <a:buChar char="•"/>
            </a:pPr>
            <a:r>
              <a:rPr lang="en-US" sz="2200" dirty="0">
                <a:solidFill>
                  <a:srgbClr val="000000"/>
                </a:solidFill>
                <a:latin typeface="Arial" pitchFamily="34" charset="0"/>
                <a:cs typeface="Arial" pitchFamily="34" charset="0"/>
              </a:rPr>
              <a:t>Space Surveys/Reviews</a:t>
            </a:r>
          </a:p>
          <a:p>
            <a:pPr marL="342900" indent="-342900">
              <a:spcAft>
                <a:spcPts val="1200"/>
              </a:spcAft>
              <a:buFont typeface="Arial" panose="020B0604020202020204" pitchFamily="34" charset="0"/>
              <a:buChar char="•"/>
            </a:pPr>
            <a:r>
              <a:rPr lang="en-US" sz="2200" dirty="0">
                <a:solidFill>
                  <a:srgbClr val="000000"/>
                </a:solidFill>
                <a:latin typeface="Arial" pitchFamily="34" charset="0"/>
                <a:cs typeface="Arial" pitchFamily="34" charset="0"/>
              </a:rPr>
              <a:t>Negotiations with </a:t>
            </a:r>
            <a:r>
              <a:rPr lang="en-US" sz="2200" dirty="0" smtClean="0">
                <a:solidFill>
                  <a:srgbClr val="000000"/>
                </a:solidFill>
                <a:latin typeface="Arial" pitchFamily="34" charset="0"/>
                <a:cs typeface="Arial" pitchFamily="34" charset="0"/>
              </a:rPr>
              <a:t>DHHS‐CAS </a:t>
            </a:r>
            <a:r>
              <a:rPr lang="en-US" sz="2200" dirty="0">
                <a:solidFill>
                  <a:srgbClr val="000000"/>
                </a:solidFill>
                <a:latin typeface="Arial" pitchFamily="34" charset="0"/>
                <a:cs typeface="Arial" pitchFamily="34" charset="0"/>
              </a:rPr>
              <a:t>&amp; ONR/DCAA, as well as Prime/Subrecipient Negotiations</a:t>
            </a:r>
          </a:p>
          <a:p>
            <a:pPr marL="342900" indent="-342900">
              <a:spcAft>
                <a:spcPts val="1200"/>
              </a:spcAft>
              <a:buFont typeface="Arial" panose="020B0604020202020204" pitchFamily="34" charset="0"/>
              <a:buChar char="•"/>
            </a:pPr>
            <a:r>
              <a:rPr lang="en-US" sz="2200" dirty="0">
                <a:solidFill>
                  <a:srgbClr val="000000"/>
                </a:solidFill>
                <a:latin typeface="Arial" pitchFamily="34" charset="0"/>
                <a:cs typeface="Arial" pitchFamily="34" charset="0"/>
              </a:rPr>
              <a:t>Fringe Benefit Rate Proposals</a:t>
            </a:r>
          </a:p>
          <a:p>
            <a:pPr marL="342900" indent="-342900">
              <a:spcAft>
                <a:spcPts val="1200"/>
              </a:spcAft>
              <a:buFont typeface="Arial" panose="020B0604020202020204" pitchFamily="34" charset="0"/>
              <a:buChar char="•"/>
            </a:pPr>
            <a:r>
              <a:rPr lang="en-US" sz="2200" dirty="0">
                <a:solidFill>
                  <a:srgbClr val="000000"/>
                </a:solidFill>
                <a:latin typeface="Arial" pitchFamily="34" charset="0"/>
                <a:cs typeface="Arial" pitchFamily="34" charset="0"/>
              </a:rPr>
              <a:t>Assistance with Federal Disclosure Statement (DS‐2) and Direct Costing Policy</a:t>
            </a:r>
          </a:p>
          <a:p>
            <a:pPr marL="342900" indent="-342900">
              <a:spcAft>
                <a:spcPts val="1200"/>
              </a:spcAft>
              <a:buFont typeface="Arial" panose="020B0604020202020204" pitchFamily="34" charset="0"/>
              <a:buChar char="•"/>
            </a:pPr>
            <a:r>
              <a:rPr lang="en-US" sz="2200" dirty="0">
                <a:solidFill>
                  <a:srgbClr val="000000"/>
                </a:solidFill>
                <a:latin typeface="Arial" pitchFamily="34" charset="0"/>
                <a:cs typeface="Arial" pitchFamily="34" charset="0"/>
              </a:rPr>
              <a:t>Reviews of Service Centers and/or Recharge Centers Rates and Policies</a:t>
            </a:r>
          </a:p>
          <a:p>
            <a:pPr marL="228600" indent="-228600" algn="l">
              <a:spcAft>
                <a:spcPts val="1200"/>
              </a:spcAft>
              <a:buFont typeface="Wingdings" pitchFamily="2" charset="2"/>
              <a:buChar char="§"/>
            </a:pPr>
            <a:endParaRPr lang="en-US" sz="1800" dirty="0">
              <a:solidFill>
                <a:srgbClr val="000000"/>
              </a:solidFill>
            </a:endParaRPr>
          </a:p>
          <a:p>
            <a:pPr marL="228600" indent="-228600" algn="l">
              <a:spcAft>
                <a:spcPts val="1200"/>
              </a:spcAft>
              <a:buFont typeface="Wingdings" pitchFamily="2" charset="2"/>
              <a:buNone/>
            </a:pPr>
            <a:endParaRPr lang="en-US" sz="1800" dirty="0">
              <a:solidFill>
                <a:srgbClr val="000000"/>
              </a:solidFill>
            </a:endParaRPr>
          </a:p>
        </p:txBody>
      </p:sp>
      <p:sp>
        <p:nvSpPr>
          <p:cNvPr id="7" name="Rectangle 6"/>
          <p:cNvSpPr/>
          <p:nvPr/>
        </p:nvSpPr>
        <p:spPr>
          <a:xfrm>
            <a:off x="228600" y="843290"/>
            <a:ext cx="8444552" cy="523220"/>
          </a:xfrm>
          <a:prstGeom prst="rect">
            <a:avLst/>
          </a:prstGeom>
        </p:spPr>
        <p:txBody>
          <a:bodyPr wrap="square">
            <a:spAutoFit/>
          </a:bodyPr>
          <a:lstStyle/>
          <a:p>
            <a:r>
              <a:rPr lang="en-US" sz="2800" b="1" dirty="0" smtClean="0">
                <a:solidFill>
                  <a:srgbClr val="000000"/>
                </a:solidFill>
                <a:latin typeface="+mn-lt"/>
              </a:rPr>
              <a:t>F&amp;A Consulting </a:t>
            </a:r>
            <a:r>
              <a:rPr lang="en-US" sz="2800" b="1" dirty="0">
                <a:solidFill>
                  <a:srgbClr val="000000"/>
                </a:solidFill>
                <a:latin typeface="+mn-lt"/>
              </a:rPr>
              <a:t>Services</a:t>
            </a:r>
          </a:p>
        </p:txBody>
      </p:sp>
    </p:spTree>
    <p:custDataLst>
      <p:tags r:id="rId1"/>
    </p:custDataLst>
    <p:extLst>
      <p:ext uri="{BB962C8B-B14F-4D97-AF65-F5344CB8AC3E}">
        <p14:creationId xmlns:p14="http://schemas.microsoft.com/office/powerpoint/2010/main" val="202261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smtClean="0"/>
              <a:t>MAXIMUS Products and Services</a:t>
            </a:r>
            <a:endParaRPr lang="en-US" dirty="0"/>
          </a:p>
        </p:txBody>
      </p:sp>
      <p:sp>
        <p:nvSpPr>
          <p:cNvPr id="6" name="Text Box 5"/>
          <p:cNvSpPr txBox="1">
            <a:spLocks noChangeArrowheads="1"/>
          </p:cNvSpPr>
          <p:nvPr/>
        </p:nvSpPr>
        <p:spPr bwMode="auto">
          <a:xfrm>
            <a:off x="114300" y="1066800"/>
            <a:ext cx="8915400" cy="5293757"/>
          </a:xfrm>
          <a:prstGeom prst="rect">
            <a:avLst/>
          </a:prstGeom>
          <a:noFill/>
          <a:ln w="9525">
            <a:noFill/>
            <a:miter lim="800000"/>
            <a:headEnd/>
            <a:tailEnd/>
          </a:ln>
        </p:spPr>
        <p:txBody>
          <a:bodyPr wrap="square">
            <a:spAutoFit/>
          </a:bodyPr>
          <a:lstStyle/>
          <a:p>
            <a:pPr marL="342900" indent="-342900" algn="l">
              <a:spcBef>
                <a:spcPct val="50000"/>
              </a:spcBef>
              <a:buFont typeface="Arial" pitchFamily="34" charset="0"/>
              <a:buChar char="•"/>
            </a:pPr>
            <a:r>
              <a:rPr lang="en-US" sz="2800" b="1" dirty="0" smtClean="0">
                <a:solidFill>
                  <a:srgbClr val="000000"/>
                </a:solidFill>
                <a:latin typeface="+mn-lt"/>
                <a:cs typeface="Times New Roman" pitchFamily="18" charset="0"/>
              </a:rPr>
              <a:t>Effort </a:t>
            </a:r>
            <a:r>
              <a:rPr lang="en-US" sz="2800" b="1" dirty="0">
                <a:solidFill>
                  <a:srgbClr val="000000"/>
                </a:solidFill>
                <a:latin typeface="+mn-lt"/>
                <a:cs typeface="Times New Roman" pitchFamily="18" charset="0"/>
              </a:rPr>
              <a:t>Reporting Consulting </a:t>
            </a:r>
            <a:r>
              <a:rPr lang="en-US" sz="2800" b="1" dirty="0" smtClean="0">
                <a:solidFill>
                  <a:srgbClr val="000000"/>
                </a:solidFill>
                <a:latin typeface="+mn-lt"/>
                <a:cs typeface="Times New Roman" pitchFamily="18" charset="0"/>
              </a:rPr>
              <a:t>and Software, ERS</a:t>
            </a:r>
            <a:endParaRPr lang="en-US" sz="2800" b="1" dirty="0">
              <a:solidFill>
                <a:srgbClr val="000000"/>
              </a:solidFill>
              <a:latin typeface="+mn-lt"/>
              <a:cs typeface="Times New Roman" pitchFamily="18" charset="0"/>
            </a:endParaRPr>
          </a:p>
          <a:p>
            <a:pPr marL="342900" indent="-342900" algn="l">
              <a:spcBef>
                <a:spcPct val="50000"/>
              </a:spcBef>
              <a:buFont typeface="Arial" pitchFamily="34" charset="0"/>
              <a:buChar char="•"/>
            </a:pPr>
            <a:r>
              <a:rPr lang="en-US" sz="2800" b="1" dirty="0">
                <a:solidFill>
                  <a:srgbClr val="000000"/>
                </a:solidFill>
                <a:latin typeface="+mn-lt"/>
                <a:cs typeface="Times New Roman" pitchFamily="18" charset="0"/>
              </a:rPr>
              <a:t>Pre and Post Award </a:t>
            </a:r>
            <a:r>
              <a:rPr lang="en-US" sz="2800" b="1" dirty="0" smtClean="0">
                <a:solidFill>
                  <a:srgbClr val="000000"/>
                </a:solidFill>
                <a:latin typeface="+mn-lt"/>
                <a:cs typeface="Times New Roman" pitchFamily="18" charset="0"/>
              </a:rPr>
              <a:t>and Compliance Consulting </a:t>
            </a:r>
            <a:r>
              <a:rPr lang="en-US" sz="2800" b="1" dirty="0">
                <a:solidFill>
                  <a:srgbClr val="000000"/>
                </a:solidFill>
                <a:latin typeface="+mn-lt"/>
                <a:cs typeface="Times New Roman" pitchFamily="18" charset="0"/>
              </a:rPr>
              <a:t>Services </a:t>
            </a:r>
            <a:r>
              <a:rPr lang="en-US" sz="2800" b="1" dirty="0" smtClean="0">
                <a:solidFill>
                  <a:srgbClr val="000000"/>
                </a:solidFill>
                <a:latin typeface="+mn-lt"/>
                <a:cs typeface="Times New Roman" pitchFamily="18" charset="0"/>
              </a:rPr>
              <a:t>and Training includes:</a:t>
            </a:r>
          </a:p>
          <a:p>
            <a:pPr marL="800100" lvl="1" indent="-342900">
              <a:spcBef>
                <a:spcPct val="50000"/>
              </a:spcBef>
              <a:buFont typeface="Arial" pitchFamily="34" charset="0"/>
              <a:buChar char="•"/>
            </a:pPr>
            <a:r>
              <a:rPr lang="en-US" sz="2400" dirty="0" smtClean="0">
                <a:solidFill>
                  <a:srgbClr val="000000"/>
                </a:solidFill>
                <a:latin typeface="Arial" pitchFamily="34" charset="0"/>
                <a:cs typeface="Arial" pitchFamily="34" charset="0"/>
              </a:rPr>
              <a:t>Uniform </a:t>
            </a:r>
            <a:r>
              <a:rPr lang="en-US" sz="2400" dirty="0">
                <a:solidFill>
                  <a:srgbClr val="000000"/>
                </a:solidFill>
                <a:latin typeface="Arial" pitchFamily="34" charset="0"/>
                <a:cs typeface="Arial" pitchFamily="34" charset="0"/>
              </a:rPr>
              <a:t>Guidance </a:t>
            </a:r>
            <a:r>
              <a:rPr lang="en-US" sz="2400" dirty="0" smtClean="0">
                <a:solidFill>
                  <a:srgbClr val="000000"/>
                </a:solidFill>
                <a:latin typeface="Arial" pitchFamily="34" charset="0"/>
                <a:cs typeface="Arial" pitchFamily="34" charset="0"/>
              </a:rPr>
              <a:t>Diagnostic</a:t>
            </a:r>
          </a:p>
          <a:p>
            <a:pPr marL="800100" lvl="1" indent="-342900">
              <a:spcBef>
                <a:spcPct val="50000"/>
              </a:spcBef>
              <a:buFont typeface="Arial" pitchFamily="34" charset="0"/>
              <a:buChar char="•"/>
            </a:pPr>
            <a:r>
              <a:rPr lang="en-US" sz="2400" dirty="0" smtClean="0">
                <a:solidFill>
                  <a:srgbClr val="000000"/>
                </a:solidFill>
                <a:latin typeface="Arial" pitchFamily="34" charset="0"/>
                <a:cs typeface="Arial" pitchFamily="34" charset="0"/>
              </a:rPr>
              <a:t>Research Operational Reviews – Business Process Review and Improvement</a:t>
            </a:r>
          </a:p>
          <a:p>
            <a:pPr marL="800100" lvl="1" indent="-342900">
              <a:spcBef>
                <a:spcPct val="50000"/>
              </a:spcBef>
              <a:buFont typeface="Arial" pitchFamily="34" charset="0"/>
              <a:buChar char="•"/>
            </a:pPr>
            <a:r>
              <a:rPr lang="en-US" sz="2400" dirty="0" smtClean="0">
                <a:solidFill>
                  <a:srgbClr val="000000"/>
                </a:solidFill>
                <a:latin typeface="Arial" pitchFamily="34" charset="0"/>
                <a:cs typeface="Arial" pitchFamily="34" charset="0"/>
              </a:rPr>
              <a:t>Policy and Procedure Review and Writing</a:t>
            </a:r>
          </a:p>
          <a:p>
            <a:pPr marL="800100" lvl="1" indent="-342900">
              <a:spcBef>
                <a:spcPct val="50000"/>
              </a:spcBef>
              <a:buFont typeface="Arial" pitchFamily="34" charset="0"/>
              <a:buChar char="•"/>
            </a:pPr>
            <a:r>
              <a:rPr lang="en-US" sz="2400" dirty="0" smtClean="0">
                <a:solidFill>
                  <a:srgbClr val="000000"/>
                </a:solidFill>
                <a:latin typeface="Arial" pitchFamily="34" charset="0"/>
                <a:cs typeface="Arial" pitchFamily="34" charset="0"/>
              </a:rPr>
              <a:t>Federal </a:t>
            </a:r>
            <a:r>
              <a:rPr lang="en-US" sz="2400" dirty="0">
                <a:solidFill>
                  <a:srgbClr val="000000"/>
                </a:solidFill>
                <a:latin typeface="Arial" pitchFamily="34" charset="0"/>
                <a:cs typeface="Arial" pitchFamily="34" charset="0"/>
              </a:rPr>
              <a:t>Compliance/Risk </a:t>
            </a:r>
            <a:r>
              <a:rPr lang="en-US" sz="2400" dirty="0" smtClean="0">
                <a:solidFill>
                  <a:srgbClr val="000000"/>
                </a:solidFill>
                <a:latin typeface="Arial" pitchFamily="34" charset="0"/>
                <a:cs typeface="Arial" pitchFamily="34" charset="0"/>
              </a:rPr>
              <a:t>Assessment</a:t>
            </a:r>
          </a:p>
          <a:p>
            <a:pPr marL="800100" lvl="1" indent="-342900">
              <a:spcBef>
                <a:spcPct val="50000"/>
              </a:spcBef>
              <a:buFont typeface="Arial" pitchFamily="34" charset="0"/>
              <a:buChar char="•"/>
            </a:pPr>
            <a:r>
              <a:rPr lang="en-US" sz="2400" dirty="0" smtClean="0">
                <a:solidFill>
                  <a:srgbClr val="000000"/>
                </a:solidFill>
                <a:latin typeface="Arial" pitchFamily="34" charset="0"/>
                <a:cs typeface="Arial" pitchFamily="34" charset="0"/>
              </a:rPr>
              <a:t>Transition Staffing</a:t>
            </a:r>
          </a:p>
          <a:p>
            <a:pPr marL="800100" lvl="1" indent="-342900">
              <a:spcBef>
                <a:spcPct val="50000"/>
              </a:spcBef>
              <a:buFont typeface="Arial" pitchFamily="34" charset="0"/>
              <a:buChar char="•"/>
            </a:pPr>
            <a:r>
              <a:rPr lang="en-US" sz="2400" dirty="0" smtClean="0">
                <a:solidFill>
                  <a:srgbClr val="000000"/>
                </a:solidFill>
                <a:latin typeface="Arial" pitchFamily="34" charset="0"/>
                <a:cs typeface="Arial" pitchFamily="34" charset="0"/>
              </a:rPr>
              <a:t>Audit Response Assistance</a:t>
            </a:r>
          </a:p>
        </p:txBody>
      </p:sp>
    </p:spTree>
    <p:custDataLst>
      <p:tags r:id="rId1"/>
    </p:custDataLst>
    <p:extLst>
      <p:ext uri="{BB962C8B-B14F-4D97-AF65-F5344CB8AC3E}">
        <p14:creationId xmlns:p14="http://schemas.microsoft.com/office/powerpoint/2010/main" val="3256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smtClean="0"/>
              <a:t>Uniform Guidance</a:t>
            </a:r>
            <a:endParaRPr lang="en-US" dirty="0"/>
          </a:p>
        </p:txBody>
      </p:sp>
      <p:sp>
        <p:nvSpPr>
          <p:cNvPr id="4" name="Rectangle 3"/>
          <p:cNvSpPr/>
          <p:nvPr/>
        </p:nvSpPr>
        <p:spPr>
          <a:xfrm>
            <a:off x="152400" y="838974"/>
            <a:ext cx="8991600" cy="4536627"/>
          </a:xfrm>
          <a:prstGeom prst="rect">
            <a:avLst/>
          </a:prstGeom>
        </p:spPr>
        <p:txBody>
          <a:bodyPr wrap="square">
            <a:spAutoFit/>
          </a:bodyPr>
          <a:lstStyle/>
          <a:p>
            <a:pPr marL="285750" indent="-285750" fontAlgn="auto">
              <a:spcBef>
                <a:spcPct val="20000"/>
              </a:spcBef>
              <a:spcAft>
                <a:spcPts val="0"/>
              </a:spcAft>
              <a:buFont typeface="Arial" pitchFamily="34" charset="0"/>
              <a:buChar char="–"/>
            </a:pPr>
            <a:endParaRPr lang="en-US" sz="2000" dirty="0" smtClean="0">
              <a:solidFill>
                <a:srgbClr val="595478"/>
              </a:solidFill>
              <a:latin typeface="Arial"/>
            </a:endParaRPr>
          </a:p>
          <a:p>
            <a:pPr fontAlgn="auto">
              <a:spcBef>
                <a:spcPct val="20000"/>
              </a:spcBef>
              <a:spcAft>
                <a:spcPts val="0"/>
              </a:spcAft>
            </a:pPr>
            <a:r>
              <a:rPr lang="en-US" sz="3600" dirty="0" smtClean="0">
                <a:solidFill>
                  <a:srgbClr val="000000"/>
                </a:solidFill>
                <a:latin typeface="Arial" pitchFamily="34" charset="0"/>
                <a:cs typeface="Arial" pitchFamily="34" charset="0"/>
              </a:rPr>
              <a:t>Web site dedicated Uniform Guidance</a:t>
            </a:r>
          </a:p>
          <a:p>
            <a:pPr fontAlgn="auto">
              <a:spcBef>
                <a:spcPct val="20000"/>
              </a:spcBef>
              <a:spcAft>
                <a:spcPts val="0"/>
              </a:spcAft>
            </a:pPr>
            <a:r>
              <a:rPr lang="en-US" sz="3600" dirty="0" smtClean="0">
                <a:solidFill>
                  <a:srgbClr val="000000"/>
                </a:solidFill>
                <a:latin typeface="Arial" pitchFamily="34" charset="0"/>
                <a:cs typeface="Arial" pitchFamily="34" charset="0"/>
                <a:hlinkClick r:id="rId3"/>
              </a:rPr>
              <a:t>http</a:t>
            </a:r>
            <a:r>
              <a:rPr lang="en-US" sz="3600" dirty="0">
                <a:solidFill>
                  <a:srgbClr val="000000"/>
                </a:solidFill>
                <a:latin typeface="Arial" pitchFamily="34" charset="0"/>
                <a:cs typeface="Arial" pitchFamily="34" charset="0"/>
                <a:hlinkClick r:id="rId3"/>
              </a:rPr>
              <a:t>://</a:t>
            </a:r>
            <a:r>
              <a:rPr lang="en-US" sz="3600" dirty="0" smtClean="0">
                <a:solidFill>
                  <a:srgbClr val="000000"/>
                </a:solidFill>
                <a:latin typeface="Arial" pitchFamily="34" charset="0"/>
                <a:cs typeface="Arial" pitchFamily="34" charset="0"/>
                <a:hlinkClick r:id="rId3"/>
              </a:rPr>
              <a:t>www.maximus.com/higher-education</a:t>
            </a:r>
            <a:endParaRPr lang="en-US" sz="3600" dirty="0" smtClean="0">
              <a:solidFill>
                <a:srgbClr val="000000"/>
              </a:solidFill>
              <a:latin typeface="Arial" pitchFamily="34" charset="0"/>
              <a:cs typeface="Arial" pitchFamily="34" charset="0"/>
            </a:endParaRPr>
          </a:p>
          <a:p>
            <a:pPr fontAlgn="auto">
              <a:spcBef>
                <a:spcPct val="20000"/>
              </a:spcBef>
              <a:spcAft>
                <a:spcPts val="0"/>
              </a:spcAft>
            </a:pPr>
            <a:endParaRPr lang="en-US" sz="3600" dirty="0">
              <a:solidFill>
                <a:srgbClr val="000000"/>
              </a:solidFill>
              <a:latin typeface="Arial" pitchFamily="34" charset="0"/>
              <a:cs typeface="Arial" pitchFamily="34" charset="0"/>
            </a:endParaRPr>
          </a:p>
          <a:p>
            <a:pPr marL="854075" indent="-457200" fontAlgn="auto">
              <a:spcBef>
                <a:spcPct val="20000"/>
              </a:spcBef>
              <a:spcAft>
                <a:spcPts val="0"/>
              </a:spcAft>
              <a:buFont typeface="Wingdings" panose="05000000000000000000" pitchFamily="2" charset="2"/>
              <a:buChar char="§"/>
            </a:pPr>
            <a:r>
              <a:rPr lang="en-US" sz="3200" dirty="0" smtClean="0">
                <a:solidFill>
                  <a:srgbClr val="000000"/>
                </a:solidFill>
                <a:latin typeface="Arial" pitchFamily="34" charset="0"/>
                <a:cs typeface="Arial" pitchFamily="34" charset="0"/>
              </a:rPr>
              <a:t>Webinars</a:t>
            </a:r>
          </a:p>
          <a:p>
            <a:pPr marL="854075" indent="-457200" fontAlgn="auto">
              <a:spcBef>
                <a:spcPct val="20000"/>
              </a:spcBef>
              <a:spcAft>
                <a:spcPts val="0"/>
              </a:spcAft>
              <a:buFont typeface="Wingdings" panose="05000000000000000000" pitchFamily="2" charset="2"/>
              <a:buChar char="§"/>
            </a:pPr>
            <a:r>
              <a:rPr lang="en-US" sz="3200" dirty="0" smtClean="0">
                <a:solidFill>
                  <a:srgbClr val="000000"/>
                </a:solidFill>
                <a:latin typeface="Arial" pitchFamily="34" charset="0"/>
                <a:cs typeface="Arial" pitchFamily="34" charset="0"/>
              </a:rPr>
              <a:t>User Friendly copy of the regulation</a:t>
            </a:r>
          </a:p>
          <a:p>
            <a:pPr marL="854075" indent="-457200" fontAlgn="auto">
              <a:spcBef>
                <a:spcPct val="20000"/>
              </a:spcBef>
              <a:spcAft>
                <a:spcPts val="0"/>
              </a:spcAft>
              <a:buFont typeface="Wingdings" panose="05000000000000000000" pitchFamily="2" charset="2"/>
              <a:buChar char="§"/>
            </a:pPr>
            <a:r>
              <a:rPr lang="en-US" sz="3200" dirty="0" smtClean="0">
                <a:solidFill>
                  <a:srgbClr val="000000"/>
                </a:solidFill>
                <a:latin typeface="Arial" pitchFamily="34" charset="0"/>
                <a:cs typeface="Arial" pitchFamily="34" charset="0"/>
              </a:rPr>
              <a:t>Other Important Information</a:t>
            </a:r>
          </a:p>
          <a:p>
            <a:pPr marL="285750" indent="-285750" fontAlgn="auto">
              <a:spcBef>
                <a:spcPct val="20000"/>
              </a:spcBef>
              <a:spcAft>
                <a:spcPts val="0"/>
              </a:spcAft>
              <a:buFont typeface="Arial" pitchFamily="34" charset="0"/>
              <a:buChar char="–"/>
            </a:pPr>
            <a:endParaRPr lang="en-US" sz="2000" dirty="0">
              <a:solidFill>
                <a:srgbClr val="0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3356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UG Diagnostic:  Partnering with Institutions </a:t>
            </a:r>
            <a:endParaRPr lang="en-US" dirty="0"/>
          </a:p>
        </p:txBody>
      </p:sp>
      <p:sp>
        <p:nvSpPr>
          <p:cNvPr id="5" name="Content Placeholder 4"/>
          <p:cNvSpPr>
            <a:spLocks noGrp="1"/>
          </p:cNvSpPr>
          <p:nvPr>
            <p:ph idx="1"/>
          </p:nvPr>
        </p:nvSpPr>
        <p:spPr/>
        <p:txBody>
          <a:bodyPr>
            <a:normAutofit/>
          </a:bodyPr>
          <a:lstStyle/>
          <a:p>
            <a:pPr>
              <a:buNone/>
            </a:pPr>
            <a:r>
              <a:rPr lang="en-US" dirty="0" smtClean="0"/>
              <a:t>	New service provides institutions with an economic approach to assess and document institutional compliance and risk.  </a:t>
            </a:r>
          </a:p>
          <a:p>
            <a:pPr>
              <a:buNone/>
            </a:pPr>
            <a:endParaRPr lang="en-US" sz="1400" dirty="0" smtClean="0"/>
          </a:p>
          <a:p>
            <a:pPr lvl="1"/>
            <a:r>
              <a:rPr lang="en-US" sz="2100" dirty="0" smtClean="0"/>
              <a:t>Preaward</a:t>
            </a:r>
          </a:p>
          <a:p>
            <a:pPr lvl="1"/>
            <a:r>
              <a:rPr lang="en-US" sz="2100" dirty="0" smtClean="0"/>
              <a:t>Postaward Standards and Internal Controls</a:t>
            </a:r>
          </a:p>
          <a:p>
            <a:pPr lvl="1"/>
            <a:r>
              <a:rPr lang="en-US" sz="2100" dirty="0" smtClean="0"/>
              <a:t>Postaward Procurement</a:t>
            </a:r>
          </a:p>
          <a:p>
            <a:pPr lvl="1"/>
            <a:r>
              <a:rPr lang="en-US" sz="2100" dirty="0" smtClean="0"/>
              <a:t>Postaward Property</a:t>
            </a:r>
          </a:p>
          <a:p>
            <a:pPr lvl="1"/>
            <a:r>
              <a:rPr lang="en-US" sz="2100" dirty="0" smtClean="0"/>
              <a:t>Postaward Record Retention</a:t>
            </a:r>
          </a:p>
          <a:p>
            <a:pPr lvl="1"/>
            <a:r>
              <a:rPr lang="en-US" sz="2100" dirty="0" smtClean="0"/>
              <a:t>Postaward Subrecipient Monitoring</a:t>
            </a:r>
          </a:p>
          <a:p>
            <a:pPr lvl="1"/>
            <a:r>
              <a:rPr lang="en-US" sz="2100" dirty="0" smtClean="0"/>
              <a:t>Cost Principles – Direct Costs</a:t>
            </a:r>
          </a:p>
          <a:p>
            <a:pPr lvl="1"/>
            <a:r>
              <a:rPr lang="en-US" sz="2100" dirty="0" smtClean="0"/>
              <a:t>Cost Principles – Indirect Costs</a:t>
            </a:r>
          </a:p>
          <a:p>
            <a:pPr lvl="1"/>
            <a:r>
              <a:rPr lang="en-US" sz="2100" dirty="0" smtClean="0"/>
              <a:t>Human Resources – Pre and Postaward Compliance</a:t>
            </a:r>
          </a:p>
          <a:p>
            <a:pPr>
              <a:buNone/>
            </a:pPr>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Self Assessment and Disclosure</a:t>
            </a:r>
          </a:p>
          <a:p>
            <a:pPr>
              <a:buNone/>
            </a:pPr>
            <a:r>
              <a:rPr lang="en-US" sz="2000" dirty="0" smtClean="0"/>
              <a:t>	</a:t>
            </a:r>
            <a:r>
              <a:rPr lang="en-US" sz="2400" dirty="0" smtClean="0">
                <a:solidFill>
                  <a:schemeClr val="accent2">
                    <a:lumMod val="60000"/>
                    <a:lumOff val="40000"/>
                  </a:schemeClr>
                </a:solidFill>
              </a:rPr>
              <a:t>The analysis begins by compiling an organization’s responses to a series of questions regarding its policies, procedures and processes.  The assessment poses 176 questions regarding institutional proposal and award management compliance.</a:t>
            </a:r>
          </a:p>
          <a:p>
            <a:pPr>
              <a:buNone/>
            </a:pPr>
            <a:endParaRPr lang="en-US" dirty="0" smtClean="0"/>
          </a:p>
          <a:p>
            <a:pPr>
              <a:buNone/>
            </a:pPr>
            <a:r>
              <a:rPr lang="en-US" dirty="0" smtClean="0"/>
              <a:t>Consultant Compliance Review</a:t>
            </a:r>
          </a:p>
          <a:p>
            <a:pPr>
              <a:buNone/>
            </a:pPr>
            <a:r>
              <a:rPr lang="en-US" sz="2700" dirty="0" smtClean="0">
                <a:solidFill>
                  <a:schemeClr val="accent2">
                    <a:lumMod val="60000"/>
                    <a:lumOff val="40000"/>
                  </a:schemeClr>
                </a:solidFill>
              </a:rPr>
              <a:t>	</a:t>
            </a:r>
            <a:r>
              <a:rPr lang="en-US" sz="2400" dirty="0" smtClean="0">
                <a:solidFill>
                  <a:schemeClr val="accent2">
                    <a:lumMod val="60000"/>
                    <a:lumOff val="40000"/>
                  </a:schemeClr>
                </a:solidFill>
              </a:rPr>
              <a:t>Review, compliance requirement citation and process improvement recommendation.</a:t>
            </a:r>
          </a:p>
          <a:p>
            <a:pPr>
              <a:buNone/>
            </a:pPr>
            <a:endParaRPr lang="en-US" sz="2700" dirty="0" smtClean="0">
              <a:solidFill>
                <a:schemeClr val="accent2">
                  <a:lumMod val="60000"/>
                  <a:lumOff val="40000"/>
                </a:schemeClr>
              </a:solidFill>
            </a:endParaRPr>
          </a:p>
          <a:p>
            <a:pPr>
              <a:buNone/>
            </a:pPr>
            <a:r>
              <a:rPr lang="en-US" dirty="0" smtClean="0"/>
              <a:t>Risk Assignment Determinations</a:t>
            </a:r>
          </a:p>
          <a:p>
            <a:pPr lvl="1">
              <a:buNone/>
            </a:pPr>
            <a:r>
              <a:rPr lang="en-US" sz="2600" dirty="0" smtClean="0">
                <a:solidFill>
                  <a:schemeClr val="accent2">
                    <a:lumMod val="60000"/>
                    <a:lumOff val="40000"/>
                  </a:schemeClr>
                </a:solidFill>
              </a:rPr>
              <a:t>Risk, Moderate Risk, Discussion Required.</a:t>
            </a:r>
          </a:p>
          <a:p>
            <a:endParaRPr lang="en-US" dirty="0" smtClean="0"/>
          </a:p>
          <a:p>
            <a:pPr>
              <a:buNone/>
            </a:pPr>
            <a:r>
              <a:rPr lang="en-US" dirty="0" smtClean="0"/>
              <a:t>Leadership Executive Summary of Compliance and Risk</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Approach</a:t>
            </a:r>
            <a:endParaRPr lang="en-US" dirty="0"/>
          </a:p>
        </p:txBody>
      </p:sp>
      <p:sp>
        <p:nvSpPr>
          <p:cNvPr id="3" name="Content Placeholder 2"/>
          <p:cNvSpPr>
            <a:spLocks noGrp="1"/>
          </p:cNvSpPr>
          <p:nvPr>
            <p:ph idx="1"/>
          </p:nvPr>
        </p:nvSpPr>
        <p:spPr/>
        <p:txBody>
          <a:bodyPr>
            <a:normAutofit/>
          </a:bodyPr>
          <a:lstStyle/>
          <a:p>
            <a:pPr marL="3175" indent="-3175">
              <a:buNone/>
            </a:pPr>
            <a:r>
              <a:rPr lang="en-US" dirty="0" smtClean="0"/>
              <a:t>Compiling the information requires coordination across departments which have proposal and award management implications.  During the process, individual diagnostic tables are distributed to the process owners within the organization to ensure responses reflect current policies and processes. </a:t>
            </a:r>
          </a:p>
          <a:p>
            <a:pPr marL="3175" indent="-3175">
              <a:buNone/>
            </a:pPr>
            <a:endParaRPr lang="en-US" dirty="0" smtClean="0"/>
          </a:p>
          <a:p>
            <a:pPr marL="3175" indent="-3175">
              <a:buNone/>
            </a:pPr>
            <a:r>
              <a:rPr lang="en-US" dirty="0" smtClean="0"/>
              <a:t>The Diagnostic is divided into appropriate sections to support distribution, but as responsibilities vary across departments, some of the diagnostic questions repeat across organizational units.</a:t>
            </a:r>
            <a:endParaRPr 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_MMS_PPT_THEME">
  <a:themeElements>
    <a:clrScheme name="MAXIMUS Bold Template">
      <a:dk1>
        <a:srgbClr val="595478"/>
      </a:dk1>
      <a:lt1>
        <a:sysClr val="window" lastClr="FFFFFF"/>
      </a:lt1>
      <a:dk2>
        <a:srgbClr val="595478"/>
      </a:dk2>
      <a:lt2>
        <a:srgbClr val="D5D3F0"/>
      </a:lt2>
      <a:accent1>
        <a:srgbClr val="5A597D"/>
      </a:accent1>
      <a:accent2>
        <a:srgbClr val="B25C28"/>
      </a:accent2>
      <a:accent3>
        <a:srgbClr val="435932"/>
      </a:accent3>
      <a:accent4>
        <a:srgbClr val="395791"/>
      </a:accent4>
      <a:accent5>
        <a:srgbClr val="6A2F53"/>
      </a:accent5>
      <a:accent6>
        <a:srgbClr val="948038"/>
      </a:accent6>
      <a:hlink>
        <a:srgbClr val="6F69B3"/>
      </a:hlink>
      <a:folHlink>
        <a:srgbClr val="4F4C6D"/>
      </a:folHlink>
    </a:clrScheme>
    <a:fontScheme name="MAXI - Annu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10104</TotalTime>
  <Words>1212</Words>
  <Application>Microsoft Office PowerPoint</Application>
  <PresentationFormat>On-screen Show (4:3)</PresentationFormat>
  <Paragraphs>210</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Theme1</vt:lpstr>
      <vt:lpstr>2_Custom Design</vt:lpstr>
      <vt:lpstr>New_MMS_PPT_THEME</vt:lpstr>
      <vt:lpstr>Uniform Guidance at the Institutional Level  A Diagnostic Analysis</vt:lpstr>
      <vt:lpstr>MAXIMUS Higher Education Practice</vt:lpstr>
      <vt:lpstr>MAXIMUS Higher Education Practice</vt:lpstr>
      <vt:lpstr>MAXIMUS Products and Services</vt:lpstr>
      <vt:lpstr>MAXIMUS Products and Services</vt:lpstr>
      <vt:lpstr>Uniform Guidance</vt:lpstr>
      <vt:lpstr>UG Diagnostic:  Partnering with Institutions </vt:lpstr>
      <vt:lpstr>Process</vt:lpstr>
      <vt:lpstr>Overview of The Approach</vt:lpstr>
      <vt:lpstr>Pre Award Diagnostic Excerpt</vt:lpstr>
      <vt:lpstr>Pre Award Diagnostic Responses</vt:lpstr>
      <vt:lpstr>Costing Disclosure</vt:lpstr>
      <vt:lpstr>Post Award Standards Excerpt</vt:lpstr>
      <vt:lpstr>Property Standards Excerpt</vt:lpstr>
      <vt:lpstr>Sample Leadership Summary</vt:lpstr>
      <vt:lpstr>Leadership Summary Report of Risks Identified</vt:lpstr>
      <vt:lpstr>Questions</vt:lpstr>
    </vt:vector>
  </TitlesOfParts>
  <Company>MAXIMUS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Guidance Subpart D:  Changes to Post Federal Award Requirements</dc:title>
  <dc:creator>Kris E. Rhodes</dc:creator>
  <cp:lastModifiedBy>Waverly</cp:lastModifiedBy>
  <cp:revision>91</cp:revision>
  <cp:lastPrinted>2015-04-05T01:31:38Z</cp:lastPrinted>
  <dcterms:created xsi:type="dcterms:W3CDTF">2014-09-05T16:49:26Z</dcterms:created>
  <dcterms:modified xsi:type="dcterms:W3CDTF">2015-06-19T19:47:39Z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CEDFBFB4-79E9-40C5-B763-E52C89869C04</vt:lpwstr>
  </property>
  <property fmtid="{D5CDD505-2E9C-101B-9397-08002B2CF9AE}" pid="3" name="ArticulatePath">
    <vt:lpwstr>OIG Recent Audits</vt:lpwstr>
  </property>
</Properties>
</file>