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 id="2147483666" r:id="rId3"/>
    <p:sldMasterId id="2147483670" r:id="rId4"/>
    <p:sldMasterId id="2147483674" r:id="rId5"/>
  </p:sldMasterIdLst>
  <p:notesMasterIdLst>
    <p:notesMasterId r:id="rId22"/>
  </p:notesMasterIdLst>
  <p:handoutMasterIdLst>
    <p:handoutMasterId r:id="rId23"/>
  </p:handoutMasterIdLst>
  <p:sldIdLst>
    <p:sldId id="257" r:id="rId6"/>
    <p:sldId id="298" r:id="rId7"/>
    <p:sldId id="300" r:id="rId8"/>
    <p:sldId id="277" r:id="rId9"/>
    <p:sldId id="286" r:id="rId10"/>
    <p:sldId id="278" r:id="rId11"/>
    <p:sldId id="279" r:id="rId12"/>
    <p:sldId id="268" r:id="rId13"/>
    <p:sldId id="294" r:id="rId14"/>
    <p:sldId id="282" r:id="rId15"/>
    <p:sldId id="276" r:id="rId16"/>
    <p:sldId id="295" r:id="rId17"/>
    <p:sldId id="296" r:id="rId18"/>
    <p:sldId id="301" r:id="rId19"/>
    <p:sldId id="297" r:id="rId20"/>
    <p:sldId id="28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4660"/>
  </p:normalViewPr>
  <p:slideViewPr>
    <p:cSldViewPr>
      <p:cViewPr>
        <p:scale>
          <a:sx n="76" d="100"/>
          <a:sy n="76" d="100"/>
        </p:scale>
        <p:origin x="-1090" y="-139"/>
      </p:cViewPr>
      <p:guideLst>
        <p:guide orient="horz" pos="2160"/>
        <p:guide pos="2880"/>
      </p:guideLst>
    </p:cSldViewPr>
  </p:slideViewPr>
  <p:notesTextViewPr>
    <p:cViewPr>
      <p:scale>
        <a:sx n="1" d="1"/>
        <a:sy n="1" d="1"/>
      </p:scale>
      <p:origin x="0" y="0"/>
    </p:cViewPr>
  </p:notesTextViewPr>
  <p:sorterViewPr>
    <p:cViewPr>
      <p:scale>
        <a:sx n="111" d="100"/>
        <a:sy n="111" d="100"/>
      </p:scale>
      <p:origin x="0" y="26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7B3D4B-DF37-4D2B-BBA7-8B2C68D57522}" type="datetimeFigureOut">
              <a:rPr lang="en-US" smtClean="0"/>
              <a:t>6/3/2015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FEC45F-A31C-4E28-82CE-434FBDE2EE54}" type="slidenum">
              <a:rPr lang="en-US" smtClean="0"/>
              <a:t>‹#›</a:t>
            </a:fld>
            <a:endParaRPr lang="en-US"/>
          </a:p>
        </p:txBody>
      </p:sp>
    </p:spTree>
    <p:extLst>
      <p:ext uri="{BB962C8B-B14F-4D97-AF65-F5344CB8AC3E}">
        <p14:creationId xmlns:p14="http://schemas.microsoft.com/office/powerpoint/2010/main" val="338564276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9A6B29-12BD-4EC1-A85E-C9FA6678D530}" type="datetimeFigureOut">
              <a:rPr lang="en-US" smtClean="0"/>
              <a:t>6/3/2015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180989-1D07-447E-81DB-2CD63983689E}" type="slidenum">
              <a:rPr lang="en-US" smtClean="0"/>
              <a:t>‹#›</a:t>
            </a:fld>
            <a:endParaRPr lang="en-US"/>
          </a:p>
        </p:txBody>
      </p:sp>
    </p:spTree>
    <p:extLst>
      <p:ext uri="{BB962C8B-B14F-4D97-AF65-F5344CB8AC3E}">
        <p14:creationId xmlns:p14="http://schemas.microsoft.com/office/powerpoint/2010/main" val="70328267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legacyforhealth.org/newsroom/press-releases/new-study-details-pervasiveness-of-little-cigars-and-cigarillos-in-african-american-neighborhood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3362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charset="0"/>
              </a:rPr>
              <a:t>African Americans bear a disproportionate burden of tobacco-related</a:t>
            </a:r>
            <a:r>
              <a:rPr lang="en-US" baseline="0" dirty="0" smtClean="0">
                <a:latin typeface="Times New Roman" charset="0"/>
              </a:rPr>
              <a:t> diseases and death, when compared to the general population. </a:t>
            </a:r>
          </a:p>
          <a:p>
            <a:r>
              <a:rPr lang="en-US" dirty="0" smtClean="0"/>
              <a:t>Tobacco kills 47,300 African Americans every year, more than violence, AIDS, and car accidents COMBINED</a:t>
            </a:r>
          </a:p>
          <a:p>
            <a:endParaRPr lang="en-US" dirty="0" smtClean="0">
              <a:latin typeface="Times New Roman" charset="0"/>
            </a:endParaRPr>
          </a:p>
          <a:p>
            <a:r>
              <a:rPr lang="en-US" dirty="0" smtClean="0">
                <a:latin typeface="Times New Roman" charset="0"/>
              </a:rPr>
              <a:t>Does not take into account the numbers who have died as a result of exposure to secondhand smoke.</a:t>
            </a:r>
          </a:p>
        </p:txBody>
      </p:sp>
    </p:spTree>
    <p:extLst>
      <p:ext uri="{BB962C8B-B14F-4D97-AF65-F5344CB8AC3E}">
        <p14:creationId xmlns:p14="http://schemas.microsoft.com/office/powerpoint/2010/main" val="2115468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Mentholated products have been advertised to the African American community for years. The menthol flavor makes the smoke easier to inhale, thus reducing the smoker’s perception of harming their bodies. </a:t>
            </a:r>
            <a:r>
              <a:rPr lang="en-US" dirty="0" smtClean="0">
                <a:latin typeface="Times New Roman" charset="0"/>
              </a:rPr>
              <a:t>Menthol cigarettes contain higher amounts of tar and nicotine than non-mentholated cigarettes; menthol cigarette are also associated with increased nicotine dependence and lower quit rates. Additionally, smoking menthol cigarettes may further increase the smoker’s exposure to tobacco toxins and cancer causing substances.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Times New Roman"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charset="0"/>
              </a:rPr>
              <a:t>Health</a:t>
            </a:r>
            <a:r>
              <a:rPr lang="en-US" baseline="0" dirty="0" smtClean="0">
                <a:latin typeface="Times New Roman" charset="0"/>
              </a:rPr>
              <a:t> statistics reflect that AA youth are increasingly using fruity flavored cigs and LCCs.    Upswing increases have been noted in past 2 </a:t>
            </a:r>
            <a:r>
              <a:rPr lang="en-US" baseline="0" dirty="0" err="1" smtClean="0">
                <a:latin typeface="Times New Roman" charset="0"/>
              </a:rPr>
              <a:t>yrs</a:t>
            </a:r>
            <a:r>
              <a:rPr lang="en-US" baseline="0" dirty="0" smtClean="0">
                <a:latin typeface="Times New Roman" charset="0"/>
              </a:rPr>
              <a:t> plus.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Times New Roman"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Times New Roman" charset="0"/>
              </a:rPr>
              <a:t>Hookah is becoming increasing popular amongst all college students  - including AA college students.   Many mistakenly believe that inhaling tobacco via a water pipe is safer  - but instead a person actually inhales an amount equivalent to smoking 100 cigs.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smtClean="0"/>
          </a:p>
          <a:p>
            <a:r>
              <a:rPr lang="en-US" dirty="0" smtClean="0"/>
              <a:t>Fruit flavored (i.e. grape, apple, and peach)</a:t>
            </a:r>
          </a:p>
          <a:p>
            <a:endParaRPr lang="en-US" dirty="0"/>
          </a:p>
        </p:txBody>
      </p:sp>
    </p:spTree>
    <p:extLst>
      <p:ext uri="{BB962C8B-B14F-4D97-AF65-F5344CB8AC3E}">
        <p14:creationId xmlns:p14="http://schemas.microsoft.com/office/powerpoint/2010/main" val="997893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charset="0"/>
              </a:rPr>
              <a:t>Some additional facts shown</a:t>
            </a:r>
            <a:r>
              <a:rPr lang="en-US" baseline="0" dirty="0" smtClean="0">
                <a:latin typeface="Times New Roman" charset="0"/>
              </a:rPr>
              <a:t> here:  </a:t>
            </a:r>
          </a:p>
          <a:p>
            <a:endParaRPr lang="en-US" baseline="0" dirty="0" smtClean="0">
              <a:latin typeface="Times New Roman" charset="0"/>
            </a:endParaRPr>
          </a:p>
          <a:p>
            <a:r>
              <a:rPr lang="en-US" dirty="0" smtClean="0">
                <a:latin typeface="Times New Roman" charset="0"/>
              </a:rPr>
              <a:t>African Americans bear a disproportionate burden of tobacco-related</a:t>
            </a:r>
            <a:r>
              <a:rPr lang="en-US" baseline="0" dirty="0" smtClean="0">
                <a:latin typeface="Times New Roman" charset="0"/>
              </a:rPr>
              <a:t> diseases and death, when compared to the general population. </a:t>
            </a:r>
          </a:p>
          <a:p>
            <a:r>
              <a:rPr lang="en-US" baseline="0" dirty="0" smtClean="0">
                <a:latin typeface="Times New Roman" charset="0"/>
              </a:rPr>
              <a:t> Death rates are higher</a:t>
            </a:r>
          </a:p>
          <a:p>
            <a:endParaRPr lang="en-US" baseline="0" dirty="0" smtClean="0">
              <a:latin typeface="Times New Roman" charset="0"/>
            </a:endParaRPr>
          </a:p>
          <a:p>
            <a:r>
              <a:rPr lang="en-US" baseline="0" dirty="0" smtClean="0">
                <a:latin typeface="Times New Roman" charset="0"/>
              </a:rPr>
              <a:t>And we are big consumers</a:t>
            </a:r>
            <a:endParaRPr lang="en-US" dirty="0" smtClean="0">
              <a:latin typeface="Times New Roman" charset="0"/>
            </a:endParaRPr>
          </a:p>
          <a:p>
            <a:endParaRPr lang="en-US" dirty="0" smtClean="0">
              <a:latin typeface="Times New Roman" charset="0"/>
            </a:endParaRPr>
          </a:p>
        </p:txBody>
      </p:sp>
    </p:spTree>
    <p:extLst>
      <p:ext uri="{BB962C8B-B14F-4D97-AF65-F5344CB8AC3E}">
        <p14:creationId xmlns:p14="http://schemas.microsoft.com/office/powerpoint/2010/main" val="2115468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a new section title</a:t>
            </a:r>
            <a:endParaRPr lang="en-US" dirty="0"/>
          </a:p>
        </p:txBody>
      </p:sp>
    </p:spTree>
    <p:extLst>
      <p:ext uri="{BB962C8B-B14F-4D97-AF65-F5344CB8AC3E}">
        <p14:creationId xmlns:p14="http://schemas.microsoft.com/office/powerpoint/2010/main" val="1448898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0D0D0D"/>
                </a:solidFill>
                <a:latin typeface="Arial" panose="020B0604020202020204" pitchFamily="34" charset="0"/>
                <a:cs typeface="Arial" panose="020B0604020202020204" pitchFamily="34" charset="0"/>
              </a:rPr>
              <a:t>If you</a:t>
            </a:r>
            <a:r>
              <a:rPr lang="en-US" sz="1200" baseline="0" dirty="0" smtClean="0">
                <a:solidFill>
                  <a:srgbClr val="0D0D0D"/>
                </a:solidFill>
                <a:latin typeface="Arial" panose="020B0604020202020204" pitchFamily="34" charset="0"/>
                <a:cs typeface="Arial" panose="020B0604020202020204" pitchFamily="34" charset="0"/>
              </a:rPr>
              <a:t> have ties to an HBCU and it’s not on this list, we need your help!</a:t>
            </a:r>
            <a:endParaRPr lang="en-US" sz="1200" dirty="0" smtClean="0">
              <a:solidFill>
                <a:srgbClr val="0D0D0D"/>
              </a:solidFill>
              <a:latin typeface="Arial" panose="020B0604020202020204" pitchFamily="34" charset="0"/>
              <a:cs typeface="Arial" panose="020B0604020202020204" pitchFamily="34" charset="0"/>
            </a:endParaRPr>
          </a:p>
          <a:p>
            <a:pPr>
              <a:spcBef>
                <a:spcPts val="384"/>
              </a:spcBef>
            </a:pPr>
            <a:endParaRPr lang="en-US" sz="1200" dirty="0" smtClean="0">
              <a:solidFill>
                <a:srgbClr val="0D0D0D"/>
              </a:solidFill>
              <a:latin typeface="Arial" panose="020B0604020202020204" pitchFamily="34" charset="0"/>
              <a:cs typeface="Arial" panose="020B0604020202020204" pitchFamily="34" charset="0"/>
            </a:endParaRPr>
          </a:p>
          <a:p>
            <a:pPr>
              <a:spcBef>
                <a:spcPts val="384"/>
              </a:spcBef>
            </a:pPr>
            <a:endParaRPr lang="en-US" sz="1200" dirty="0" smtClean="0">
              <a:solidFill>
                <a:srgbClr val="0D0D0D"/>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574465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anose="020B0604020202020204" pitchFamily="34" charset="0"/>
                <a:cs typeface="Arial" panose="020B0604020202020204" pitchFamily="34" charset="0"/>
              </a:rPr>
              <a:t>This initiative is important because it allows the next generation to lead the effort to reduce the burden of death and disease, from an industry that has targeted the Black community for decades. </a:t>
            </a:r>
          </a:p>
          <a:p>
            <a:endParaRPr lang="en-US" sz="12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African American students attending HBCUs are of lower-socioeconomic status compared to their counterparts that attend predominantly white institutions. </a:t>
            </a:r>
          </a:p>
          <a:p>
            <a:endParaRPr lang="en-US" sz="12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Several HBCUs are located in low-income communities where tobacco industries are actively present and tobacco products(menthol and little cigars)  are readily accessible and available.  </a:t>
            </a:r>
          </a:p>
          <a:p>
            <a:endParaRPr lang="en-US" sz="1200" dirty="0" smtClean="0">
              <a:latin typeface="Arial" panose="020B0604020202020204" pitchFamily="34" charset="0"/>
              <a:cs typeface="Arial" panose="020B0604020202020204" pitchFamily="34" charset="0"/>
            </a:endParaRPr>
          </a:p>
          <a:p>
            <a:r>
              <a:rPr lang="en-US" dirty="0" smtClean="0"/>
              <a:t>A</a:t>
            </a:r>
            <a:r>
              <a:rPr lang="en-US" dirty="0">
                <a:hlinkClick r:id="rId3"/>
              </a:rPr>
              <a:t> study by Legacy published in the American Journal of Public Health</a:t>
            </a:r>
            <a:r>
              <a:rPr lang="en-US" dirty="0"/>
              <a:t> found that little cigars and cigarillos are more available, significantly cheaper and more likely to be advertised on the exteriors of retail outlets and on billboards in African-American neighborhoods.</a:t>
            </a:r>
          </a:p>
        </p:txBody>
      </p:sp>
    </p:spTree>
    <p:extLst>
      <p:ext uri="{BB962C8B-B14F-4D97-AF65-F5344CB8AC3E}">
        <p14:creationId xmlns:p14="http://schemas.microsoft.com/office/powerpoint/2010/main" val="657025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64BB73-892E-4F9A-A5E4-2D0B7CD52610}" type="datetime1">
              <a:rPr lang="en-US" smtClean="0"/>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4F81BD"/>
                </a:solidFill>
              </a:defRPr>
            </a:lvl1pPr>
          </a:lstStyle>
          <a:p>
            <a:fld id="{3B100D0F-57EB-46D8-AF8B-B8C588EA0D07}" type="slidenum">
              <a:rPr lang="en-US" smtClean="0"/>
              <a:pPr/>
              <a:t>‹#›</a:t>
            </a:fld>
            <a:endParaRPr lang="en-US" dirty="0"/>
          </a:p>
        </p:txBody>
      </p:sp>
    </p:spTree>
    <p:extLst>
      <p:ext uri="{BB962C8B-B14F-4D97-AF65-F5344CB8AC3E}">
        <p14:creationId xmlns:p14="http://schemas.microsoft.com/office/powerpoint/2010/main" val="421427659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DB23A3-AD05-45FC-9F49-474DBAF91F78}" type="datetime1">
              <a:rPr lang="en-US" smtClean="0"/>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00D0F-57EB-46D8-AF8B-B8C588EA0D07}" type="slidenum">
              <a:rPr lang="en-US" smtClean="0"/>
              <a:t>‹#›</a:t>
            </a:fld>
            <a:endParaRPr lang="en-US"/>
          </a:p>
        </p:txBody>
      </p:sp>
    </p:spTree>
    <p:extLst>
      <p:ext uri="{BB962C8B-B14F-4D97-AF65-F5344CB8AC3E}">
        <p14:creationId xmlns:p14="http://schemas.microsoft.com/office/powerpoint/2010/main" val="3601683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205FB3-B4C7-403A-A303-4F22FB3BAD37}" type="datetime1">
              <a:rPr lang="en-US" smtClean="0"/>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00D0F-57EB-46D8-AF8B-B8C588EA0D07}" type="slidenum">
              <a:rPr lang="en-US" smtClean="0"/>
              <a:t>‹#›</a:t>
            </a:fld>
            <a:endParaRPr lang="en-US"/>
          </a:p>
        </p:txBody>
      </p:sp>
    </p:spTree>
    <p:extLst>
      <p:ext uri="{BB962C8B-B14F-4D97-AF65-F5344CB8AC3E}">
        <p14:creationId xmlns:p14="http://schemas.microsoft.com/office/powerpoint/2010/main" val="906206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End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42251" y="2689961"/>
            <a:ext cx="8466251" cy="449411"/>
          </a:xfrm>
          <a:prstGeom prst="rect">
            <a:avLst/>
          </a:prstGeom>
        </p:spPr>
        <p:txBody>
          <a:bodyPr>
            <a:noAutofit/>
          </a:bodyPr>
          <a:lstStyle>
            <a:lvl1pPr algn="ctr">
              <a:defRPr sz="4700" spc="350" baseline="0">
                <a:solidFill>
                  <a:srgbClr val="FFFFFF"/>
                </a:solidFill>
                <a:latin typeface="Arial" pitchFamily="34" charset="0"/>
                <a:cs typeface="Arial" pitchFamily="34" charset="0"/>
              </a:defRPr>
            </a:lvl1pPr>
          </a:lstStyle>
          <a:p>
            <a:r>
              <a:rPr lang="en-US" dirty="0" smtClean="0"/>
              <a:t>End/section slide</a:t>
            </a:r>
            <a:endParaRPr lang="en-US" dirty="0"/>
          </a:p>
        </p:txBody>
      </p:sp>
      <p:pic>
        <p:nvPicPr>
          <p:cNvPr id="4" name="Picture 3" descr="LEGACY_logo_R_White_tag.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93809" y="5972010"/>
            <a:ext cx="2075565" cy="827389"/>
          </a:xfrm>
          <a:prstGeom prst="rect">
            <a:avLst/>
          </a:prstGeom>
        </p:spPr>
      </p:pic>
    </p:spTree>
    <p:extLst>
      <p:ext uri="{BB962C8B-B14F-4D97-AF65-F5344CB8AC3E}">
        <p14:creationId xmlns:p14="http://schemas.microsoft.com/office/powerpoint/2010/main" val="3363058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prstGeom prst="rect">
            <a:avLst/>
          </a:prstGeom>
        </p:spPr>
        <p:txBody>
          <a:bodyPr>
            <a:noAutofit/>
          </a:bodyPr>
          <a:lstStyle>
            <a:lvl1pPr algn="ctr">
              <a:defRPr sz="4700" spc="350" baseline="0">
                <a:solidFill>
                  <a:srgbClr val="FFFFFF"/>
                </a:solidFill>
                <a:latin typeface="Arial" pitchFamily="34" charset="0"/>
                <a:cs typeface="Arial" pitchFamily="34" charset="0"/>
              </a:defRPr>
            </a:lvl1pPr>
          </a:lstStyle>
          <a:p>
            <a:r>
              <a:rPr lang="en-US" dirty="0" smtClean="0"/>
              <a:t>PRESENTATION TITLE</a:t>
            </a:r>
            <a:endParaRPr lang="en-US" dirty="0"/>
          </a:p>
        </p:txBody>
      </p:sp>
      <p:sp>
        <p:nvSpPr>
          <p:cNvPr id="4" name="Date Placeholder 3"/>
          <p:cNvSpPr>
            <a:spLocks noGrp="1"/>
          </p:cNvSpPr>
          <p:nvPr>
            <p:ph type="dt" sz="half" idx="10"/>
          </p:nvPr>
        </p:nvSpPr>
        <p:spPr>
          <a:xfrm>
            <a:off x="613229" y="6224369"/>
            <a:ext cx="6201661" cy="365125"/>
          </a:xfrm>
          <a:prstGeom prst="rect">
            <a:avLst/>
          </a:prstGeom>
        </p:spPr>
        <p:txBody>
          <a:bodyPr/>
          <a:lstStyle>
            <a:lvl1pPr algn="r">
              <a:defRPr sz="1600" cap="none" spc="120">
                <a:solidFill>
                  <a:srgbClr val="B5D5F0"/>
                </a:solidFill>
                <a:latin typeface="Arial" pitchFamily="34" charset="0"/>
                <a:cs typeface="Arial" pitchFamily="34" charset="0"/>
              </a:defRPr>
            </a:lvl1pPr>
          </a:lstStyle>
          <a:p>
            <a:pPr defTabSz="457200"/>
            <a:fld id="{E3574A92-DCC0-43ED-99ED-F44063014E0F}" type="datetime1">
              <a:rPr lang="en-US" cap="all" smtClean="0"/>
              <a:t>6/3/2015</a:t>
            </a:fld>
            <a:endParaRPr lang="en-US" cap="all" dirty="0"/>
          </a:p>
        </p:txBody>
      </p:sp>
      <p:pic>
        <p:nvPicPr>
          <p:cNvPr id="6" name="Picture 5" descr="LEGACY_logo_R_White_tag.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93809" y="5972010"/>
            <a:ext cx="2075565" cy="827389"/>
          </a:xfrm>
          <a:prstGeom prst="rect">
            <a:avLst/>
          </a:prstGeom>
        </p:spPr>
      </p:pic>
    </p:spTree>
    <p:extLst>
      <p:ext uri="{BB962C8B-B14F-4D97-AF65-F5344CB8AC3E}">
        <p14:creationId xmlns:p14="http://schemas.microsoft.com/office/powerpoint/2010/main" val="3487802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CAPS-No Rings">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52092" y="385378"/>
            <a:ext cx="8424046" cy="1077312"/>
          </a:xfrm>
          <a:prstGeom prst="rect">
            <a:avLst/>
          </a:prstGeom>
          <a:ln>
            <a:noFill/>
          </a:ln>
        </p:spPr>
        <p:txBody>
          <a:bodyPr vert="horz" lIns="91440" tIns="45720" rIns="91440" bIns="45720" rtlCol="0" anchor="ctr">
            <a:normAutofit/>
          </a:bodyPr>
          <a:lstStyle>
            <a:lvl1pPr>
              <a:defRPr spc="300" baseline="0">
                <a:solidFill>
                  <a:srgbClr val="005D9D"/>
                </a:solidFill>
                <a:latin typeface="Arial" pitchFamily="34" charset="0"/>
                <a:cs typeface="Arial" pitchFamily="34" charset="0"/>
              </a:defRPr>
            </a:lvl1pPr>
          </a:lstStyle>
          <a:p>
            <a:r>
              <a:rPr lang="en-US" dirty="0" smtClean="0"/>
              <a:t>SLIDE TITLE GOES HERE</a:t>
            </a:r>
            <a:endParaRPr lang="en-US" dirty="0"/>
          </a:p>
        </p:txBody>
      </p:sp>
      <p:sp>
        <p:nvSpPr>
          <p:cNvPr id="5" name="Text Placeholder 2"/>
          <p:cNvSpPr>
            <a:spLocks noGrp="1"/>
          </p:cNvSpPr>
          <p:nvPr>
            <p:ph idx="1"/>
          </p:nvPr>
        </p:nvSpPr>
        <p:spPr>
          <a:xfrm>
            <a:off x="1007236" y="1808010"/>
            <a:ext cx="7768902" cy="4599716"/>
          </a:xfrm>
          <a:prstGeom prst="rect">
            <a:avLst/>
          </a:prstGeom>
        </p:spPr>
        <p:txBody>
          <a:bodyPr vert="horz" lIns="91440" tIns="45720" rIns="91440" bIns="45720" rtlCol="0" anchor="t" anchorCtr="0">
            <a:noAutofit/>
          </a:bodyPr>
          <a:lstStyle>
            <a:lvl1pPr indent="-182880">
              <a:buClr>
                <a:srgbClr val="595959"/>
              </a:buClr>
              <a:defRPr>
                <a:solidFill>
                  <a:srgbClr val="4C4C4C"/>
                </a:solidFill>
                <a:latin typeface="Arial" pitchFamily="34" charset="0"/>
                <a:cs typeface="Arial" pitchFamily="34" charset="0"/>
              </a:defRPr>
            </a:lvl1pPr>
            <a:lvl2pPr indent="-182880">
              <a:buClr>
                <a:srgbClr val="595959"/>
              </a:buClr>
              <a:defRPr>
                <a:solidFill>
                  <a:srgbClr val="4C4C4C"/>
                </a:solidFill>
                <a:latin typeface="Arial" pitchFamily="34" charset="0"/>
                <a:cs typeface="Arial" pitchFamily="34" charset="0"/>
              </a:defRPr>
            </a:lvl2pPr>
          </a:lstStyle>
          <a:p>
            <a:pPr lvl="0"/>
            <a:r>
              <a:rPr lang="en-US" dirty="0" smtClean="0"/>
              <a:t>Click to edit Master text styles</a:t>
            </a:r>
          </a:p>
          <a:p>
            <a:pPr lvl="1"/>
            <a:r>
              <a:rPr lang="en-US" dirty="0" smtClean="0"/>
              <a:t>Second level</a:t>
            </a:r>
          </a:p>
        </p:txBody>
      </p:sp>
      <p:cxnSp>
        <p:nvCxnSpPr>
          <p:cNvPr id="7" name="Straight Connector 6"/>
          <p:cNvCxnSpPr/>
          <p:nvPr userDrawn="1"/>
        </p:nvCxnSpPr>
        <p:spPr>
          <a:xfrm>
            <a:off x="0" y="385378"/>
            <a:ext cx="9236364" cy="0"/>
          </a:xfrm>
          <a:prstGeom prst="line">
            <a:avLst/>
          </a:prstGeom>
          <a:ln w="38100" cmpd="sng">
            <a:solidFill>
              <a:srgbClr val="B5D5F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70472" y="1457832"/>
            <a:ext cx="9236364" cy="0"/>
          </a:xfrm>
          <a:prstGeom prst="line">
            <a:avLst/>
          </a:prstGeom>
          <a:ln w="38100" cmpd="sng">
            <a:solidFill>
              <a:srgbClr val="B5D5F0"/>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userDrawn="1"/>
        </p:nvSpPr>
        <p:spPr>
          <a:xfrm>
            <a:off x="8218167" y="6407726"/>
            <a:ext cx="557971" cy="369332"/>
          </a:xfrm>
          <a:prstGeom prst="rect">
            <a:avLst/>
          </a:prstGeom>
          <a:noFill/>
        </p:spPr>
        <p:txBody>
          <a:bodyPr wrap="square" rtlCol="0">
            <a:spAutoFit/>
          </a:bodyPr>
          <a:lstStyle/>
          <a:p>
            <a:pPr defTabSz="457200"/>
            <a:fld id="{81067764-7035-D843-94A8-35952EC9C65B}" type="slidenum">
              <a:rPr lang="en-US" smtClean="0">
                <a:solidFill>
                  <a:srgbClr val="5893C1"/>
                </a:solidFill>
              </a:rPr>
              <a:pPr defTabSz="457200"/>
              <a:t>‹#›</a:t>
            </a:fld>
            <a:endParaRPr lang="en-US" dirty="0">
              <a:solidFill>
                <a:srgbClr val="5893C1"/>
              </a:solidFill>
            </a:endParaRPr>
          </a:p>
        </p:txBody>
      </p:sp>
    </p:spTree>
    <p:extLst>
      <p:ext uri="{BB962C8B-B14F-4D97-AF65-F5344CB8AC3E}">
        <p14:creationId xmlns:p14="http://schemas.microsoft.com/office/powerpoint/2010/main" val="531364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nd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42251" y="2689961"/>
            <a:ext cx="8466251" cy="449411"/>
          </a:xfrm>
          <a:prstGeom prst="rect">
            <a:avLst/>
          </a:prstGeom>
        </p:spPr>
        <p:txBody>
          <a:bodyPr>
            <a:noAutofit/>
          </a:bodyPr>
          <a:lstStyle>
            <a:lvl1pPr algn="ctr">
              <a:defRPr sz="4700" spc="350" baseline="0">
                <a:solidFill>
                  <a:srgbClr val="FFFFFF"/>
                </a:solidFill>
                <a:latin typeface="Arial" pitchFamily="34" charset="0"/>
                <a:cs typeface="Arial" pitchFamily="34" charset="0"/>
              </a:defRPr>
            </a:lvl1pPr>
          </a:lstStyle>
          <a:p>
            <a:r>
              <a:rPr lang="en-US" dirty="0" smtClean="0"/>
              <a:t>End/section slide</a:t>
            </a:r>
            <a:endParaRPr lang="en-US" dirty="0"/>
          </a:p>
        </p:txBody>
      </p:sp>
      <p:pic>
        <p:nvPicPr>
          <p:cNvPr id="4" name="Picture 3" descr="LEGACY_logo_R_White_tag.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93809" y="5972010"/>
            <a:ext cx="2075565" cy="827389"/>
          </a:xfrm>
          <a:prstGeom prst="rect">
            <a:avLst/>
          </a:prstGeom>
        </p:spPr>
      </p:pic>
    </p:spTree>
    <p:extLst>
      <p:ext uri="{BB962C8B-B14F-4D97-AF65-F5344CB8AC3E}">
        <p14:creationId xmlns:p14="http://schemas.microsoft.com/office/powerpoint/2010/main" val="2045470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prstGeom prst="rect">
            <a:avLst/>
          </a:prstGeom>
        </p:spPr>
        <p:txBody>
          <a:bodyPr>
            <a:noAutofit/>
          </a:bodyPr>
          <a:lstStyle>
            <a:lvl1pPr algn="ctr">
              <a:defRPr sz="4700" spc="350" baseline="0">
                <a:solidFill>
                  <a:srgbClr val="FFFFFF"/>
                </a:solidFill>
                <a:latin typeface="Arial" pitchFamily="34" charset="0"/>
                <a:cs typeface="Arial" pitchFamily="34" charset="0"/>
              </a:defRPr>
            </a:lvl1pPr>
          </a:lstStyle>
          <a:p>
            <a:r>
              <a:rPr lang="en-US" dirty="0" smtClean="0"/>
              <a:t>PRESENTATION TITLE</a:t>
            </a:r>
            <a:endParaRPr lang="en-US" dirty="0"/>
          </a:p>
        </p:txBody>
      </p:sp>
      <p:sp>
        <p:nvSpPr>
          <p:cNvPr id="4" name="Date Placeholder 3"/>
          <p:cNvSpPr>
            <a:spLocks noGrp="1"/>
          </p:cNvSpPr>
          <p:nvPr>
            <p:ph type="dt" sz="half" idx="10"/>
          </p:nvPr>
        </p:nvSpPr>
        <p:spPr>
          <a:xfrm>
            <a:off x="613229" y="6224369"/>
            <a:ext cx="6201661" cy="365125"/>
          </a:xfrm>
          <a:prstGeom prst="rect">
            <a:avLst/>
          </a:prstGeom>
        </p:spPr>
        <p:txBody>
          <a:bodyPr/>
          <a:lstStyle>
            <a:lvl1pPr algn="r">
              <a:defRPr sz="1600" cap="none" spc="120">
                <a:solidFill>
                  <a:srgbClr val="B5D5F0"/>
                </a:solidFill>
                <a:latin typeface="Arial" pitchFamily="34" charset="0"/>
                <a:cs typeface="Arial" pitchFamily="34" charset="0"/>
              </a:defRPr>
            </a:lvl1pPr>
          </a:lstStyle>
          <a:p>
            <a:pPr defTabSz="457200"/>
            <a:fld id="{9971D2B0-9E23-4775-868C-9DC06A35E77D}" type="datetime1">
              <a:rPr lang="en-US" cap="all" smtClean="0"/>
              <a:t>6/3/2015</a:t>
            </a:fld>
            <a:endParaRPr lang="en-US" cap="all" dirty="0"/>
          </a:p>
        </p:txBody>
      </p:sp>
      <p:pic>
        <p:nvPicPr>
          <p:cNvPr id="6" name="Picture 5" descr="LEGACY_logo_R_White_tag.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93809" y="5972010"/>
            <a:ext cx="2075565" cy="827389"/>
          </a:xfrm>
          <a:prstGeom prst="rect">
            <a:avLst/>
          </a:prstGeom>
        </p:spPr>
      </p:pic>
    </p:spTree>
    <p:extLst>
      <p:ext uri="{BB962C8B-B14F-4D97-AF65-F5344CB8AC3E}">
        <p14:creationId xmlns:p14="http://schemas.microsoft.com/office/powerpoint/2010/main" val="3398952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CAPS-No Rings">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52092" y="385378"/>
            <a:ext cx="8424046" cy="1077312"/>
          </a:xfrm>
          <a:prstGeom prst="rect">
            <a:avLst/>
          </a:prstGeom>
          <a:ln>
            <a:noFill/>
          </a:ln>
        </p:spPr>
        <p:txBody>
          <a:bodyPr vert="horz" lIns="91440" tIns="45720" rIns="91440" bIns="45720" rtlCol="0" anchor="ctr">
            <a:normAutofit/>
          </a:bodyPr>
          <a:lstStyle>
            <a:lvl1pPr>
              <a:defRPr spc="300" baseline="0">
                <a:solidFill>
                  <a:srgbClr val="005D9D"/>
                </a:solidFill>
                <a:latin typeface="Arial" pitchFamily="34" charset="0"/>
                <a:cs typeface="Arial" pitchFamily="34" charset="0"/>
              </a:defRPr>
            </a:lvl1pPr>
          </a:lstStyle>
          <a:p>
            <a:r>
              <a:rPr lang="en-US" dirty="0" smtClean="0"/>
              <a:t>SLIDE TITLE GOES HERE</a:t>
            </a:r>
            <a:endParaRPr lang="en-US" dirty="0"/>
          </a:p>
        </p:txBody>
      </p:sp>
      <p:sp>
        <p:nvSpPr>
          <p:cNvPr id="5" name="Text Placeholder 2"/>
          <p:cNvSpPr>
            <a:spLocks noGrp="1"/>
          </p:cNvSpPr>
          <p:nvPr>
            <p:ph idx="1"/>
          </p:nvPr>
        </p:nvSpPr>
        <p:spPr>
          <a:xfrm>
            <a:off x="1007236" y="1808010"/>
            <a:ext cx="7768902" cy="4599716"/>
          </a:xfrm>
          <a:prstGeom prst="rect">
            <a:avLst/>
          </a:prstGeom>
        </p:spPr>
        <p:txBody>
          <a:bodyPr vert="horz" lIns="91440" tIns="45720" rIns="91440" bIns="45720" rtlCol="0" anchor="t" anchorCtr="0">
            <a:noAutofit/>
          </a:bodyPr>
          <a:lstStyle>
            <a:lvl1pPr indent="-182880">
              <a:buClr>
                <a:srgbClr val="595959"/>
              </a:buClr>
              <a:defRPr>
                <a:solidFill>
                  <a:srgbClr val="4C4C4C"/>
                </a:solidFill>
                <a:latin typeface="Arial" pitchFamily="34" charset="0"/>
                <a:cs typeface="Arial" pitchFamily="34" charset="0"/>
              </a:defRPr>
            </a:lvl1pPr>
            <a:lvl2pPr indent="-182880">
              <a:buClr>
                <a:srgbClr val="595959"/>
              </a:buClr>
              <a:defRPr>
                <a:solidFill>
                  <a:srgbClr val="4C4C4C"/>
                </a:solidFill>
                <a:latin typeface="Arial" pitchFamily="34" charset="0"/>
                <a:cs typeface="Arial" pitchFamily="34" charset="0"/>
              </a:defRPr>
            </a:lvl2pPr>
          </a:lstStyle>
          <a:p>
            <a:pPr lvl="0"/>
            <a:r>
              <a:rPr lang="en-US" dirty="0" smtClean="0"/>
              <a:t>Click to edit Master text styles</a:t>
            </a:r>
          </a:p>
          <a:p>
            <a:pPr lvl="1"/>
            <a:r>
              <a:rPr lang="en-US" dirty="0" smtClean="0"/>
              <a:t>Second level</a:t>
            </a:r>
          </a:p>
        </p:txBody>
      </p:sp>
      <p:cxnSp>
        <p:nvCxnSpPr>
          <p:cNvPr id="7" name="Straight Connector 6"/>
          <p:cNvCxnSpPr/>
          <p:nvPr userDrawn="1"/>
        </p:nvCxnSpPr>
        <p:spPr>
          <a:xfrm>
            <a:off x="0" y="385378"/>
            <a:ext cx="9236364" cy="0"/>
          </a:xfrm>
          <a:prstGeom prst="line">
            <a:avLst/>
          </a:prstGeom>
          <a:ln w="38100" cmpd="sng">
            <a:solidFill>
              <a:srgbClr val="B5D5F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70472" y="1457832"/>
            <a:ext cx="9236364" cy="0"/>
          </a:xfrm>
          <a:prstGeom prst="line">
            <a:avLst/>
          </a:prstGeom>
          <a:ln w="38100" cmpd="sng">
            <a:solidFill>
              <a:srgbClr val="B5D5F0"/>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userDrawn="1"/>
        </p:nvSpPr>
        <p:spPr>
          <a:xfrm>
            <a:off x="8218167" y="6407726"/>
            <a:ext cx="557971" cy="369332"/>
          </a:xfrm>
          <a:prstGeom prst="rect">
            <a:avLst/>
          </a:prstGeom>
          <a:noFill/>
        </p:spPr>
        <p:txBody>
          <a:bodyPr wrap="square" rtlCol="0">
            <a:spAutoFit/>
          </a:bodyPr>
          <a:lstStyle/>
          <a:p>
            <a:pPr defTabSz="457200"/>
            <a:fld id="{81067764-7035-D843-94A8-35952EC9C65B}" type="slidenum">
              <a:rPr lang="en-US" smtClean="0">
                <a:solidFill>
                  <a:srgbClr val="5893C1"/>
                </a:solidFill>
              </a:rPr>
              <a:pPr defTabSz="457200"/>
              <a:t>‹#›</a:t>
            </a:fld>
            <a:endParaRPr lang="en-US" dirty="0">
              <a:solidFill>
                <a:srgbClr val="5893C1"/>
              </a:solidFill>
            </a:endParaRPr>
          </a:p>
        </p:txBody>
      </p:sp>
    </p:spTree>
    <p:extLst>
      <p:ext uri="{BB962C8B-B14F-4D97-AF65-F5344CB8AC3E}">
        <p14:creationId xmlns:p14="http://schemas.microsoft.com/office/powerpoint/2010/main" val="3402654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End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42251" y="2689961"/>
            <a:ext cx="8466251" cy="449411"/>
          </a:xfrm>
          <a:prstGeom prst="rect">
            <a:avLst/>
          </a:prstGeom>
        </p:spPr>
        <p:txBody>
          <a:bodyPr>
            <a:noAutofit/>
          </a:bodyPr>
          <a:lstStyle>
            <a:lvl1pPr algn="ctr">
              <a:defRPr sz="4700" spc="350" baseline="0">
                <a:solidFill>
                  <a:srgbClr val="FFFFFF"/>
                </a:solidFill>
                <a:latin typeface="Arial" pitchFamily="34" charset="0"/>
                <a:cs typeface="Arial" pitchFamily="34" charset="0"/>
              </a:defRPr>
            </a:lvl1pPr>
          </a:lstStyle>
          <a:p>
            <a:r>
              <a:rPr lang="en-US" dirty="0" smtClean="0"/>
              <a:t>End/section slide</a:t>
            </a:r>
            <a:endParaRPr lang="en-US" dirty="0"/>
          </a:p>
        </p:txBody>
      </p:sp>
      <p:pic>
        <p:nvPicPr>
          <p:cNvPr id="4" name="Picture 3" descr="LEGACY_logo_R_White_tag.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93809" y="5972010"/>
            <a:ext cx="2075565" cy="827389"/>
          </a:xfrm>
          <a:prstGeom prst="rect">
            <a:avLst/>
          </a:prstGeom>
        </p:spPr>
      </p:pic>
    </p:spTree>
    <p:extLst>
      <p:ext uri="{BB962C8B-B14F-4D97-AF65-F5344CB8AC3E}">
        <p14:creationId xmlns:p14="http://schemas.microsoft.com/office/powerpoint/2010/main" val="4213080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prstGeom prst="rect">
            <a:avLst/>
          </a:prstGeom>
        </p:spPr>
        <p:txBody>
          <a:bodyPr>
            <a:noAutofit/>
          </a:bodyPr>
          <a:lstStyle>
            <a:lvl1pPr algn="ctr">
              <a:defRPr sz="4700" spc="350" baseline="0">
                <a:solidFill>
                  <a:srgbClr val="FFFFFF"/>
                </a:solidFill>
                <a:latin typeface="Arial" pitchFamily="34" charset="0"/>
                <a:cs typeface="Arial" pitchFamily="34" charset="0"/>
              </a:defRPr>
            </a:lvl1pPr>
          </a:lstStyle>
          <a:p>
            <a:r>
              <a:rPr lang="en-US" dirty="0" smtClean="0"/>
              <a:t>PRESENTATION TITLE</a:t>
            </a:r>
            <a:endParaRPr lang="en-US" dirty="0"/>
          </a:p>
        </p:txBody>
      </p:sp>
      <p:sp>
        <p:nvSpPr>
          <p:cNvPr id="4" name="Date Placeholder 3"/>
          <p:cNvSpPr>
            <a:spLocks noGrp="1"/>
          </p:cNvSpPr>
          <p:nvPr>
            <p:ph type="dt" sz="half" idx="10"/>
          </p:nvPr>
        </p:nvSpPr>
        <p:spPr>
          <a:xfrm>
            <a:off x="613229" y="6224369"/>
            <a:ext cx="6201661" cy="365125"/>
          </a:xfrm>
          <a:prstGeom prst="rect">
            <a:avLst/>
          </a:prstGeom>
        </p:spPr>
        <p:txBody>
          <a:bodyPr/>
          <a:lstStyle>
            <a:lvl1pPr algn="r">
              <a:defRPr sz="1600" cap="none" spc="120">
                <a:solidFill>
                  <a:srgbClr val="B5D5F0"/>
                </a:solidFill>
                <a:latin typeface="Arial" pitchFamily="34" charset="0"/>
                <a:cs typeface="Arial" pitchFamily="34" charset="0"/>
              </a:defRPr>
            </a:lvl1pPr>
          </a:lstStyle>
          <a:p>
            <a:pPr defTabSz="457200"/>
            <a:fld id="{085E05F7-8ED4-4AEB-95BD-2C4822C50E35}" type="datetime1">
              <a:rPr lang="en-US" cap="all" smtClean="0"/>
              <a:t>6/3/2015</a:t>
            </a:fld>
            <a:endParaRPr lang="en-US" cap="all" dirty="0"/>
          </a:p>
        </p:txBody>
      </p:sp>
      <p:pic>
        <p:nvPicPr>
          <p:cNvPr id="6" name="Picture 5" descr="LEGACY_logo_R_White_tag.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93809" y="5972010"/>
            <a:ext cx="2075565" cy="827389"/>
          </a:xfrm>
          <a:prstGeom prst="rect">
            <a:avLst/>
          </a:prstGeom>
        </p:spPr>
      </p:pic>
    </p:spTree>
    <p:extLst>
      <p:ext uri="{BB962C8B-B14F-4D97-AF65-F5344CB8AC3E}">
        <p14:creationId xmlns:p14="http://schemas.microsoft.com/office/powerpoint/2010/main" val="867594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DB0654-C5E7-4351-9D5D-DE67F18A270E}" type="datetime1">
              <a:rPr lang="en-US" smtClean="0"/>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4F81BD"/>
                </a:solidFill>
              </a:defRPr>
            </a:lvl1pPr>
          </a:lstStyle>
          <a:p>
            <a:fld id="{3B100D0F-57EB-46D8-AF8B-B8C588EA0D07}" type="slidenum">
              <a:rPr lang="en-US" smtClean="0"/>
              <a:pPr/>
              <a:t>‹#›</a:t>
            </a:fld>
            <a:endParaRPr lang="en-US" dirty="0"/>
          </a:p>
        </p:txBody>
      </p:sp>
    </p:spTree>
    <p:extLst>
      <p:ext uri="{BB962C8B-B14F-4D97-AF65-F5344CB8AC3E}">
        <p14:creationId xmlns:p14="http://schemas.microsoft.com/office/powerpoint/2010/main" val="199986733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Slide-CAPS-No Rings">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52092" y="385378"/>
            <a:ext cx="8424046" cy="1077312"/>
          </a:xfrm>
          <a:prstGeom prst="rect">
            <a:avLst/>
          </a:prstGeom>
          <a:ln>
            <a:noFill/>
          </a:ln>
        </p:spPr>
        <p:txBody>
          <a:bodyPr vert="horz" lIns="91440" tIns="45720" rIns="91440" bIns="45720" rtlCol="0" anchor="ctr">
            <a:normAutofit/>
          </a:bodyPr>
          <a:lstStyle>
            <a:lvl1pPr>
              <a:defRPr spc="300" baseline="0">
                <a:solidFill>
                  <a:srgbClr val="005D9D"/>
                </a:solidFill>
                <a:latin typeface="Arial" pitchFamily="34" charset="0"/>
                <a:cs typeface="Arial" pitchFamily="34" charset="0"/>
              </a:defRPr>
            </a:lvl1pPr>
          </a:lstStyle>
          <a:p>
            <a:r>
              <a:rPr lang="en-US" dirty="0" smtClean="0"/>
              <a:t>SLIDE TITLE GOES HERE</a:t>
            </a:r>
            <a:endParaRPr lang="en-US" dirty="0"/>
          </a:p>
        </p:txBody>
      </p:sp>
      <p:sp>
        <p:nvSpPr>
          <p:cNvPr id="5" name="Text Placeholder 2"/>
          <p:cNvSpPr>
            <a:spLocks noGrp="1"/>
          </p:cNvSpPr>
          <p:nvPr>
            <p:ph idx="1"/>
          </p:nvPr>
        </p:nvSpPr>
        <p:spPr>
          <a:xfrm>
            <a:off x="1007236" y="1808010"/>
            <a:ext cx="7768902" cy="4599716"/>
          </a:xfrm>
          <a:prstGeom prst="rect">
            <a:avLst/>
          </a:prstGeom>
        </p:spPr>
        <p:txBody>
          <a:bodyPr vert="horz" lIns="91440" tIns="45720" rIns="91440" bIns="45720" rtlCol="0" anchor="t" anchorCtr="0">
            <a:noAutofit/>
          </a:bodyPr>
          <a:lstStyle>
            <a:lvl1pPr indent="-182880">
              <a:buClr>
                <a:srgbClr val="595959"/>
              </a:buClr>
              <a:defRPr>
                <a:solidFill>
                  <a:srgbClr val="4C4C4C"/>
                </a:solidFill>
                <a:latin typeface="Arial" pitchFamily="34" charset="0"/>
                <a:cs typeface="Arial" pitchFamily="34" charset="0"/>
              </a:defRPr>
            </a:lvl1pPr>
            <a:lvl2pPr indent="-182880">
              <a:buClr>
                <a:srgbClr val="595959"/>
              </a:buClr>
              <a:defRPr>
                <a:solidFill>
                  <a:srgbClr val="4C4C4C"/>
                </a:solidFill>
                <a:latin typeface="Arial" pitchFamily="34" charset="0"/>
                <a:cs typeface="Arial" pitchFamily="34" charset="0"/>
              </a:defRPr>
            </a:lvl2pPr>
          </a:lstStyle>
          <a:p>
            <a:pPr lvl="0"/>
            <a:r>
              <a:rPr lang="en-US" dirty="0" smtClean="0"/>
              <a:t>Click to edit Master text styles</a:t>
            </a:r>
          </a:p>
          <a:p>
            <a:pPr lvl="1"/>
            <a:r>
              <a:rPr lang="en-US" dirty="0" smtClean="0"/>
              <a:t>Second level</a:t>
            </a:r>
          </a:p>
        </p:txBody>
      </p:sp>
      <p:cxnSp>
        <p:nvCxnSpPr>
          <p:cNvPr id="7" name="Straight Connector 6"/>
          <p:cNvCxnSpPr/>
          <p:nvPr userDrawn="1"/>
        </p:nvCxnSpPr>
        <p:spPr>
          <a:xfrm>
            <a:off x="0" y="385378"/>
            <a:ext cx="9236364" cy="0"/>
          </a:xfrm>
          <a:prstGeom prst="line">
            <a:avLst/>
          </a:prstGeom>
          <a:ln w="38100" cmpd="sng">
            <a:solidFill>
              <a:srgbClr val="B5D5F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70472" y="1457832"/>
            <a:ext cx="9236364" cy="0"/>
          </a:xfrm>
          <a:prstGeom prst="line">
            <a:avLst/>
          </a:prstGeom>
          <a:ln w="38100" cmpd="sng">
            <a:solidFill>
              <a:srgbClr val="B5D5F0"/>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userDrawn="1"/>
        </p:nvSpPr>
        <p:spPr>
          <a:xfrm>
            <a:off x="8218167" y="6407726"/>
            <a:ext cx="557971" cy="369332"/>
          </a:xfrm>
          <a:prstGeom prst="rect">
            <a:avLst/>
          </a:prstGeom>
          <a:noFill/>
        </p:spPr>
        <p:txBody>
          <a:bodyPr wrap="square" rtlCol="0">
            <a:spAutoFit/>
          </a:bodyPr>
          <a:lstStyle/>
          <a:p>
            <a:pPr defTabSz="457200"/>
            <a:fld id="{81067764-7035-D843-94A8-35952EC9C65B}" type="slidenum">
              <a:rPr lang="en-US" smtClean="0">
                <a:solidFill>
                  <a:srgbClr val="5893C1"/>
                </a:solidFill>
              </a:rPr>
              <a:pPr defTabSz="457200"/>
              <a:t>‹#›</a:t>
            </a:fld>
            <a:endParaRPr lang="en-US" dirty="0">
              <a:solidFill>
                <a:srgbClr val="5893C1"/>
              </a:solidFill>
            </a:endParaRPr>
          </a:p>
        </p:txBody>
      </p:sp>
    </p:spTree>
    <p:extLst>
      <p:ext uri="{BB962C8B-B14F-4D97-AF65-F5344CB8AC3E}">
        <p14:creationId xmlns:p14="http://schemas.microsoft.com/office/powerpoint/2010/main" val="401138569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End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42251" y="2689961"/>
            <a:ext cx="8466251" cy="449411"/>
          </a:xfrm>
          <a:prstGeom prst="rect">
            <a:avLst/>
          </a:prstGeom>
        </p:spPr>
        <p:txBody>
          <a:bodyPr>
            <a:noAutofit/>
          </a:bodyPr>
          <a:lstStyle>
            <a:lvl1pPr algn="ctr">
              <a:defRPr sz="4700" spc="350" baseline="0">
                <a:solidFill>
                  <a:srgbClr val="FFFFFF"/>
                </a:solidFill>
                <a:latin typeface="Arial" pitchFamily="34" charset="0"/>
                <a:cs typeface="Arial" pitchFamily="34" charset="0"/>
              </a:defRPr>
            </a:lvl1pPr>
          </a:lstStyle>
          <a:p>
            <a:r>
              <a:rPr lang="en-US" dirty="0" smtClean="0"/>
              <a:t>End/section slide</a:t>
            </a:r>
            <a:endParaRPr lang="en-US" dirty="0"/>
          </a:p>
        </p:txBody>
      </p:sp>
      <p:pic>
        <p:nvPicPr>
          <p:cNvPr id="4" name="Picture 3" descr="LEGACY_logo_R_White_tag.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93809" y="5972010"/>
            <a:ext cx="2075565" cy="827389"/>
          </a:xfrm>
          <a:prstGeom prst="rect">
            <a:avLst/>
          </a:prstGeom>
        </p:spPr>
      </p:pic>
    </p:spTree>
    <p:extLst>
      <p:ext uri="{BB962C8B-B14F-4D97-AF65-F5344CB8AC3E}">
        <p14:creationId xmlns:p14="http://schemas.microsoft.com/office/powerpoint/2010/main" val="153103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prstGeom prst="rect">
            <a:avLst/>
          </a:prstGeom>
        </p:spPr>
        <p:txBody>
          <a:bodyPr>
            <a:noAutofit/>
          </a:bodyPr>
          <a:lstStyle>
            <a:lvl1pPr algn="ctr">
              <a:defRPr sz="4700" spc="350" baseline="0">
                <a:solidFill>
                  <a:srgbClr val="FFFFFF"/>
                </a:solidFill>
                <a:latin typeface="Arial" pitchFamily="34" charset="0"/>
                <a:cs typeface="Arial" pitchFamily="34" charset="0"/>
              </a:defRPr>
            </a:lvl1pPr>
          </a:lstStyle>
          <a:p>
            <a:r>
              <a:rPr lang="en-US" dirty="0" smtClean="0"/>
              <a:t>PRESENTATION TITLE</a:t>
            </a:r>
            <a:endParaRPr lang="en-US" dirty="0"/>
          </a:p>
        </p:txBody>
      </p:sp>
      <p:sp>
        <p:nvSpPr>
          <p:cNvPr id="4" name="Date Placeholder 3"/>
          <p:cNvSpPr>
            <a:spLocks noGrp="1"/>
          </p:cNvSpPr>
          <p:nvPr>
            <p:ph type="dt" sz="half" idx="10"/>
          </p:nvPr>
        </p:nvSpPr>
        <p:spPr>
          <a:xfrm>
            <a:off x="613229" y="6224369"/>
            <a:ext cx="6201661" cy="365125"/>
          </a:xfrm>
          <a:prstGeom prst="rect">
            <a:avLst/>
          </a:prstGeom>
        </p:spPr>
        <p:txBody>
          <a:bodyPr/>
          <a:lstStyle>
            <a:lvl1pPr algn="r">
              <a:defRPr sz="1600" cap="none" spc="120">
                <a:solidFill>
                  <a:srgbClr val="B5D5F0"/>
                </a:solidFill>
                <a:latin typeface="Arial" pitchFamily="34" charset="0"/>
                <a:cs typeface="Arial" pitchFamily="34" charset="0"/>
              </a:defRPr>
            </a:lvl1pPr>
          </a:lstStyle>
          <a:p>
            <a:pPr defTabSz="457200"/>
            <a:fld id="{E334CC9E-7E62-4EF1-A801-E24D0BCF3640}" type="datetime1">
              <a:rPr lang="en-US" cap="all" smtClean="0"/>
              <a:t>6/3/2015</a:t>
            </a:fld>
            <a:endParaRPr lang="en-US" cap="all" dirty="0"/>
          </a:p>
        </p:txBody>
      </p:sp>
      <p:pic>
        <p:nvPicPr>
          <p:cNvPr id="6" name="Picture 5" descr="LEGACY_logo_R_White_tag.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93809" y="5972010"/>
            <a:ext cx="2075565" cy="827389"/>
          </a:xfrm>
          <a:prstGeom prst="rect">
            <a:avLst/>
          </a:prstGeom>
        </p:spPr>
      </p:pic>
    </p:spTree>
    <p:extLst>
      <p:ext uri="{BB962C8B-B14F-4D97-AF65-F5344CB8AC3E}">
        <p14:creationId xmlns:p14="http://schemas.microsoft.com/office/powerpoint/2010/main" val="132586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CAPS-No Rings">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52092" y="385378"/>
            <a:ext cx="8424046" cy="1077312"/>
          </a:xfrm>
          <a:prstGeom prst="rect">
            <a:avLst/>
          </a:prstGeom>
          <a:ln>
            <a:noFill/>
          </a:ln>
        </p:spPr>
        <p:txBody>
          <a:bodyPr vert="horz" lIns="91440" tIns="45720" rIns="91440" bIns="45720" rtlCol="0" anchor="ctr">
            <a:normAutofit/>
          </a:bodyPr>
          <a:lstStyle>
            <a:lvl1pPr>
              <a:defRPr spc="300" baseline="0">
                <a:solidFill>
                  <a:srgbClr val="005D9D"/>
                </a:solidFill>
                <a:latin typeface="Arial" pitchFamily="34" charset="0"/>
                <a:cs typeface="Arial" pitchFamily="34" charset="0"/>
              </a:defRPr>
            </a:lvl1pPr>
          </a:lstStyle>
          <a:p>
            <a:r>
              <a:rPr lang="en-US" dirty="0" smtClean="0"/>
              <a:t>SLIDE TITLE GOES HERE</a:t>
            </a:r>
            <a:endParaRPr lang="en-US" dirty="0"/>
          </a:p>
        </p:txBody>
      </p:sp>
      <p:sp>
        <p:nvSpPr>
          <p:cNvPr id="5" name="Text Placeholder 2"/>
          <p:cNvSpPr>
            <a:spLocks noGrp="1"/>
          </p:cNvSpPr>
          <p:nvPr>
            <p:ph idx="1"/>
          </p:nvPr>
        </p:nvSpPr>
        <p:spPr>
          <a:xfrm>
            <a:off x="1007236" y="1808010"/>
            <a:ext cx="7768902" cy="4599716"/>
          </a:xfrm>
          <a:prstGeom prst="rect">
            <a:avLst/>
          </a:prstGeom>
        </p:spPr>
        <p:txBody>
          <a:bodyPr vert="horz" lIns="91440" tIns="45720" rIns="91440" bIns="45720" rtlCol="0" anchor="t" anchorCtr="0">
            <a:noAutofit/>
          </a:bodyPr>
          <a:lstStyle>
            <a:lvl1pPr indent="-182880">
              <a:buClr>
                <a:srgbClr val="595959"/>
              </a:buClr>
              <a:defRPr>
                <a:solidFill>
                  <a:srgbClr val="4C4C4C"/>
                </a:solidFill>
                <a:latin typeface="Arial" pitchFamily="34" charset="0"/>
                <a:cs typeface="Arial" pitchFamily="34" charset="0"/>
              </a:defRPr>
            </a:lvl1pPr>
            <a:lvl2pPr indent="-182880">
              <a:buClr>
                <a:srgbClr val="595959"/>
              </a:buClr>
              <a:defRPr>
                <a:solidFill>
                  <a:srgbClr val="4C4C4C"/>
                </a:solidFill>
                <a:latin typeface="Arial" pitchFamily="34" charset="0"/>
                <a:cs typeface="Arial" pitchFamily="34" charset="0"/>
              </a:defRPr>
            </a:lvl2pPr>
          </a:lstStyle>
          <a:p>
            <a:pPr lvl="0"/>
            <a:r>
              <a:rPr lang="en-US" dirty="0" smtClean="0"/>
              <a:t>Click to edit Master text styles</a:t>
            </a:r>
          </a:p>
          <a:p>
            <a:pPr lvl="1"/>
            <a:r>
              <a:rPr lang="en-US" dirty="0" smtClean="0"/>
              <a:t>Second level</a:t>
            </a:r>
          </a:p>
        </p:txBody>
      </p:sp>
      <p:cxnSp>
        <p:nvCxnSpPr>
          <p:cNvPr id="7" name="Straight Connector 6"/>
          <p:cNvCxnSpPr/>
          <p:nvPr userDrawn="1"/>
        </p:nvCxnSpPr>
        <p:spPr>
          <a:xfrm>
            <a:off x="0" y="385378"/>
            <a:ext cx="9236364" cy="0"/>
          </a:xfrm>
          <a:prstGeom prst="line">
            <a:avLst/>
          </a:prstGeom>
          <a:ln w="38100" cmpd="sng">
            <a:solidFill>
              <a:srgbClr val="B5D5F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70472" y="1457832"/>
            <a:ext cx="9236364" cy="0"/>
          </a:xfrm>
          <a:prstGeom prst="line">
            <a:avLst/>
          </a:prstGeom>
          <a:ln w="38100" cmpd="sng">
            <a:solidFill>
              <a:srgbClr val="B5D5F0"/>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userDrawn="1"/>
        </p:nvSpPr>
        <p:spPr>
          <a:xfrm>
            <a:off x="8218167" y="6407726"/>
            <a:ext cx="557971" cy="369332"/>
          </a:xfrm>
          <a:prstGeom prst="rect">
            <a:avLst/>
          </a:prstGeom>
          <a:noFill/>
        </p:spPr>
        <p:txBody>
          <a:bodyPr wrap="square" rtlCol="0">
            <a:spAutoFit/>
          </a:bodyPr>
          <a:lstStyle/>
          <a:p>
            <a:pPr defTabSz="457200"/>
            <a:fld id="{81067764-7035-D843-94A8-35952EC9C65B}" type="slidenum">
              <a:rPr lang="en-US" smtClean="0">
                <a:solidFill>
                  <a:srgbClr val="5893C1"/>
                </a:solidFill>
              </a:rPr>
              <a:pPr defTabSz="457200"/>
              <a:t>‹#›</a:t>
            </a:fld>
            <a:endParaRPr lang="en-US" dirty="0">
              <a:solidFill>
                <a:srgbClr val="5893C1"/>
              </a:solidFill>
            </a:endParaRPr>
          </a:p>
        </p:txBody>
      </p:sp>
    </p:spTree>
    <p:extLst>
      <p:ext uri="{BB962C8B-B14F-4D97-AF65-F5344CB8AC3E}">
        <p14:creationId xmlns:p14="http://schemas.microsoft.com/office/powerpoint/2010/main" val="630911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End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42251" y="2689961"/>
            <a:ext cx="8466251" cy="449411"/>
          </a:xfrm>
          <a:prstGeom prst="rect">
            <a:avLst/>
          </a:prstGeom>
        </p:spPr>
        <p:txBody>
          <a:bodyPr>
            <a:noAutofit/>
          </a:bodyPr>
          <a:lstStyle>
            <a:lvl1pPr algn="ctr">
              <a:defRPr sz="4700" spc="350" baseline="0">
                <a:solidFill>
                  <a:srgbClr val="FFFFFF"/>
                </a:solidFill>
                <a:latin typeface="Arial" pitchFamily="34" charset="0"/>
                <a:cs typeface="Arial" pitchFamily="34" charset="0"/>
              </a:defRPr>
            </a:lvl1pPr>
          </a:lstStyle>
          <a:p>
            <a:r>
              <a:rPr lang="en-US" dirty="0" smtClean="0"/>
              <a:t>End/section slide</a:t>
            </a:r>
            <a:endParaRPr lang="en-US" dirty="0"/>
          </a:p>
        </p:txBody>
      </p:sp>
      <p:pic>
        <p:nvPicPr>
          <p:cNvPr id="4" name="Picture 3" descr="LEGACY_logo_R_White_tag.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93809" y="5972010"/>
            <a:ext cx="2075565" cy="827389"/>
          </a:xfrm>
          <a:prstGeom prst="rect">
            <a:avLst/>
          </a:prstGeom>
        </p:spPr>
      </p:pic>
    </p:spTree>
    <p:extLst>
      <p:ext uri="{BB962C8B-B14F-4D97-AF65-F5344CB8AC3E}">
        <p14:creationId xmlns:p14="http://schemas.microsoft.com/office/powerpoint/2010/main" val="1000064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332A1D-63BA-496D-8E78-E499256C6EC6}" type="datetime1">
              <a:rPr lang="en-US" smtClean="0"/>
              <a:t>6/3/2015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4F81BD"/>
                </a:solidFill>
              </a:defRPr>
            </a:lvl1pPr>
          </a:lstStyle>
          <a:p>
            <a:fld id="{3B100D0F-57EB-46D8-AF8B-B8C588EA0D07}" type="slidenum">
              <a:rPr lang="en-US" smtClean="0"/>
              <a:pPr/>
              <a:t>‹#›</a:t>
            </a:fld>
            <a:endParaRPr lang="en-US" dirty="0"/>
          </a:p>
        </p:txBody>
      </p:sp>
    </p:spTree>
    <p:extLst>
      <p:ext uri="{BB962C8B-B14F-4D97-AF65-F5344CB8AC3E}">
        <p14:creationId xmlns:p14="http://schemas.microsoft.com/office/powerpoint/2010/main" val="1298822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606ED2-F85A-4B93-9082-66BE4A46E28E}" type="datetime1">
              <a:rPr lang="en-US" smtClean="0"/>
              <a:t>6/3/2015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00D0F-57EB-46D8-AF8B-B8C588EA0D07}" type="slidenum">
              <a:rPr lang="en-US" smtClean="0"/>
              <a:t>‹#›</a:t>
            </a:fld>
            <a:endParaRPr lang="en-US"/>
          </a:p>
        </p:txBody>
      </p:sp>
    </p:spTree>
    <p:extLst>
      <p:ext uri="{BB962C8B-B14F-4D97-AF65-F5344CB8AC3E}">
        <p14:creationId xmlns:p14="http://schemas.microsoft.com/office/powerpoint/2010/main" val="550556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F119CE-FEB7-4654-A5F7-930483DA4AE6}" type="datetime1">
              <a:rPr lang="en-US" smtClean="0"/>
              <a:t>6/3/2015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lvl1pPr>
              <a:defRPr>
                <a:solidFill>
                  <a:srgbClr val="4F81BD"/>
                </a:solidFill>
              </a:defRPr>
            </a:lvl1pPr>
          </a:lstStyle>
          <a:p>
            <a:fld id="{3B100D0F-57EB-46D8-AF8B-B8C588EA0D07}" type="slidenum">
              <a:rPr lang="en-US" smtClean="0"/>
              <a:pPr/>
              <a:t>‹#›</a:t>
            </a:fld>
            <a:endParaRPr lang="en-US" dirty="0"/>
          </a:p>
        </p:txBody>
      </p:sp>
    </p:spTree>
    <p:extLst>
      <p:ext uri="{BB962C8B-B14F-4D97-AF65-F5344CB8AC3E}">
        <p14:creationId xmlns:p14="http://schemas.microsoft.com/office/powerpoint/2010/main" val="819768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6F67D1-66F6-455C-8ECD-4967FBBA0AA3}" type="datetime1">
              <a:rPr lang="en-US" smtClean="0"/>
              <a:t>6/3/2015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4F81BD"/>
                </a:solidFill>
              </a:defRPr>
            </a:lvl1pPr>
          </a:lstStyle>
          <a:p>
            <a:fld id="{3B100D0F-57EB-46D8-AF8B-B8C588EA0D07}" type="slidenum">
              <a:rPr lang="en-US" smtClean="0"/>
              <a:pPr/>
              <a:t>‹#›</a:t>
            </a:fld>
            <a:endParaRPr lang="en-US" dirty="0"/>
          </a:p>
        </p:txBody>
      </p:sp>
    </p:spTree>
    <p:extLst>
      <p:ext uri="{BB962C8B-B14F-4D97-AF65-F5344CB8AC3E}">
        <p14:creationId xmlns:p14="http://schemas.microsoft.com/office/powerpoint/2010/main" val="2081796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81516F-53E5-45E4-AFA1-2C20FC44084B}" type="datetime1">
              <a:rPr lang="en-US" smtClean="0"/>
              <a:t>6/3/2015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100D0F-57EB-46D8-AF8B-B8C588EA0D07}" type="slidenum">
              <a:rPr lang="en-US" smtClean="0"/>
              <a:t>‹#›</a:t>
            </a:fld>
            <a:endParaRPr lang="en-US"/>
          </a:p>
        </p:txBody>
      </p:sp>
    </p:spTree>
    <p:extLst>
      <p:ext uri="{BB962C8B-B14F-4D97-AF65-F5344CB8AC3E}">
        <p14:creationId xmlns:p14="http://schemas.microsoft.com/office/powerpoint/2010/main" val="3328380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525F5B-D3BD-45EA-8B2B-771F79B635D7}" type="datetime1">
              <a:rPr lang="en-US" smtClean="0"/>
              <a:t>6/3/2015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00D0F-57EB-46D8-AF8B-B8C588EA0D07}" type="slidenum">
              <a:rPr lang="en-US" smtClean="0"/>
              <a:t>‹#›</a:t>
            </a:fld>
            <a:endParaRPr lang="en-US"/>
          </a:p>
        </p:txBody>
      </p:sp>
    </p:spTree>
    <p:extLst>
      <p:ext uri="{BB962C8B-B14F-4D97-AF65-F5344CB8AC3E}">
        <p14:creationId xmlns:p14="http://schemas.microsoft.com/office/powerpoint/2010/main" val="2614136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53AD84-7F99-450D-995C-39EFE6E7317A}" type="datetime1">
              <a:rPr lang="en-US" smtClean="0"/>
              <a:t>6/3/2015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00D0F-57EB-46D8-AF8B-B8C588EA0D07}" type="slidenum">
              <a:rPr lang="en-US" smtClean="0"/>
              <a:t>‹#›</a:t>
            </a:fld>
            <a:endParaRPr lang="en-US"/>
          </a:p>
        </p:txBody>
      </p:sp>
    </p:spTree>
    <p:extLst>
      <p:ext uri="{BB962C8B-B14F-4D97-AF65-F5344CB8AC3E}">
        <p14:creationId xmlns:p14="http://schemas.microsoft.com/office/powerpoint/2010/main" val="3650653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0637F9-C35D-4AF7-9FE1-5A54A19C14AE}" type="datetime1">
              <a:rPr lang="en-US" smtClean="0"/>
              <a:t>6/3/2015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1"/>
                </a:solidFill>
              </a:defRPr>
            </a:lvl1pPr>
          </a:lstStyle>
          <a:p>
            <a:fld id="{3B100D0F-57EB-46D8-AF8B-B8C588EA0D07}" type="slidenum">
              <a:rPr lang="en-US" smtClean="0"/>
              <a:pPr/>
              <a:t>‹#›</a:t>
            </a:fld>
            <a:endParaRPr lang="en-US" dirty="0"/>
          </a:p>
        </p:txBody>
      </p:sp>
    </p:spTree>
    <p:extLst>
      <p:ext uri="{BB962C8B-B14F-4D97-AF65-F5344CB8AC3E}">
        <p14:creationId xmlns:p14="http://schemas.microsoft.com/office/powerpoint/2010/main" val="2045354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338589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hf sldNum="0" hdr="0" ftr="0"/>
  <p:txStyles>
    <p:titleStyle>
      <a:lvl1pPr algn="l" defTabSz="457200" rtl="0" eaLnBrk="1" latinLnBrk="0" hangingPunct="1">
        <a:spcBef>
          <a:spcPts val="0"/>
        </a:spcBef>
        <a:spcAft>
          <a:spcPts val="0"/>
        </a:spcAft>
        <a:buNone/>
        <a:defRPr sz="2900" b="0" i="0" kern="1200" cap="all" spc="350" normalizeH="0">
          <a:solidFill>
            <a:schemeClr val="tx1"/>
          </a:solidFill>
          <a:latin typeface="Gotham-Book"/>
          <a:ea typeface="+mj-ea"/>
          <a:cs typeface="Gotham-Book"/>
        </a:defRPr>
      </a:lvl1pPr>
    </p:titleStyle>
    <p:bodyStyle>
      <a:lvl1pPr marL="0" indent="-274320" algn="l" defTabSz="457200" rtl="0" eaLnBrk="1" latinLnBrk="0" hangingPunct="1">
        <a:lnSpc>
          <a:spcPct val="100000"/>
        </a:lnSpc>
        <a:spcBef>
          <a:spcPct val="20000"/>
        </a:spcBef>
        <a:buClr>
          <a:srgbClr val="404040"/>
        </a:buClr>
        <a:buSzPct val="100000"/>
        <a:buFont typeface="Lucida Grande"/>
        <a:buChar char="•"/>
        <a:defRPr sz="2000" b="0" i="0" kern="1200" baseline="0">
          <a:solidFill>
            <a:srgbClr val="474746"/>
          </a:solidFill>
          <a:latin typeface="Gotham-Light"/>
          <a:ea typeface="+mn-ea"/>
          <a:cs typeface="+mn-cs"/>
        </a:defRPr>
      </a:lvl1pPr>
      <a:lvl2pPr marL="742950" indent="-274320" algn="l" defTabSz="457200" rtl="0" eaLnBrk="1" latinLnBrk="0" hangingPunct="1">
        <a:spcBef>
          <a:spcPct val="20000"/>
        </a:spcBef>
        <a:buClr>
          <a:srgbClr val="404040"/>
        </a:buClr>
        <a:buSzPct val="85000"/>
        <a:buFont typeface="Lucida Grande"/>
        <a:buChar char="◦"/>
        <a:defRPr sz="2000" b="0" i="0" kern="1200" baseline="0">
          <a:solidFill>
            <a:srgbClr val="474746"/>
          </a:solidFill>
          <a:latin typeface="Gotham-Light"/>
          <a:ea typeface="+mn-ea"/>
          <a:cs typeface="+mn-cs"/>
        </a:defRPr>
      </a:lvl2pPr>
      <a:lvl3pPr marL="1143000" indent="-228600" algn="l" defTabSz="457200" rtl="0" eaLnBrk="1" latinLnBrk="0" hangingPunct="1">
        <a:spcBef>
          <a:spcPct val="20000"/>
        </a:spcBef>
        <a:buFont typeface="Arial"/>
        <a:buChar char="•"/>
        <a:defRPr sz="2000" b="0" i="0" kern="1200">
          <a:solidFill>
            <a:srgbClr val="474746"/>
          </a:solidFill>
          <a:latin typeface="Gotham-Light"/>
          <a:ea typeface="+mn-ea"/>
          <a:cs typeface="+mn-cs"/>
        </a:defRPr>
      </a:lvl3pPr>
      <a:lvl4pPr marL="1600200" indent="-228600" algn="l" defTabSz="457200" rtl="0" eaLnBrk="1" latinLnBrk="0" hangingPunct="1">
        <a:spcBef>
          <a:spcPct val="20000"/>
        </a:spcBef>
        <a:buFont typeface="Arial"/>
        <a:buChar char="–"/>
        <a:defRPr sz="2000" b="0" i="0" kern="1200">
          <a:solidFill>
            <a:srgbClr val="474746"/>
          </a:solidFill>
          <a:latin typeface="Gotham-Light"/>
          <a:ea typeface="+mn-ea"/>
          <a:cs typeface="+mn-cs"/>
        </a:defRPr>
      </a:lvl4pPr>
      <a:lvl5pPr marL="2057400" indent="-228600" algn="l" defTabSz="457200" rtl="0" eaLnBrk="1" latinLnBrk="0" hangingPunct="1">
        <a:spcBef>
          <a:spcPct val="20000"/>
        </a:spcBef>
        <a:buFont typeface="Arial"/>
        <a:buChar char="»"/>
        <a:defRPr sz="2000" b="0" i="0" kern="1200">
          <a:solidFill>
            <a:srgbClr val="474746"/>
          </a:solidFill>
          <a:latin typeface="Gotham-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67438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hf sldNum="0" hdr="0" ftr="0"/>
  <p:txStyles>
    <p:titleStyle>
      <a:lvl1pPr algn="l" defTabSz="457200" rtl="0" eaLnBrk="1" latinLnBrk="0" hangingPunct="1">
        <a:spcBef>
          <a:spcPts val="0"/>
        </a:spcBef>
        <a:spcAft>
          <a:spcPts val="0"/>
        </a:spcAft>
        <a:buNone/>
        <a:defRPr sz="2900" b="0" i="0" kern="1200" cap="all" spc="350" normalizeH="0">
          <a:solidFill>
            <a:schemeClr val="tx1"/>
          </a:solidFill>
          <a:latin typeface="Gotham-Book"/>
          <a:ea typeface="+mj-ea"/>
          <a:cs typeface="Gotham-Book"/>
        </a:defRPr>
      </a:lvl1pPr>
    </p:titleStyle>
    <p:bodyStyle>
      <a:lvl1pPr marL="0" indent="-274320" algn="l" defTabSz="457200" rtl="0" eaLnBrk="1" latinLnBrk="0" hangingPunct="1">
        <a:lnSpc>
          <a:spcPct val="100000"/>
        </a:lnSpc>
        <a:spcBef>
          <a:spcPct val="20000"/>
        </a:spcBef>
        <a:buClr>
          <a:srgbClr val="404040"/>
        </a:buClr>
        <a:buSzPct val="100000"/>
        <a:buFont typeface="Lucida Grande"/>
        <a:buChar char="•"/>
        <a:defRPr sz="2000" b="0" i="0" kern="1200" baseline="0">
          <a:solidFill>
            <a:srgbClr val="474746"/>
          </a:solidFill>
          <a:latin typeface="Gotham-Light"/>
          <a:ea typeface="+mn-ea"/>
          <a:cs typeface="+mn-cs"/>
        </a:defRPr>
      </a:lvl1pPr>
      <a:lvl2pPr marL="742950" indent="-274320" algn="l" defTabSz="457200" rtl="0" eaLnBrk="1" latinLnBrk="0" hangingPunct="1">
        <a:spcBef>
          <a:spcPct val="20000"/>
        </a:spcBef>
        <a:buClr>
          <a:srgbClr val="404040"/>
        </a:buClr>
        <a:buSzPct val="85000"/>
        <a:buFont typeface="Lucida Grande"/>
        <a:buChar char="◦"/>
        <a:defRPr sz="2000" b="0" i="0" kern="1200" baseline="0">
          <a:solidFill>
            <a:srgbClr val="474746"/>
          </a:solidFill>
          <a:latin typeface="Gotham-Light"/>
          <a:ea typeface="+mn-ea"/>
          <a:cs typeface="+mn-cs"/>
        </a:defRPr>
      </a:lvl2pPr>
      <a:lvl3pPr marL="1143000" indent="-228600" algn="l" defTabSz="457200" rtl="0" eaLnBrk="1" latinLnBrk="0" hangingPunct="1">
        <a:spcBef>
          <a:spcPct val="20000"/>
        </a:spcBef>
        <a:buFont typeface="Arial"/>
        <a:buChar char="•"/>
        <a:defRPr sz="2000" b="0" i="0" kern="1200">
          <a:solidFill>
            <a:srgbClr val="474746"/>
          </a:solidFill>
          <a:latin typeface="Gotham-Light"/>
          <a:ea typeface="+mn-ea"/>
          <a:cs typeface="+mn-cs"/>
        </a:defRPr>
      </a:lvl3pPr>
      <a:lvl4pPr marL="1600200" indent="-228600" algn="l" defTabSz="457200" rtl="0" eaLnBrk="1" latinLnBrk="0" hangingPunct="1">
        <a:spcBef>
          <a:spcPct val="20000"/>
        </a:spcBef>
        <a:buFont typeface="Arial"/>
        <a:buChar char="–"/>
        <a:defRPr sz="2000" b="0" i="0" kern="1200">
          <a:solidFill>
            <a:srgbClr val="474746"/>
          </a:solidFill>
          <a:latin typeface="Gotham-Light"/>
          <a:ea typeface="+mn-ea"/>
          <a:cs typeface="+mn-cs"/>
        </a:defRPr>
      </a:lvl4pPr>
      <a:lvl5pPr marL="2057400" indent="-228600" algn="l" defTabSz="457200" rtl="0" eaLnBrk="1" latinLnBrk="0" hangingPunct="1">
        <a:spcBef>
          <a:spcPct val="20000"/>
        </a:spcBef>
        <a:buFont typeface="Arial"/>
        <a:buChar char="»"/>
        <a:defRPr sz="2000" b="0" i="0" kern="1200">
          <a:solidFill>
            <a:srgbClr val="474746"/>
          </a:solidFill>
          <a:latin typeface="Gotham-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62653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Lst>
  <p:hf sldNum="0" hdr="0" ftr="0"/>
  <p:txStyles>
    <p:titleStyle>
      <a:lvl1pPr algn="l" defTabSz="457200" rtl="0" eaLnBrk="1" latinLnBrk="0" hangingPunct="1">
        <a:spcBef>
          <a:spcPts val="0"/>
        </a:spcBef>
        <a:spcAft>
          <a:spcPts val="0"/>
        </a:spcAft>
        <a:buNone/>
        <a:defRPr sz="2900" b="0" i="0" kern="1200" cap="all" spc="350" normalizeH="0">
          <a:solidFill>
            <a:schemeClr val="tx1"/>
          </a:solidFill>
          <a:latin typeface="Gotham-Book"/>
          <a:ea typeface="+mj-ea"/>
          <a:cs typeface="Gotham-Book"/>
        </a:defRPr>
      </a:lvl1pPr>
    </p:titleStyle>
    <p:bodyStyle>
      <a:lvl1pPr marL="0" indent="-274320" algn="l" defTabSz="457200" rtl="0" eaLnBrk="1" latinLnBrk="0" hangingPunct="1">
        <a:lnSpc>
          <a:spcPct val="100000"/>
        </a:lnSpc>
        <a:spcBef>
          <a:spcPct val="20000"/>
        </a:spcBef>
        <a:buClr>
          <a:srgbClr val="404040"/>
        </a:buClr>
        <a:buSzPct val="100000"/>
        <a:buFont typeface="Lucida Grande"/>
        <a:buChar char="•"/>
        <a:defRPr sz="2000" b="0" i="0" kern="1200" baseline="0">
          <a:solidFill>
            <a:srgbClr val="474746"/>
          </a:solidFill>
          <a:latin typeface="Gotham-Light"/>
          <a:ea typeface="+mn-ea"/>
          <a:cs typeface="+mn-cs"/>
        </a:defRPr>
      </a:lvl1pPr>
      <a:lvl2pPr marL="742950" indent="-274320" algn="l" defTabSz="457200" rtl="0" eaLnBrk="1" latinLnBrk="0" hangingPunct="1">
        <a:spcBef>
          <a:spcPct val="20000"/>
        </a:spcBef>
        <a:buClr>
          <a:srgbClr val="404040"/>
        </a:buClr>
        <a:buSzPct val="85000"/>
        <a:buFont typeface="Lucida Grande"/>
        <a:buChar char="◦"/>
        <a:defRPr sz="2000" b="0" i="0" kern="1200" baseline="0">
          <a:solidFill>
            <a:srgbClr val="474746"/>
          </a:solidFill>
          <a:latin typeface="Gotham-Light"/>
          <a:ea typeface="+mn-ea"/>
          <a:cs typeface="+mn-cs"/>
        </a:defRPr>
      </a:lvl2pPr>
      <a:lvl3pPr marL="1143000" indent="-228600" algn="l" defTabSz="457200" rtl="0" eaLnBrk="1" latinLnBrk="0" hangingPunct="1">
        <a:spcBef>
          <a:spcPct val="20000"/>
        </a:spcBef>
        <a:buFont typeface="Arial"/>
        <a:buChar char="•"/>
        <a:defRPr sz="2000" b="0" i="0" kern="1200">
          <a:solidFill>
            <a:srgbClr val="474746"/>
          </a:solidFill>
          <a:latin typeface="Gotham-Light"/>
          <a:ea typeface="+mn-ea"/>
          <a:cs typeface="+mn-cs"/>
        </a:defRPr>
      </a:lvl3pPr>
      <a:lvl4pPr marL="1600200" indent="-228600" algn="l" defTabSz="457200" rtl="0" eaLnBrk="1" latinLnBrk="0" hangingPunct="1">
        <a:spcBef>
          <a:spcPct val="20000"/>
        </a:spcBef>
        <a:buFont typeface="Arial"/>
        <a:buChar char="–"/>
        <a:defRPr sz="2000" b="0" i="0" kern="1200">
          <a:solidFill>
            <a:srgbClr val="474746"/>
          </a:solidFill>
          <a:latin typeface="Gotham-Light"/>
          <a:ea typeface="+mn-ea"/>
          <a:cs typeface="+mn-cs"/>
        </a:defRPr>
      </a:lvl4pPr>
      <a:lvl5pPr marL="2057400" indent="-228600" algn="l" defTabSz="457200" rtl="0" eaLnBrk="1" latinLnBrk="0" hangingPunct="1">
        <a:spcBef>
          <a:spcPct val="20000"/>
        </a:spcBef>
        <a:buFont typeface="Arial"/>
        <a:buChar char="»"/>
        <a:defRPr sz="2000" b="0" i="0" kern="1200">
          <a:solidFill>
            <a:srgbClr val="474746"/>
          </a:solidFill>
          <a:latin typeface="Gotham-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222674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hf sldNum="0" hdr="0" ftr="0"/>
  <p:txStyles>
    <p:titleStyle>
      <a:lvl1pPr algn="l" defTabSz="457200" rtl="0" eaLnBrk="1" latinLnBrk="0" hangingPunct="1">
        <a:spcBef>
          <a:spcPts val="0"/>
        </a:spcBef>
        <a:spcAft>
          <a:spcPts val="0"/>
        </a:spcAft>
        <a:buNone/>
        <a:defRPr sz="2900" b="0" i="0" kern="1200" cap="all" spc="350" normalizeH="0">
          <a:solidFill>
            <a:schemeClr val="tx1"/>
          </a:solidFill>
          <a:latin typeface="Gotham-Book"/>
          <a:ea typeface="+mj-ea"/>
          <a:cs typeface="Gotham-Book"/>
        </a:defRPr>
      </a:lvl1pPr>
    </p:titleStyle>
    <p:bodyStyle>
      <a:lvl1pPr marL="0" indent="-274320" algn="l" defTabSz="457200" rtl="0" eaLnBrk="1" latinLnBrk="0" hangingPunct="1">
        <a:lnSpc>
          <a:spcPct val="100000"/>
        </a:lnSpc>
        <a:spcBef>
          <a:spcPct val="20000"/>
        </a:spcBef>
        <a:buClr>
          <a:srgbClr val="404040"/>
        </a:buClr>
        <a:buSzPct val="100000"/>
        <a:buFont typeface="Lucida Grande"/>
        <a:buChar char="•"/>
        <a:defRPr sz="2000" b="0" i="0" kern="1200" baseline="0">
          <a:solidFill>
            <a:srgbClr val="474746"/>
          </a:solidFill>
          <a:latin typeface="Gotham-Light"/>
          <a:ea typeface="+mn-ea"/>
          <a:cs typeface="+mn-cs"/>
        </a:defRPr>
      </a:lvl1pPr>
      <a:lvl2pPr marL="742950" indent="-274320" algn="l" defTabSz="457200" rtl="0" eaLnBrk="1" latinLnBrk="0" hangingPunct="1">
        <a:spcBef>
          <a:spcPct val="20000"/>
        </a:spcBef>
        <a:buClr>
          <a:srgbClr val="404040"/>
        </a:buClr>
        <a:buSzPct val="85000"/>
        <a:buFont typeface="Lucida Grande"/>
        <a:buChar char="◦"/>
        <a:defRPr sz="2000" b="0" i="0" kern="1200" baseline="0">
          <a:solidFill>
            <a:srgbClr val="474746"/>
          </a:solidFill>
          <a:latin typeface="Gotham-Light"/>
          <a:ea typeface="+mn-ea"/>
          <a:cs typeface="+mn-cs"/>
        </a:defRPr>
      </a:lvl2pPr>
      <a:lvl3pPr marL="1143000" indent="-228600" algn="l" defTabSz="457200" rtl="0" eaLnBrk="1" latinLnBrk="0" hangingPunct="1">
        <a:spcBef>
          <a:spcPct val="20000"/>
        </a:spcBef>
        <a:buFont typeface="Arial"/>
        <a:buChar char="•"/>
        <a:defRPr sz="2000" b="0" i="0" kern="1200">
          <a:solidFill>
            <a:srgbClr val="474746"/>
          </a:solidFill>
          <a:latin typeface="Gotham-Light"/>
          <a:ea typeface="+mn-ea"/>
          <a:cs typeface="+mn-cs"/>
        </a:defRPr>
      </a:lvl3pPr>
      <a:lvl4pPr marL="1600200" indent="-228600" algn="l" defTabSz="457200" rtl="0" eaLnBrk="1" latinLnBrk="0" hangingPunct="1">
        <a:spcBef>
          <a:spcPct val="20000"/>
        </a:spcBef>
        <a:buFont typeface="Arial"/>
        <a:buChar char="–"/>
        <a:defRPr sz="2000" b="0" i="0" kern="1200">
          <a:solidFill>
            <a:srgbClr val="474746"/>
          </a:solidFill>
          <a:latin typeface="Gotham-Light"/>
          <a:ea typeface="+mn-ea"/>
          <a:cs typeface="+mn-cs"/>
        </a:defRPr>
      </a:lvl4pPr>
      <a:lvl5pPr marL="2057400" indent="-228600" algn="l" defTabSz="457200" rtl="0" eaLnBrk="1" latinLnBrk="0" hangingPunct="1">
        <a:spcBef>
          <a:spcPct val="20000"/>
        </a:spcBef>
        <a:buFont typeface="Arial"/>
        <a:buChar char="»"/>
        <a:defRPr sz="2000" b="0" i="0" kern="1200">
          <a:solidFill>
            <a:srgbClr val="474746"/>
          </a:solidFill>
          <a:latin typeface="Gotham-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hyperlink" Target="http://www.legacyforhealth.org/100-smoke-free-or-tobacco-free-policy-definition" TargetMode="Externa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hyperlink" Target="mailto:SmokeFreeHBCU@legacyforhealth.org" TargetMode="Externa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90188" y="1409701"/>
            <a:ext cx="6963625" cy="4038599"/>
          </a:xfrm>
        </p:spPr>
        <p:txBody>
          <a:bodyPr/>
          <a:lstStyle/>
          <a:p>
            <a:r>
              <a:rPr lang="en-US" sz="4400" dirty="0" smtClean="0"/>
              <a:t>The Tobacco-Free Historically Black Colleges and Universities Initiative</a:t>
            </a:r>
            <a:endParaRPr lang="en-US" sz="4400" dirty="0"/>
          </a:p>
        </p:txBody>
      </p:sp>
    </p:spTree>
    <p:extLst>
      <p:ext uri="{BB962C8B-B14F-4D97-AF65-F5344CB8AC3E}">
        <p14:creationId xmlns:p14="http://schemas.microsoft.com/office/powerpoint/2010/main" val="3648659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470208" y="1648352"/>
            <a:ext cx="3680878" cy="5016758"/>
          </a:xfrm>
        </p:spPr>
        <p:txBody>
          <a:bodyPr>
            <a:noAutofit/>
          </a:bodyPr>
          <a:lstStyle/>
          <a:p>
            <a:pPr marL="285750" indent="-285750"/>
            <a:r>
              <a:rPr lang="en-US" sz="1500" dirty="0" smtClean="0">
                <a:solidFill>
                  <a:srgbClr val="0D0D0D"/>
                </a:solidFill>
              </a:rPr>
              <a:t>Alabama </a:t>
            </a:r>
            <a:r>
              <a:rPr lang="en-US" sz="1500" dirty="0">
                <a:solidFill>
                  <a:srgbClr val="0D0D0D"/>
                </a:solidFill>
              </a:rPr>
              <a:t>State </a:t>
            </a:r>
            <a:r>
              <a:rPr lang="en-US" sz="1500" dirty="0" smtClean="0">
                <a:solidFill>
                  <a:srgbClr val="0D0D0D"/>
                </a:solidFill>
              </a:rPr>
              <a:t>University</a:t>
            </a:r>
          </a:p>
          <a:p>
            <a:pPr marL="285750" indent="-285750"/>
            <a:r>
              <a:rPr lang="en-US" sz="1500" dirty="0" smtClean="0">
                <a:solidFill>
                  <a:srgbClr val="0D0D0D"/>
                </a:solidFill>
              </a:rPr>
              <a:t>Albany State University</a:t>
            </a:r>
          </a:p>
          <a:p>
            <a:pPr marL="285750" indent="-285750"/>
            <a:r>
              <a:rPr lang="en-US" sz="1500" dirty="0" smtClean="0">
                <a:solidFill>
                  <a:srgbClr val="0D0D0D"/>
                </a:solidFill>
              </a:rPr>
              <a:t>Allen University</a:t>
            </a:r>
          </a:p>
          <a:p>
            <a:pPr marL="285750" indent="-285750"/>
            <a:r>
              <a:rPr lang="en-US" sz="1500" dirty="0" smtClean="0">
                <a:solidFill>
                  <a:srgbClr val="0D0D0D"/>
                </a:solidFill>
              </a:rPr>
              <a:t>Barber-Scotia College</a:t>
            </a:r>
          </a:p>
          <a:p>
            <a:pPr marL="285750" indent="-285750"/>
            <a:r>
              <a:rPr lang="en-US" sz="1500" dirty="0" smtClean="0">
                <a:solidFill>
                  <a:srgbClr val="0D0D0D"/>
                </a:solidFill>
              </a:rPr>
              <a:t>Bennett College for Women</a:t>
            </a:r>
          </a:p>
          <a:p>
            <a:pPr marL="285750" indent="-285750"/>
            <a:r>
              <a:rPr lang="en-US" sz="1500" dirty="0" smtClean="0">
                <a:solidFill>
                  <a:srgbClr val="0D0D0D"/>
                </a:solidFill>
              </a:rPr>
              <a:t>Bethune-</a:t>
            </a:r>
            <a:r>
              <a:rPr lang="en-US" sz="1500" dirty="0" err="1" smtClean="0">
                <a:solidFill>
                  <a:srgbClr val="0D0D0D"/>
                </a:solidFill>
              </a:rPr>
              <a:t>Cookman</a:t>
            </a:r>
            <a:r>
              <a:rPr lang="en-US" sz="1500" dirty="0" smtClean="0">
                <a:solidFill>
                  <a:srgbClr val="0D0D0D"/>
                </a:solidFill>
              </a:rPr>
              <a:t> University</a:t>
            </a:r>
          </a:p>
          <a:p>
            <a:pPr marL="285750" indent="-285750"/>
            <a:r>
              <a:rPr lang="en-US" sz="1500" dirty="0" smtClean="0">
                <a:solidFill>
                  <a:srgbClr val="0D0D0D"/>
                </a:solidFill>
              </a:rPr>
              <a:t>Central State University</a:t>
            </a:r>
          </a:p>
          <a:p>
            <a:pPr marL="285750" indent="-285750"/>
            <a:r>
              <a:rPr lang="en-US" sz="1500" dirty="0" err="1" smtClean="0">
                <a:solidFill>
                  <a:srgbClr val="0D0D0D"/>
                </a:solidFill>
              </a:rPr>
              <a:t>Claflin</a:t>
            </a:r>
            <a:r>
              <a:rPr lang="en-US" sz="1500" dirty="0" smtClean="0">
                <a:solidFill>
                  <a:srgbClr val="0D0D0D"/>
                </a:solidFill>
              </a:rPr>
              <a:t> University</a:t>
            </a:r>
          </a:p>
          <a:p>
            <a:pPr marL="285750" indent="-285750"/>
            <a:r>
              <a:rPr lang="en-US" sz="1500" dirty="0" smtClean="0">
                <a:solidFill>
                  <a:srgbClr val="0D0D0D"/>
                </a:solidFill>
              </a:rPr>
              <a:t>Clinton College</a:t>
            </a:r>
          </a:p>
          <a:p>
            <a:pPr marL="285750" indent="-285750"/>
            <a:r>
              <a:rPr lang="en-US" sz="1500" dirty="0" smtClean="0">
                <a:solidFill>
                  <a:srgbClr val="0D0D0D"/>
                </a:solidFill>
              </a:rPr>
              <a:t>Coppin State University</a:t>
            </a:r>
          </a:p>
          <a:p>
            <a:pPr marL="285750" indent="-285750"/>
            <a:r>
              <a:rPr lang="en-US" sz="1500" dirty="0" smtClean="0">
                <a:solidFill>
                  <a:srgbClr val="0D0D0D"/>
                </a:solidFill>
              </a:rPr>
              <a:t>Delaware State University (3 campuses) </a:t>
            </a:r>
          </a:p>
          <a:p>
            <a:pPr marL="285750" indent="-285750"/>
            <a:r>
              <a:rPr lang="en-US" sz="1500" dirty="0" smtClean="0">
                <a:solidFill>
                  <a:srgbClr val="0D0D0D"/>
                </a:solidFill>
              </a:rPr>
              <a:t>Dillard University</a:t>
            </a:r>
          </a:p>
          <a:p>
            <a:pPr marL="285750" indent="-285750"/>
            <a:r>
              <a:rPr lang="en-US" sz="1500" dirty="0" smtClean="0">
                <a:solidFill>
                  <a:srgbClr val="0D0D0D"/>
                </a:solidFill>
              </a:rPr>
              <a:t>Edward Waters College</a:t>
            </a:r>
          </a:p>
          <a:p>
            <a:pPr marL="285750" indent="-285750"/>
            <a:r>
              <a:rPr lang="en-US" sz="1500" dirty="0" smtClean="0">
                <a:solidFill>
                  <a:srgbClr val="0D0D0D"/>
                </a:solidFill>
              </a:rPr>
              <a:t>Grambling University</a:t>
            </a:r>
          </a:p>
          <a:p>
            <a:pPr marL="285750" indent="-285750"/>
            <a:r>
              <a:rPr lang="en-US" sz="1500" dirty="0" smtClean="0">
                <a:solidFill>
                  <a:srgbClr val="0D0D0D"/>
                </a:solidFill>
              </a:rPr>
              <a:t>Harris-Stowe University</a:t>
            </a:r>
          </a:p>
          <a:p>
            <a:pPr marL="285750" indent="-285750"/>
            <a:r>
              <a:rPr lang="en-US" sz="1500" dirty="0" smtClean="0">
                <a:solidFill>
                  <a:srgbClr val="0D0D0D"/>
                </a:solidFill>
              </a:rPr>
              <a:t>Huston-</a:t>
            </a:r>
            <a:r>
              <a:rPr lang="en-US" sz="1500" dirty="0" err="1" smtClean="0">
                <a:solidFill>
                  <a:srgbClr val="0D0D0D"/>
                </a:solidFill>
              </a:rPr>
              <a:t>Tillotson</a:t>
            </a:r>
            <a:r>
              <a:rPr lang="en-US" sz="1500" dirty="0" smtClean="0">
                <a:solidFill>
                  <a:srgbClr val="0D0D0D"/>
                </a:solidFill>
              </a:rPr>
              <a:t> University</a:t>
            </a:r>
          </a:p>
          <a:p>
            <a:pPr marL="285750" indent="-285750"/>
            <a:r>
              <a:rPr lang="en-US" sz="1500" dirty="0" smtClean="0">
                <a:solidFill>
                  <a:srgbClr val="0D0D0D"/>
                </a:solidFill>
              </a:rPr>
              <a:t>J.F. Drake Technical College</a:t>
            </a:r>
          </a:p>
          <a:p>
            <a:endParaRPr lang="en-US" sz="1600" dirty="0">
              <a:solidFill>
                <a:srgbClr val="0D0D0D"/>
              </a:solidFill>
              <a:latin typeface="Arial" panose="020B0604020202020204" pitchFamily="34" charset="0"/>
              <a:cs typeface="Arial" panose="020B0604020202020204" pitchFamily="34" charset="0"/>
            </a:endParaRPr>
          </a:p>
        </p:txBody>
      </p:sp>
      <p:sp>
        <p:nvSpPr>
          <p:cNvPr id="7" name="TextBox 6"/>
          <p:cNvSpPr txBox="1"/>
          <p:nvPr/>
        </p:nvSpPr>
        <p:spPr>
          <a:xfrm>
            <a:off x="4455886" y="1648353"/>
            <a:ext cx="4117052" cy="5119350"/>
          </a:xfrm>
          <a:prstGeom prst="rect">
            <a:avLst/>
          </a:prstGeom>
          <a:noFill/>
        </p:spPr>
        <p:txBody>
          <a:bodyPr wrap="square" rtlCol="0">
            <a:spAutoFit/>
          </a:bodyPr>
          <a:lstStyle/>
          <a:p>
            <a:pPr marL="285750" lvl="0" indent="-285750" defTabSz="914400">
              <a:spcBef>
                <a:spcPts val="384"/>
              </a:spcBef>
              <a:buFont typeface="Arial" panose="020B0604020202020204" pitchFamily="34" charset="0"/>
              <a:buChar char="•"/>
            </a:pPr>
            <a:r>
              <a:rPr lang="en-US" sz="1500" dirty="0" smtClean="0">
                <a:solidFill>
                  <a:prstClr val="black"/>
                </a:solidFill>
                <a:latin typeface="Arial" panose="020B0604020202020204" pitchFamily="34" charset="0"/>
                <a:cs typeface="Arial" panose="020B0604020202020204" pitchFamily="34" charset="0"/>
              </a:rPr>
              <a:t>Johnson C. Smith University</a:t>
            </a:r>
          </a:p>
          <a:p>
            <a:pPr marL="285750" lvl="0" indent="-285750" defTabSz="914400">
              <a:spcBef>
                <a:spcPts val="384"/>
              </a:spcBef>
              <a:buFont typeface="Arial" panose="020B0604020202020204" pitchFamily="34" charset="0"/>
              <a:buChar char="•"/>
            </a:pPr>
            <a:r>
              <a:rPr lang="en-US" sz="1500" dirty="0" smtClean="0">
                <a:solidFill>
                  <a:prstClr val="black"/>
                </a:solidFill>
                <a:latin typeface="Arial" panose="020B0604020202020204" pitchFamily="34" charset="0"/>
                <a:cs typeface="Arial" panose="020B0604020202020204" pitchFamily="34" charset="0"/>
              </a:rPr>
              <a:t>Kentucky State University</a:t>
            </a:r>
          </a:p>
          <a:p>
            <a:pPr marL="285750" lvl="0" indent="-285750" defTabSz="914400">
              <a:spcBef>
                <a:spcPts val="384"/>
              </a:spcBef>
              <a:buFont typeface="Arial"/>
              <a:buChar char="•"/>
            </a:pPr>
            <a:r>
              <a:rPr lang="en-US" sz="1500" dirty="0" smtClean="0">
                <a:solidFill>
                  <a:prstClr val="black"/>
                </a:solidFill>
                <a:latin typeface="Arial" panose="020B0604020202020204" pitchFamily="34" charset="0"/>
                <a:cs typeface="Arial" panose="020B0604020202020204" pitchFamily="34" charset="0"/>
              </a:rPr>
              <a:t>Langston University at Langston</a:t>
            </a:r>
          </a:p>
          <a:p>
            <a:pPr marL="285750" lvl="0" indent="-285750" defTabSz="914400">
              <a:spcBef>
                <a:spcPts val="384"/>
              </a:spcBef>
              <a:buFont typeface="Arial"/>
              <a:buChar char="•"/>
            </a:pPr>
            <a:r>
              <a:rPr lang="en-US" sz="1500" dirty="0" smtClean="0">
                <a:solidFill>
                  <a:prstClr val="black"/>
                </a:solidFill>
                <a:latin typeface="Arial" panose="020B0604020202020204" pitchFamily="34" charset="0"/>
                <a:cs typeface="Arial" panose="020B0604020202020204" pitchFamily="34" charset="0"/>
              </a:rPr>
              <a:t>Langston University at Oklahoma City</a:t>
            </a:r>
          </a:p>
          <a:p>
            <a:pPr marL="285750" lvl="0" indent="-285750" defTabSz="914400">
              <a:spcBef>
                <a:spcPts val="384"/>
              </a:spcBef>
              <a:buFont typeface="Arial"/>
              <a:buChar char="•"/>
            </a:pPr>
            <a:r>
              <a:rPr lang="en-US" sz="1500" dirty="0" smtClean="0">
                <a:solidFill>
                  <a:prstClr val="black"/>
                </a:solidFill>
                <a:latin typeface="Arial" panose="020B0604020202020204" pitchFamily="34" charset="0"/>
                <a:cs typeface="Arial" panose="020B0604020202020204" pitchFamily="34" charset="0"/>
              </a:rPr>
              <a:t>Lincoln University</a:t>
            </a:r>
          </a:p>
          <a:p>
            <a:pPr marL="285750" lvl="0" indent="-285750" defTabSz="914400">
              <a:spcBef>
                <a:spcPts val="384"/>
              </a:spcBef>
              <a:buFont typeface="Arial"/>
              <a:buChar char="•"/>
            </a:pPr>
            <a:r>
              <a:rPr lang="en-US" sz="1500" dirty="0" smtClean="0">
                <a:solidFill>
                  <a:prstClr val="black"/>
                </a:solidFill>
                <a:latin typeface="Arial" panose="020B0604020202020204" pitchFamily="34" charset="0"/>
                <a:cs typeface="Arial" panose="020B0604020202020204" pitchFamily="34" charset="0"/>
              </a:rPr>
              <a:t>Morehouse School of Medicine</a:t>
            </a:r>
          </a:p>
          <a:p>
            <a:pPr marL="285750" lvl="0" indent="-285750" defTabSz="914400">
              <a:spcBef>
                <a:spcPts val="384"/>
              </a:spcBef>
              <a:buFont typeface="Arial"/>
              <a:buChar char="•"/>
            </a:pPr>
            <a:r>
              <a:rPr lang="en-US" sz="1500" dirty="0" smtClean="0">
                <a:solidFill>
                  <a:prstClr val="black"/>
                </a:solidFill>
                <a:latin typeface="Arial" panose="020B0604020202020204" pitchFamily="34" charset="0"/>
                <a:cs typeface="Arial" panose="020B0604020202020204" pitchFamily="34" charset="0"/>
              </a:rPr>
              <a:t>Oakwood University</a:t>
            </a:r>
          </a:p>
          <a:p>
            <a:pPr marL="285750" lvl="0" indent="-285750" defTabSz="914400">
              <a:spcBef>
                <a:spcPts val="384"/>
              </a:spcBef>
              <a:buFont typeface="Arial"/>
              <a:buChar char="•"/>
            </a:pPr>
            <a:r>
              <a:rPr lang="en-US" sz="1500" dirty="0" smtClean="0">
                <a:solidFill>
                  <a:prstClr val="black"/>
                </a:solidFill>
                <a:latin typeface="Arial" panose="020B0604020202020204" pitchFamily="34" charset="0"/>
                <a:cs typeface="Arial" panose="020B0604020202020204" pitchFamily="34" charset="0"/>
              </a:rPr>
              <a:t>Paul Quinn College</a:t>
            </a:r>
          </a:p>
          <a:p>
            <a:pPr marL="285750" lvl="0" indent="-285750" defTabSz="914400">
              <a:spcBef>
                <a:spcPts val="384"/>
              </a:spcBef>
              <a:buFont typeface="Arial"/>
              <a:buChar char="•"/>
            </a:pPr>
            <a:r>
              <a:rPr lang="en-US" sz="1500" dirty="0" smtClean="0">
                <a:solidFill>
                  <a:prstClr val="black"/>
                </a:solidFill>
                <a:latin typeface="Arial" panose="020B0604020202020204" pitchFamily="34" charset="0"/>
                <a:cs typeface="Arial" panose="020B0604020202020204" pitchFamily="34" charset="0"/>
              </a:rPr>
              <a:t>Southern University and A&amp;M College</a:t>
            </a:r>
          </a:p>
          <a:p>
            <a:pPr marL="285750" lvl="0" indent="-285750" defTabSz="914400">
              <a:spcBef>
                <a:spcPts val="384"/>
              </a:spcBef>
              <a:buFont typeface="Arial"/>
              <a:buChar char="•"/>
            </a:pPr>
            <a:r>
              <a:rPr lang="en-US" sz="1500" dirty="0" smtClean="0">
                <a:solidFill>
                  <a:prstClr val="black"/>
                </a:solidFill>
                <a:latin typeface="Arial" panose="020B0604020202020204" pitchFamily="34" charset="0"/>
                <a:cs typeface="Arial" panose="020B0604020202020204" pitchFamily="34" charset="0"/>
              </a:rPr>
              <a:t>Southern University at Baton Rouge</a:t>
            </a:r>
          </a:p>
          <a:p>
            <a:pPr marL="285750" lvl="0" indent="-285750" defTabSz="914400">
              <a:spcBef>
                <a:spcPts val="384"/>
              </a:spcBef>
              <a:buFont typeface="Arial"/>
              <a:buChar char="•"/>
            </a:pPr>
            <a:r>
              <a:rPr lang="en-US" sz="1500" dirty="0" smtClean="0">
                <a:solidFill>
                  <a:prstClr val="black"/>
                </a:solidFill>
                <a:latin typeface="Arial" panose="020B0604020202020204" pitchFamily="34" charset="0"/>
                <a:cs typeface="Arial" panose="020B0604020202020204" pitchFamily="34" charset="0"/>
              </a:rPr>
              <a:t>Southern University Law Center</a:t>
            </a:r>
          </a:p>
          <a:p>
            <a:pPr marL="285750" lvl="0" indent="-285750" defTabSz="914400">
              <a:spcBef>
                <a:spcPts val="384"/>
              </a:spcBef>
              <a:buFont typeface="Arial"/>
              <a:buChar char="•"/>
            </a:pPr>
            <a:r>
              <a:rPr lang="en-US" sz="1500" dirty="0" smtClean="0">
                <a:solidFill>
                  <a:prstClr val="black"/>
                </a:solidFill>
                <a:latin typeface="Arial" panose="020B0604020202020204" pitchFamily="34" charset="0"/>
                <a:cs typeface="Arial" panose="020B0604020202020204" pitchFamily="34" charset="0"/>
              </a:rPr>
              <a:t>Southern University at New Orleans</a:t>
            </a:r>
          </a:p>
          <a:p>
            <a:pPr marL="285750" lvl="0" indent="-285750" defTabSz="914400">
              <a:spcBef>
                <a:spcPts val="384"/>
              </a:spcBef>
              <a:buFont typeface="Arial"/>
              <a:buChar char="•"/>
            </a:pPr>
            <a:r>
              <a:rPr lang="en-US" sz="1500" dirty="0" smtClean="0">
                <a:solidFill>
                  <a:prstClr val="black"/>
                </a:solidFill>
                <a:latin typeface="Arial" panose="020B0604020202020204" pitchFamily="34" charset="0"/>
                <a:cs typeface="Arial" panose="020B0604020202020204" pitchFamily="34" charset="0"/>
              </a:rPr>
              <a:t>Southern University at Shreveport</a:t>
            </a:r>
          </a:p>
          <a:p>
            <a:pPr marL="285750" lvl="0" indent="-285750" defTabSz="914400">
              <a:spcBef>
                <a:spcPts val="384"/>
              </a:spcBef>
              <a:buFont typeface="Arial"/>
              <a:buChar char="•"/>
            </a:pPr>
            <a:r>
              <a:rPr lang="en-US" sz="1500" dirty="0" err="1" smtClean="0">
                <a:solidFill>
                  <a:prstClr val="black"/>
                </a:solidFill>
                <a:latin typeface="Arial" panose="020B0604020202020204" pitchFamily="34" charset="0"/>
                <a:cs typeface="Arial" panose="020B0604020202020204" pitchFamily="34" charset="0"/>
              </a:rPr>
              <a:t>Stillman</a:t>
            </a:r>
            <a:r>
              <a:rPr lang="en-US" sz="1500" dirty="0" smtClean="0">
                <a:solidFill>
                  <a:prstClr val="black"/>
                </a:solidFill>
                <a:latin typeface="Arial" panose="020B0604020202020204" pitchFamily="34" charset="0"/>
                <a:cs typeface="Arial" panose="020B0604020202020204" pitchFamily="34" charset="0"/>
              </a:rPr>
              <a:t> College</a:t>
            </a:r>
            <a:endParaRPr lang="en-US" sz="1500" dirty="0">
              <a:solidFill>
                <a:prstClr val="black"/>
              </a:solidFill>
              <a:latin typeface="Arial" panose="020B0604020202020204" pitchFamily="34" charset="0"/>
              <a:cs typeface="Arial" panose="020B0604020202020204" pitchFamily="34" charset="0"/>
            </a:endParaRPr>
          </a:p>
          <a:p>
            <a:pPr marL="285750" lvl="0" indent="-285750" defTabSz="914400">
              <a:spcBef>
                <a:spcPts val="384"/>
              </a:spcBef>
              <a:buFont typeface="Arial"/>
              <a:buChar char="•"/>
            </a:pPr>
            <a:r>
              <a:rPr lang="en-US" sz="1500" dirty="0" smtClean="0">
                <a:solidFill>
                  <a:prstClr val="black"/>
                </a:solidFill>
                <a:latin typeface="Arial" panose="020B0604020202020204" pitchFamily="34" charset="0"/>
                <a:cs typeface="Arial" panose="020B0604020202020204" pitchFamily="34" charset="0"/>
              </a:rPr>
              <a:t>Tuskegee University</a:t>
            </a:r>
          </a:p>
          <a:p>
            <a:pPr marL="285750" lvl="0" indent="-285750" defTabSz="914400">
              <a:spcBef>
                <a:spcPts val="384"/>
              </a:spcBef>
              <a:buFont typeface="Arial"/>
              <a:buChar char="•"/>
            </a:pPr>
            <a:r>
              <a:rPr lang="en-US" sz="1500" dirty="0" smtClean="0">
                <a:solidFill>
                  <a:prstClr val="black"/>
                </a:solidFill>
                <a:latin typeface="Arial" panose="020B0604020202020204" pitchFamily="34" charset="0"/>
                <a:cs typeface="Arial" panose="020B0604020202020204" pitchFamily="34" charset="0"/>
              </a:rPr>
              <a:t>University of Arkansas at Pine Bluff</a:t>
            </a:r>
          </a:p>
          <a:p>
            <a:pPr marL="285750" lvl="0" indent="-285750" defTabSz="914400">
              <a:spcBef>
                <a:spcPts val="384"/>
              </a:spcBef>
              <a:buFont typeface="Arial"/>
              <a:buChar char="•"/>
            </a:pPr>
            <a:r>
              <a:rPr lang="en-US" sz="1500" dirty="0" smtClean="0">
                <a:solidFill>
                  <a:prstClr val="black"/>
                </a:solidFill>
                <a:latin typeface="Arial" panose="020B0604020202020204" pitchFamily="34" charset="0"/>
                <a:cs typeface="Arial" panose="020B0604020202020204" pitchFamily="34" charset="0"/>
              </a:rPr>
              <a:t>Voorhees College</a:t>
            </a:r>
          </a:p>
          <a:p>
            <a:pPr marL="285750" lvl="0" indent="-285750" defTabSz="914400">
              <a:spcBef>
                <a:spcPts val="384"/>
              </a:spcBef>
              <a:buFont typeface="Arial"/>
              <a:buChar char="•"/>
            </a:pPr>
            <a:r>
              <a:rPr lang="en-US" sz="1500" dirty="0" smtClean="0">
                <a:solidFill>
                  <a:prstClr val="black"/>
                </a:solidFill>
                <a:latin typeface="Arial" panose="020B0604020202020204" pitchFamily="34" charset="0"/>
                <a:cs typeface="Arial" panose="020B0604020202020204" pitchFamily="34" charset="0"/>
              </a:rPr>
              <a:t>Xavier University at New Orleans</a:t>
            </a:r>
          </a:p>
        </p:txBody>
      </p:sp>
      <p:sp>
        <p:nvSpPr>
          <p:cNvPr id="9" name="Title 1"/>
          <p:cNvSpPr>
            <a:spLocks noGrp="1"/>
          </p:cNvSpPr>
          <p:nvPr>
            <p:ph type="title"/>
          </p:nvPr>
        </p:nvSpPr>
        <p:spPr>
          <a:xfrm>
            <a:off x="352092" y="385378"/>
            <a:ext cx="8424046" cy="1077312"/>
          </a:xfrm>
        </p:spPr>
        <p:txBody>
          <a:bodyPr>
            <a:noAutofit/>
          </a:bodyPr>
          <a:lstStyle/>
          <a:p>
            <a:pPr algn="ctr"/>
            <a:r>
              <a:rPr lang="en-US" sz="2600" dirty="0" smtClean="0"/>
              <a:t>HBCU</a:t>
            </a:r>
            <a:r>
              <a:rPr lang="en-US" sz="2600" cap="none" dirty="0" smtClean="0"/>
              <a:t>s</a:t>
            </a:r>
            <a:r>
              <a:rPr lang="en-US" sz="2600" dirty="0" smtClean="0"/>
              <a:t> </a:t>
            </a:r>
            <a:r>
              <a:rPr lang="en-US" sz="2600" cap="none" dirty="0" smtClean="0"/>
              <a:t>with</a:t>
            </a:r>
            <a:r>
              <a:rPr lang="en-US" sz="2600" dirty="0" smtClean="0"/>
              <a:t> Comprehensive Smoke-Free or Tobacco-Free Policies</a:t>
            </a:r>
            <a:endParaRPr lang="en-US" sz="2600" dirty="0"/>
          </a:p>
        </p:txBody>
      </p:sp>
    </p:spTree>
    <p:extLst>
      <p:ext uri="{BB962C8B-B14F-4D97-AF65-F5344CB8AC3E}">
        <p14:creationId xmlns:p14="http://schemas.microsoft.com/office/powerpoint/2010/main" val="972668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000" dirty="0" smtClean="0">
                <a:latin typeface="Arial" panose="020B0604020202020204" pitchFamily="34" charset="0"/>
                <a:cs typeface="Arial" panose="020B0604020202020204" pitchFamily="34" charset="0"/>
              </a:rPr>
              <a:t>Why the initiative is important</a:t>
            </a:r>
            <a:endParaRPr lang="en-US" sz="3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2446" y="1808010"/>
            <a:ext cx="8239109" cy="4599716"/>
          </a:xfrm>
        </p:spPr>
        <p:txBody>
          <a:bodyPr>
            <a:normAutofit/>
          </a:bodyPr>
          <a:lstStyle/>
          <a:p>
            <a:pPr marL="342900" indent="-342900" algn="ctr"/>
            <a:r>
              <a:rPr lang="en-US" sz="2400" dirty="0" smtClean="0">
                <a:solidFill>
                  <a:srgbClr val="000000"/>
                </a:solidFill>
              </a:rPr>
              <a:t>Our students</a:t>
            </a:r>
            <a:endParaRPr lang="en-US" sz="2400" dirty="0">
              <a:solidFill>
                <a:srgbClr val="000000"/>
              </a:solidFill>
            </a:endParaRPr>
          </a:p>
          <a:p>
            <a:pPr marL="342900" indent="-342900" algn="ctr"/>
            <a:endParaRPr lang="en-US" sz="1200" dirty="0" smtClean="0">
              <a:solidFill>
                <a:srgbClr val="000000"/>
              </a:solidFill>
            </a:endParaRPr>
          </a:p>
          <a:p>
            <a:pPr marL="342900" indent="-342900" algn="ctr"/>
            <a:r>
              <a:rPr lang="en-US" sz="2400" dirty="0" smtClean="0">
                <a:solidFill>
                  <a:srgbClr val="000000"/>
                </a:solidFill>
              </a:rPr>
              <a:t>Promote </a:t>
            </a:r>
            <a:r>
              <a:rPr lang="en-US" sz="2400" dirty="0">
                <a:solidFill>
                  <a:srgbClr val="000000"/>
                </a:solidFill>
              </a:rPr>
              <a:t>a healthy campus environment for </a:t>
            </a:r>
            <a:r>
              <a:rPr lang="en-US" sz="2400" dirty="0" smtClean="0">
                <a:solidFill>
                  <a:srgbClr val="000000"/>
                </a:solidFill>
              </a:rPr>
              <a:t>students, </a:t>
            </a:r>
            <a:r>
              <a:rPr lang="en-US" sz="2400" dirty="0">
                <a:solidFill>
                  <a:srgbClr val="000000"/>
                </a:solidFill>
              </a:rPr>
              <a:t>faculty, staff, and </a:t>
            </a:r>
            <a:r>
              <a:rPr lang="en-US" sz="2400" dirty="0" smtClean="0">
                <a:solidFill>
                  <a:srgbClr val="000000"/>
                </a:solidFill>
              </a:rPr>
              <a:t>administrators </a:t>
            </a:r>
            <a:r>
              <a:rPr lang="en-US" sz="2400" dirty="0">
                <a:solidFill>
                  <a:srgbClr val="000000"/>
                </a:solidFill>
              </a:rPr>
              <a:t>to live, work and </a:t>
            </a:r>
            <a:r>
              <a:rPr lang="en-US" sz="2400" dirty="0" smtClean="0">
                <a:solidFill>
                  <a:srgbClr val="000000"/>
                </a:solidFill>
              </a:rPr>
              <a:t>learn</a:t>
            </a:r>
          </a:p>
          <a:p>
            <a:pPr marL="342900" indent="-342900" algn="ctr"/>
            <a:endParaRPr lang="en-US" sz="1200" dirty="0" smtClean="0">
              <a:solidFill>
                <a:srgbClr val="000000"/>
              </a:solidFill>
            </a:endParaRPr>
          </a:p>
          <a:p>
            <a:pPr marL="342900" indent="-342900" algn="ctr"/>
            <a:r>
              <a:rPr lang="en-US" sz="2400" dirty="0">
                <a:solidFill>
                  <a:srgbClr val="000000"/>
                </a:solidFill>
              </a:rPr>
              <a:t>Creating a norm for our next generation </a:t>
            </a:r>
            <a:endParaRPr lang="en-US" sz="2400" dirty="0" smtClean="0">
              <a:solidFill>
                <a:srgbClr val="000000"/>
              </a:solidFill>
            </a:endParaRPr>
          </a:p>
          <a:p>
            <a:pPr marL="342900" indent="-342900" algn="ctr"/>
            <a:endParaRPr lang="en-US" sz="1200" dirty="0">
              <a:solidFill>
                <a:srgbClr val="000000"/>
              </a:solidFill>
            </a:endParaRPr>
          </a:p>
          <a:p>
            <a:pPr marL="342900" indent="-342900" algn="ctr"/>
            <a:r>
              <a:rPr lang="en-US" sz="2400" dirty="0">
                <a:solidFill>
                  <a:srgbClr val="000000"/>
                </a:solidFill>
              </a:rPr>
              <a:t>Our surrounding </a:t>
            </a:r>
            <a:r>
              <a:rPr lang="en-US" sz="2400" dirty="0" smtClean="0">
                <a:solidFill>
                  <a:srgbClr val="000000"/>
                </a:solidFill>
              </a:rPr>
              <a:t>communities </a:t>
            </a:r>
            <a:endParaRPr lang="en-US" sz="1200" dirty="0" smtClean="0">
              <a:solidFill>
                <a:srgbClr val="000000"/>
              </a:solidFill>
            </a:endParaRPr>
          </a:p>
          <a:p>
            <a:pPr marL="342900" indent="-342900" algn="ctr"/>
            <a:endParaRPr lang="en-US" sz="1200" dirty="0" smtClean="0">
              <a:solidFill>
                <a:srgbClr val="000000"/>
              </a:solidFill>
            </a:endParaRPr>
          </a:p>
          <a:p>
            <a:pPr marL="342900" indent="-342900" algn="ctr"/>
            <a:r>
              <a:rPr lang="en-US" sz="2400" dirty="0" smtClean="0">
                <a:solidFill>
                  <a:srgbClr val="000000"/>
                </a:solidFill>
              </a:rPr>
              <a:t>Tobacco-free policies are trending….</a:t>
            </a:r>
          </a:p>
          <a:p>
            <a:pPr indent="0" algn="ctr">
              <a:buNone/>
            </a:pPr>
            <a:r>
              <a:rPr lang="en-US" sz="2400" dirty="0" smtClean="0">
                <a:solidFill>
                  <a:srgbClr val="000000"/>
                </a:solidFill>
              </a:rPr>
              <a:t>just not on HBCU campuses</a:t>
            </a:r>
          </a:p>
          <a:p>
            <a:pPr algn="ctr"/>
            <a:endParaRPr lang="en-US" sz="2400" dirty="0">
              <a:solidFill>
                <a:srgbClr val="000000"/>
              </a:solidFill>
            </a:endParaRPr>
          </a:p>
          <a:p>
            <a:endParaRPr lang="en-US" sz="2800" dirty="0"/>
          </a:p>
        </p:txBody>
      </p:sp>
    </p:spTree>
    <p:extLst>
      <p:ext uri="{BB962C8B-B14F-4D97-AF65-F5344CB8AC3E}">
        <p14:creationId xmlns:p14="http://schemas.microsoft.com/office/powerpoint/2010/main" val="270898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left)">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left)">
                                      <p:cBhvr>
                                        <p:cTn id="27" dur="500"/>
                                        <p:tgtEl>
                                          <p:spTgt spid="3">
                                            <p:txEl>
                                              <p:pRg st="8" end="8"/>
                                            </p:txEl>
                                          </p:spTgt>
                                        </p:tgtEl>
                                      </p:cBhvr>
                                    </p:animEffect>
                                  </p:childTnLst>
                                </p:cTn>
                              </p:par>
                              <p:par>
                                <p:cTn id="28" presetID="22" presetClass="entr" presetSubtype="8"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wipe(left)">
                                      <p:cBhvr>
                                        <p:cTn id="3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cap="none" dirty="0"/>
              <a:t>INITIATIVE APPROACH: PILOT PHASE</a:t>
            </a:r>
            <a:endParaRPr lang="en-US" dirty="0"/>
          </a:p>
        </p:txBody>
      </p:sp>
      <p:sp>
        <p:nvSpPr>
          <p:cNvPr id="3" name="Content Placeholder 2"/>
          <p:cNvSpPr>
            <a:spLocks noGrp="1"/>
          </p:cNvSpPr>
          <p:nvPr>
            <p:ph idx="1"/>
          </p:nvPr>
        </p:nvSpPr>
        <p:spPr>
          <a:xfrm>
            <a:off x="1220075" y="1808010"/>
            <a:ext cx="6703851" cy="4599716"/>
          </a:xfrm>
        </p:spPr>
        <p:txBody>
          <a:bodyPr/>
          <a:lstStyle/>
          <a:p>
            <a:pPr lvl="0" indent="0" algn="just" defTabSz="914400">
              <a:buSzTx/>
              <a:buNone/>
            </a:pPr>
            <a:r>
              <a:rPr lang="en-US" sz="2400" b="1" dirty="0">
                <a:solidFill>
                  <a:prstClr val="black"/>
                </a:solidFill>
                <a:latin typeface="Arial"/>
                <a:cs typeface="Arial"/>
              </a:rPr>
              <a:t>Pilot </a:t>
            </a:r>
            <a:r>
              <a:rPr lang="en-US" sz="2400" b="1" dirty="0" smtClean="0">
                <a:solidFill>
                  <a:prstClr val="black"/>
                </a:solidFill>
                <a:latin typeface="Arial"/>
                <a:cs typeface="Arial"/>
              </a:rPr>
              <a:t>Phase (Spring, 2015) </a:t>
            </a:r>
            <a:r>
              <a:rPr lang="en-US" sz="2400" dirty="0" smtClean="0">
                <a:solidFill>
                  <a:prstClr val="black"/>
                </a:solidFill>
                <a:latin typeface="Arial"/>
                <a:cs typeface="Arial"/>
              </a:rPr>
              <a:t>: </a:t>
            </a:r>
            <a:r>
              <a:rPr lang="en-US" sz="2400" dirty="0">
                <a:solidFill>
                  <a:prstClr val="black"/>
                </a:solidFill>
                <a:latin typeface="Arial"/>
                <a:cs typeface="Arial"/>
              </a:rPr>
              <a:t>Invited </a:t>
            </a:r>
            <a:r>
              <a:rPr lang="en-US" sz="2400" dirty="0" smtClean="0">
                <a:solidFill>
                  <a:prstClr val="black"/>
                </a:solidFill>
                <a:latin typeface="Arial"/>
                <a:cs typeface="Arial"/>
              </a:rPr>
              <a:t>institutions received </a:t>
            </a:r>
            <a:r>
              <a:rPr lang="en-US" sz="2400" dirty="0">
                <a:solidFill>
                  <a:prstClr val="black"/>
                </a:solidFill>
                <a:latin typeface="Arial"/>
                <a:cs typeface="Arial"/>
              </a:rPr>
              <a:t>$3000 </a:t>
            </a:r>
            <a:r>
              <a:rPr lang="en-US" sz="2400" dirty="0" smtClean="0">
                <a:solidFill>
                  <a:prstClr val="black"/>
                </a:solidFill>
                <a:latin typeface="Arial"/>
                <a:cs typeface="Arial"/>
              </a:rPr>
              <a:t>from </a:t>
            </a:r>
            <a:r>
              <a:rPr lang="en-US" sz="2400" dirty="0">
                <a:solidFill>
                  <a:prstClr val="black"/>
                </a:solidFill>
                <a:latin typeface="Arial"/>
                <a:cs typeface="Arial"/>
              </a:rPr>
              <a:t>Legacy in grant support </a:t>
            </a:r>
            <a:r>
              <a:rPr lang="en-US" sz="2400" dirty="0">
                <a:solidFill>
                  <a:prstClr val="black"/>
                </a:solidFill>
                <a:latin typeface="Arial"/>
                <a:ea typeface="Calibri"/>
                <a:cs typeface="Arial"/>
              </a:rPr>
              <a:t>to advocate for, </a:t>
            </a:r>
            <a:r>
              <a:rPr lang="en-US" sz="2400" dirty="0" smtClean="0">
                <a:solidFill>
                  <a:prstClr val="black"/>
                </a:solidFill>
                <a:latin typeface="Arial"/>
                <a:ea typeface="Calibri"/>
                <a:cs typeface="Arial"/>
              </a:rPr>
              <a:t>adopt, and implement a </a:t>
            </a:r>
            <a:r>
              <a:rPr lang="en-US" sz="2400" u="sng" dirty="0">
                <a:solidFill>
                  <a:prstClr val="black"/>
                </a:solidFill>
                <a:latin typeface="Arial"/>
                <a:ea typeface="Calibri"/>
                <a:cs typeface="Arial"/>
                <a:hlinkClick r:id="rId2"/>
              </a:rPr>
              <a:t>100% smoke-free or tobacco-free college </a:t>
            </a:r>
            <a:r>
              <a:rPr lang="en-US" sz="2400" u="sng" dirty="0" smtClean="0">
                <a:solidFill>
                  <a:prstClr val="black"/>
                </a:solidFill>
                <a:latin typeface="Arial"/>
                <a:ea typeface="Calibri"/>
                <a:cs typeface="Arial"/>
                <a:hlinkClick r:id="rId2"/>
              </a:rPr>
              <a:t>policy</a:t>
            </a:r>
            <a:r>
              <a:rPr lang="en-US" sz="2400" u="sng" dirty="0" smtClean="0">
                <a:solidFill>
                  <a:prstClr val="black"/>
                </a:solidFill>
                <a:latin typeface="Arial"/>
                <a:ea typeface="Calibri"/>
                <a:cs typeface="Arial"/>
              </a:rPr>
              <a:t>. </a:t>
            </a:r>
            <a:r>
              <a:rPr lang="en-US" sz="2400" dirty="0" smtClean="0">
                <a:solidFill>
                  <a:prstClr val="black"/>
                </a:solidFill>
                <a:latin typeface="Arial"/>
                <a:ea typeface="Calibri"/>
                <a:cs typeface="Arial"/>
              </a:rPr>
              <a:t> Conducted focus groups for learning purposes.</a:t>
            </a:r>
            <a:endParaRPr lang="en-US" sz="2400" dirty="0" smtClean="0">
              <a:solidFill>
                <a:prstClr val="black"/>
              </a:solidFill>
              <a:latin typeface="Arial"/>
              <a:cs typeface="Arial"/>
            </a:endParaRPr>
          </a:p>
          <a:p>
            <a:pPr marL="160020" lvl="0" indent="0" defTabSz="914400">
              <a:buSzTx/>
              <a:buNone/>
            </a:pPr>
            <a:endParaRPr lang="en-US" sz="2400" dirty="0" smtClean="0">
              <a:solidFill>
                <a:prstClr val="black"/>
              </a:solidFill>
              <a:latin typeface="Arial"/>
              <a:cs typeface="Arial"/>
            </a:endParaRPr>
          </a:p>
          <a:p>
            <a:pPr marL="342900" lvl="0" algn="ctr" defTabSz="914400">
              <a:buSzTx/>
              <a:buFont typeface="Arial" panose="020B0604020202020204" pitchFamily="34" charset="0"/>
              <a:buChar char="•"/>
            </a:pPr>
            <a:r>
              <a:rPr lang="en-US" sz="2400" dirty="0" smtClean="0">
                <a:solidFill>
                  <a:prstClr val="black"/>
                </a:solidFill>
                <a:latin typeface="Arial"/>
                <a:cs typeface="Arial"/>
              </a:rPr>
              <a:t> </a:t>
            </a:r>
            <a:r>
              <a:rPr lang="en-US" sz="2400" dirty="0">
                <a:solidFill>
                  <a:prstClr val="black"/>
                </a:solidFill>
                <a:latin typeface="Arial"/>
                <a:cs typeface="Arial"/>
              </a:rPr>
              <a:t>Fisk University </a:t>
            </a:r>
          </a:p>
          <a:p>
            <a:pPr marL="342900" lvl="0" algn="ctr" defTabSz="914400">
              <a:buSzTx/>
              <a:buFont typeface="Arial" panose="020B0604020202020204" pitchFamily="34" charset="0"/>
              <a:buChar char="•"/>
            </a:pPr>
            <a:r>
              <a:rPr lang="en-US" sz="2400" dirty="0">
                <a:solidFill>
                  <a:prstClr val="black"/>
                </a:solidFill>
                <a:latin typeface="Arial"/>
                <a:cs typeface="Arial"/>
              </a:rPr>
              <a:t> Livingstone College</a:t>
            </a:r>
          </a:p>
          <a:p>
            <a:pPr marL="342900" lvl="0" algn="ctr" defTabSz="914400">
              <a:buSzTx/>
              <a:buFont typeface="Arial" panose="020B0604020202020204" pitchFamily="34" charset="0"/>
              <a:buChar char="•"/>
            </a:pPr>
            <a:r>
              <a:rPr lang="en-US" sz="2400" dirty="0">
                <a:solidFill>
                  <a:prstClr val="black"/>
                </a:solidFill>
                <a:latin typeface="Arial"/>
                <a:cs typeface="Arial"/>
              </a:rPr>
              <a:t> Shaw University</a:t>
            </a:r>
          </a:p>
          <a:p>
            <a:pPr marL="342900" lvl="0" algn="ctr" defTabSz="914400">
              <a:buSzTx/>
              <a:buFont typeface="Arial" panose="020B0604020202020204" pitchFamily="34" charset="0"/>
              <a:buChar char="•"/>
            </a:pPr>
            <a:r>
              <a:rPr lang="en-US" sz="2400" dirty="0">
                <a:solidFill>
                  <a:prstClr val="black"/>
                </a:solidFill>
                <a:latin typeface="Arial"/>
                <a:cs typeface="Arial"/>
              </a:rPr>
              <a:t> Shorter College</a:t>
            </a:r>
          </a:p>
          <a:p>
            <a:pPr marL="342900" lvl="0" algn="ctr" defTabSz="914400">
              <a:buSzTx/>
              <a:buFont typeface="Arial" panose="020B0604020202020204" pitchFamily="34" charset="0"/>
              <a:buChar char="•"/>
            </a:pPr>
            <a:r>
              <a:rPr lang="en-US" sz="2400" dirty="0">
                <a:solidFill>
                  <a:prstClr val="black"/>
                </a:solidFill>
                <a:latin typeface="Arial"/>
                <a:cs typeface="Arial"/>
              </a:rPr>
              <a:t> Talladega College</a:t>
            </a:r>
          </a:p>
          <a:p>
            <a:endParaRPr lang="en-US" dirty="0"/>
          </a:p>
        </p:txBody>
      </p:sp>
    </p:spTree>
    <p:extLst>
      <p:ext uri="{BB962C8B-B14F-4D97-AF65-F5344CB8AC3E}">
        <p14:creationId xmlns:p14="http://schemas.microsoft.com/office/powerpoint/2010/main" val="4926058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cap="none" dirty="0"/>
              <a:t>INITIATIVE APPROACH: FULL PHASE</a:t>
            </a:r>
            <a:endParaRPr lang="en-US" dirty="0"/>
          </a:p>
        </p:txBody>
      </p:sp>
      <p:sp>
        <p:nvSpPr>
          <p:cNvPr id="3" name="Content Placeholder 2"/>
          <p:cNvSpPr>
            <a:spLocks noGrp="1"/>
          </p:cNvSpPr>
          <p:nvPr>
            <p:ph idx="1"/>
          </p:nvPr>
        </p:nvSpPr>
        <p:spPr>
          <a:xfrm>
            <a:off x="1060231" y="1808010"/>
            <a:ext cx="7023538" cy="4599716"/>
          </a:xfrm>
        </p:spPr>
        <p:txBody>
          <a:bodyPr/>
          <a:lstStyle/>
          <a:p>
            <a:pPr lvl="0" indent="0" algn="just" defTabSz="914400">
              <a:buClr>
                <a:srgbClr val="404040"/>
              </a:buClr>
              <a:buSzTx/>
              <a:buNone/>
            </a:pPr>
            <a:r>
              <a:rPr lang="en-US" sz="2400" dirty="0" smtClean="0">
                <a:solidFill>
                  <a:prstClr val="black"/>
                </a:solidFill>
                <a:latin typeface="Arial"/>
                <a:cs typeface="Arial"/>
              </a:rPr>
              <a:t>This Spring</a:t>
            </a:r>
            <a:r>
              <a:rPr lang="en-US" sz="2400" dirty="0">
                <a:solidFill>
                  <a:prstClr val="black"/>
                </a:solidFill>
                <a:latin typeface="Arial"/>
                <a:cs typeface="Arial"/>
              </a:rPr>
              <a:t>, Legacy </a:t>
            </a:r>
            <a:r>
              <a:rPr lang="en-US" sz="2400" dirty="0" smtClean="0">
                <a:solidFill>
                  <a:prstClr val="black"/>
                </a:solidFill>
                <a:latin typeface="Arial"/>
                <a:cs typeface="Arial"/>
              </a:rPr>
              <a:t>recruited for </a:t>
            </a:r>
            <a:r>
              <a:rPr lang="en-US" sz="2400" dirty="0">
                <a:solidFill>
                  <a:prstClr val="black"/>
                </a:solidFill>
                <a:latin typeface="Arial"/>
                <a:cs typeface="Arial"/>
              </a:rPr>
              <a:t>the </a:t>
            </a:r>
            <a:r>
              <a:rPr lang="en-US" sz="2400" dirty="0" smtClean="0">
                <a:solidFill>
                  <a:prstClr val="black"/>
                </a:solidFill>
                <a:latin typeface="Arial"/>
                <a:cs typeface="Arial"/>
              </a:rPr>
              <a:t>first </a:t>
            </a:r>
            <a:r>
              <a:rPr lang="en-US" sz="2400" dirty="0">
                <a:solidFill>
                  <a:prstClr val="black"/>
                </a:solidFill>
                <a:latin typeface="Arial"/>
                <a:cs typeface="Arial"/>
              </a:rPr>
              <a:t>cohort of </a:t>
            </a:r>
            <a:r>
              <a:rPr lang="en-US" sz="2400" dirty="0" smtClean="0">
                <a:solidFill>
                  <a:prstClr val="black"/>
                </a:solidFill>
                <a:latin typeface="Arial"/>
                <a:cs typeface="Arial"/>
              </a:rPr>
              <a:t>grantees</a:t>
            </a:r>
            <a:r>
              <a:rPr lang="en-US" sz="2400" dirty="0">
                <a:solidFill>
                  <a:prstClr val="black"/>
                </a:solidFill>
                <a:latin typeface="Arial"/>
                <a:cs typeface="Arial"/>
              </a:rPr>
              <a:t>.  </a:t>
            </a:r>
            <a:r>
              <a:rPr lang="en-US" sz="2400" dirty="0" smtClean="0">
                <a:solidFill>
                  <a:prstClr val="black"/>
                </a:solidFill>
                <a:latin typeface="Arial"/>
                <a:cs typeface="Arial"/>
              </a:rPr>
              <a:t>Programming commences Sept 1, 2015</a:t>
            </a:r>
          </a:p>
          <a:p>
            <a:pPr lvl="0" indent="0" algn="just" defTabSz="914400">
              <a:buClr>
                <a:srgbClr val="404040"/>
              </a:buClr>
              <a:buSzTx/>
              <a:buNone/>
            </a:pPr>
            <a:endParaRPr lang="en-US" sz="2400" b="1" dirty="0" smtClean="0">
              <a:solidFill>
                <a:prstClr val="black"/>
              </a:solidFill>
              <a:latin typeface="Arial"/>
              <a:cs typeface="Arial"/>
            </a:endParaRPr>
          </a:p>
          <a:p>
            <a:pPr lvl="0" indent="0" algn="just" defTabSz="914400">
              <a:buClr>
                <a:srgbClr val="404040"/>
              </a:buClr>
              <a:buSzTx/>
              <a:buNone/>
            </a:pPr>
            <a:r>
              <a:rPr lang="en-US" sz="2400" b="1" dirty="0" smtClean="0">
                <a:solidFill>
                  <a:prstClr val="black"/>
                </a:solidFill>
                <a:latin typeface="Arial"/>
                <a:cs typeface="Arial"/>
              </a:rPr>
              <a:t>Technical Assistance</a:t>
            </a:r>
            <a:endParaRPr lang="en-US" sz="2400" b="1" dirty="0">
              <a:solidFill>
                <a:prstClr val="black"/>
              </a:solidFill>
              <a:latin typeface="Arial"/>
              <a:cs typeface="Arial"/>
            </a:endParaRPr>
          </a:p>
          <a:p>
            <a:pPr lvl="1"/>
            <a:r>
              <a:rPr lang="en-US" dirty="0" smtClean="0">
                <a:solidFill>
                  <a:srgbClr val="000000"/>
                </a:solidFill>
                <a:latin typeface="Arial"/>
                <a:ea typeface="Calibri"/>
                <a:cs typeface="Arial"/>
              </a:rPr>
              <a:t>$</a:t>
            </a:r>
            <a:r>
              <a:rPr lang="en-US" dirty="0">
                <a:solidFill>
                  <a:srgbClr val="000000"/>
                </a:solidFill>
                <a:latin typeface="Arial"/>
                <a:ea typeface="Calibri"/>
                <a:cs typeface="Arial"/>
              </a:rPr>
              <a:t>5,000 </a:t>
            </a:r>
            <a:r>
              <a:rPr lang="en-US" dirty="0" smtClean="0">
                <a:solidFill>
                  <a:srgbClr val="000000"/>
                </a:solidFill>
              </a:rPr>
              <a:t>grants</a:t>
            </a:r>
            <a:endParaRPr lang="en-US" dirty="0">
              <a:solidFill>
                <a:srgbClr val="000000"/>
              </a:solidFill>
            </a:endParaRPr>
          </a:p>
          <a:p>
            <a:pPr lvl="1"/>
            <a:r>
              <a:rPr lang="en-US" dirty="0">
                <a:solidFill>
                  <a:srgbClr val="000000"/>
                </a:solidFill>
              </a:rPr>
              <a:t>Program and communications </a:t>
            </a:r>
            <a:r>
              <a:rPr lang="en-US" dirty="0" smtClean="0">
                <a:solidFill>
                  <a:srgbClr val="000000"/>
                </a:solidFill>
              </a:rPr>
              <a:t>toolkits</a:t>
            </a:r>
          </a:p>
          <a:p>
            <a:pPr lvl="1"/>
            <a:r>
              <a:rPr lang="en-US" dirty="0" smtClean="0">
                <a:solidFill>
                  <a:srgbClr val="000000"/>
                </a:solidFill>
              </a:rPr>
              <a:t>Gear</a:t>
            </a:r>
            <a:endParaRPr lang="en-US" dirty="0">
              <a:solidFill>
                <a:srgbClr val="000000"/>
              </a:solidFill>
            </a:endParaRPr>
          </a:p>
          <a:p>
            <a:pPr lvl="1"/>
            <a:r>
              <a:rPr lang="en-US" dirty="0">
                <a:solidFill>
                  <a:srgbClr val="000000"/>
                </a:solidFill>
              </a:rPr>
              <a:t>Training events</a:t>
            </a:r>
          </a:p>
          <a:p>
            <a:pPr lvl="1"/>
            <a:r>
              <a:rPr lang="en-US" dirty="0">
                <a:solidFill>
                  <a:srgbClr val="000000"/>
                </a:solidFill>
              </a:rPr>
              <a:t>Webinars</a:t>
            </a:r>
          </a:p>
          <a:p>
            <a:pPr lvl="1"/>
            <a:r>
              <a:rPr lang="en-US" dirty="0">
                <a:solidFill>
                  <a:srgbClr val="000000"/>
                </a:solidFill>
              </a:rPr>
              <a:t>In-person site visits and consultative assistance</a:t>
            </a:r>
          </a:p>
          <a:p>
            <a:pPr lvl="1"/>
            <a:r>
              <a:rPr lang="en-US" dirty="0">
                <a:solidFill>
                  <a:srgbClr val="000000"/>
                </a:solidFill>
              </a:rPr>
              <a:t>Sample and model policies </a:t>
            </a:r>
          </a:p>
          <a:p>
            <a:pPr marL="457200" indent="-457200" algn="just" defTabSz="914400">
              <a:buClr>
                <a:srgbClr val="404040"/>
              </a:buClr>
              <a:buSzTx/>
            </a:pPr>
            <a:endParaRPr lang="en-US" sz="2600" dirty="0">
              <a:solidFill>
                <a:srgbClr val="474746"/>
              </a:solidFill>
              <a:latin typeface="Gotham-Light"/>
            </a:endParaRPr>
          </a:p>
          <a:p>
            <a:pPr marL="342900" lvl="0" defTabSz="914400">
              <a:buClr>
                <a:srgbClr val="404040"/>
              </a:buClr>
              <a:buSzTx/>
              <a:buFont typeface="Arial" panose="020B0604020202020204" pitchFamily="34" charset="0"/>
              <a:buChar char="•"/>
            </a:pPr>
            <a:endParaRPr lang="en-US" sz="2400" dirty="0">
              <a:solidFill>
                <a:srgbClr val="474746"/>
              </a:solidFill>
              <a:latin typeface="Gotham-Light"/>
            </a:endParaRPr>
          </a:p>
          <a:p>
            <a:endParaRPr lang="en-US" dirty="0"/>
          </a:p>
        </p:txBody>
      </p:sp>
    </p:spTree>
    <p:extLst>
      <p:ext uri="{BB962C8B-B14F-4D97-AF65-F5344CB8AC3E}">
        <p14:creationId xmlns:p14="http://schemas.microsoft.com/office/powerpoint/2010/main" val="4188477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Initiative Approach: Spring 2016	</a:t>
            </a:r>
            <a:endParaRPr lang="en-US" dirty="0"/>
          </a:p>
        </p:txBody>
      </p:sp>
      <p:sp>
        <p:nvSpPr>
          <p:cNvPr id="3" name="Content Placeholder 2"/>
          <p:cNvSpPr>
            <a:spLocks noGrp="1"/>
          </p:cNvSpPr>
          <p:nvPr>
            <p:ph idx="1"/>
          </p:nvPr>
        </p:nvSpPr>
        <p:spPr/>
        <p:txBody>
          <a:bodyPr numCol="2"/>
          <a:lstStyle/>
          <a:p>
            <a:pPr indent="0">
              <a:buNone/>
            </a:pPr>
            <a:r>
              <a:rPr lang="en-US" sz="2200" dirty="0" smtClean="0">
                <a:solidFill>
                  <a:srgbClr val="000000"/>
                </a:solidFill>
              </a:rPr>
              <a:t>This Fall, Legacy will begin recruiting and re-open the applications for a second cohort in August, 2015</a:t>
            </a:r>
          </a:p>
          <a:p>
            <a:r>
              <a:rPr lang="en-US" sz="2200" b="1" dirty="0" smtClean="0">
                <a:solidFill>
                  <a:srgbClr val="000000"/>
                </a:solidFill>
              </a:rPr>
              <a:t>Deadline</a:t>
            </a:r>
            <a:r>
              <a:rPr lang="en-US" sz="2200" dirty="0" smtClean="0">
                <a:solidFill>
                  <a:srgbClr val="000000"/>
                </a:solidFill>
              </a:rPr>
              <a:t>: mid October, 2015</a:t>
            </a:r>
          </a:p>
          <a:p>
            <a:pPr indent="0">
              <a:buNone/>
            </a:pPr>
            <a:endParaRPr lang="en-US" sz="2200" b="1" dirty="0" smtClean="0">
              <a:solidFill>
                <a:srgbClr val="000000"/>
              </a:solidFill>
            </a:endParaRPr>
          </a:p>
          <a:p>
            <a:pPr indent="0">
              <a:buNone/>
            </a:pPr>
            <a:r>
              <a:rPr lang="en-US" sz="1400" b="1" dirty="0" smtClean="0">
                <a:solidFill>
                  <a:srgbClr val="000000"/>
                </a:solidFill>
              </a:rPr>
              <a:t>Project Elements:</a:t>
            </a:r>
          </a:p>
          <a:p>
            <a:pPr lvl="1"/>
            <a:r>
              <a:rPr lang="en-US" sz="1400" dirty="0" smtClean="0">
                <a:solidFill>
                  <a:srgbClr val="000000"/>
                </a:solidFill>
              </a:rPr>
              <a:t>Form </a:t>
            </a:r>
            <a:r>
              <a:rPr lang="en-US" sz="1400" dirty="0">
                <a:solidFill>
                  <a:srgbClr val="000000"/>
                </a:solidFill>
              </a:rPr>
              <a:t>a college taskforce </a:t>
            </a:r>
          </a:p>
          <a:p>
            <a:pPr lvl="1"/>
            <a:r>
              <a:rPr lang="en-US" sz="1400" dirty="0">
                <a:solidFill>
                  <a:srgbClr val="000000"/>
                </a:solidFill>
              </a:rPr>
              <a:t>Assess</a:t>
            </a:r>
          </a:p>
          <a:p>
            <a:pPr lvl="1"/>
            <a:r>
              <a:rPr lang="en-US" sz="1400" dirty="0">
                <a:solidFill>
                  <a:srgbClr val="000000"/>
                </a:solidFill>
              </a:rPr>
              <a:t>Educate and engage </a:t>
            </a:r>
          </a:p>
          <a:p>
            <a:pPr lvl="1"/>
            <a:r>
              <a:rPr lang="en-US" sz="1400" dirty="0">
                <a:solidFill>
                  <a:srgbClr val="000000"/>
                </a:solidFill>
              </a:rPr>
              <a:t>Identify a plan to address tobacco treatment </a:t>
            </a:r>
            <a:endParaRPr lang="en-US" sz="1400" dirty="0" smtClean="0">
              <a:solidFill>
                <a:srgbClr val="000000"/>
              </a:solidFill>
            </a:endParaRPr>
          </a:p>
          <a:p>
            <a:pPr lvl="1"/>
            <a:r>
              <a:rPr lang="en-US" sz="1400" dirty="0" smtClean="0">
                <a:solidFill>
                  <a:srgbClr val="000000"/>
                </a:solidFill>
              </a:rPr>
              <a:t>Develop </a:t>
            </a:r>
            <a:r>
              <a:rPr lang="en-US" sz="1400" dirty="0">
                <a:solidFill>
                  <a:srgbClr val="000000"/>
                </a:solidFill>
              </a:rPr>
              <a:t>a </a:t>
            </a:r>
            <a:r>
              <a:rPr lang="en-US" sz="1400" dirty="0" smtClean="0">
                <a:solidFill>
                  <a:srgbClr val="000000"/>
                </a:solidFill>
              </a:rPr>
              <a:t>policy recommendations</a:t>
            </a:r>
          </a:p>
          <a:p>
            <a:endParaRPr lang="en-US" sz="1400" b="1" dirty="0" smtClean="0">
              <a:solidFill>
                <a:srgbClr val="000000"/>
              </a:solidFill>
            </a:endParaRPr>
          </a:p>
          <a:p>
            <a:endParaRPr lang="en-US" sz="1400" b="1" dirty="0">
              <a:solidFill>
                <a:srgbClr val="000000"/>
              </a:solidFill>
            </a:endParaRPr>
          </a:p>
          <a:p>
            <a:endParaRPr lang="en-US" sz="1400" b="1" dirty="0" smtClean="0">
              <a:solidFill>
                <a:srgbClr val="000000"/>
              </a:solidFill>
            </a:endParaRPr>
          </a:p>
          <a:p>
            <a:endParaRPr lang="en-US" sz="1400" b="1" dirty="0">
              <a:solidFill>
                <a:srgbClr val="000000"/>
              </a:solidFill>
            </a:endParaRPr>
          </a:p>
          <a:p>
            <a:endParaRPr lang="en-US" sz="1400" b="1" dirty="0" smtClean="0">
              <a:solidFill>
                <a:srgbClr val="000000"/>
              </a:solidFill>
            </a:endParaRPr>
          </a:p>
          <a:p>
            <a:endParaRPr lang="en-US" sz="1400" b="1" dirty="0">
              <a:solidFill>
                <a:srgbClr val="000000"/>
              </a:solidFill>
            </a:endParaRPr>
          </a:p>
          <a:p>
            <a:endParaRPr lang="en-US" sz="1400" b="1" dirty="0" smtClean="0">
              <a:solidFill>
                <a:srgbClr val="000000"/>
              </a:solidFill>
            </a:endParaRPr>
          </a:p>
          <a:p>
            <a:endParaRPr lang="en-US" sz="1400" b="1" dirty="0">
              <a:solidFill>
                <a:srgbClr val="000000"/>
              </a:solidFill>
            </a:endParaRPr>
          </a:p>
          <a:p>
            <a:pPr indent="0">
              <a:buNone/>
            </a:pPr>
            <a:endParaRPr lang="en-US" sz="1400" b="1" dirty="0" smtClean="0">
              <a:solidFill>
                <a:srgbClr val="000000"/>
              </a:solidFill>
            </a:endParaRPr>
          </a:p>
          <a:p>
            <a:pPr indent="0">
              <a:buNone/>
            </a:pPr>
            <a:endParaRPr lang="en-US" sz="1400" b="1" dirty="0">
              <a:solidFill>
                <a:srgbClr val="000000"/>
              </a:solidFill>
            </a:endParaRPr>
          </a:p>
          <a:p>
            <a:pPr indent="0">
              <a:buNone/>
            </a:pPr>
            <a:r>
              <a:rPr lang="en-US" sz="1400" b="1" dirty="0" smtClean="0">
                <a:solidFill>
                  <a:srgbClr val="000000"/>
                </a:solidFill>
              </a:rPr>
              <a:t>Technical Assistance </a:t>
            </a:r>
          </a:p>
          <a:p>
            <a:pPr lvl="1"/>
            <a:r>
              <a:rPr lang="en-US" sz="1400" dirty="0" smtClean="0">
                <a:solidFill>
                  <a:srgbClr val="000000"/>
                </a:solidFill>
              </a:rPr>
              <a:t> </a:t>
            </a:r>
            <a:r>
              <a:rPr lang="en-US" sz="1400" dirty="0" smtClean="0">
                <a:solidFill>
                  <a:srgbClr val="000000"/>
                </a:solidFill>
                <a:latin typeface="Arial"/>
                <a:ea typeface="Calibri"/>
                <a:cs typeface="Arial"/>
              </a:rPr>
              <a:t>$5,000 </a:t>
            </a:r>
            <a:r>
              <a:rPr lang="en-US" sz="1400" dirty="0" smtClean="0">
                <a:solidFill>
                  <a:srgbClr val="000000"/>
                </a:solidFill>
              </a:rPr>
              <a:t>grants</a:t>
            </a:r>
          </a:p>
          <a:p>
            <a:pPr lvl="1"/>
            <a:r>
              <a:rPr lang="en-US" sz="1400" dirty="0" smtClean="0">
                <a:solidFill>
                  <a:srgbClr val="000000"/>
                </a:solidFill>
              </a:rPr>
              <a:t>Program and communications toolkits</a:t>
            </a:r>
          </a:p>
          <a:p>
            <a:pPr lvl="1"/>
            <a:r>
              <a:rPr lang="en-US" sz="1400" dirty="0" smtClean="0">
                <a:solidFill>
                  <a:srgbClr val="000000"/>
                </a:solidFill>
              </a:rPr>
              <a:t>Gear</a:t>
            </a:r>
            <a:endParaRPr lang="en-US" sz="1400" dirty="0">
              <a:solidFill>
                <a:srgbClr val="000000"/>
              </a:solidFill>
            </a:endParaRPr>
          </a:p>
          <a:p>
            <a:pPr lvl="1"/>
            <a:r>
              <a:rPr lang="en-US" sz="1400" dirty="0">
                <a:solidFill>
                  <a:srgbClr val="000000"/>
                </a:solidFill>
              </a:rPr>
              <a:t>Training events</a:t>
            </a:r>
          </a:p>
          <a:p>
            <a:pPr lvl="1"/>
            <a:r>
              <a:rPr lang="en-US" sz="1400" dirty="0">
                <a:solidFill>
                  <a:srgbClr val="000000"/>
                </a:solidFill>
              </a:rPr>
              <a:t>Webinars</a:t>
            </a:r>
          </a:p>
          <a:p>
            <a:pPr lvl="1"/>
            <a:r>
              <a:rPr lang="en-US" sz="1400" dirty="0">
                <a:solidFill>
                  <a:srgbClr val="000000"/>
                </a:solidFill>
              </a:rPr>
              <a:t>In-person site visits and consultative assistance</a:t>
            </a:r>
          </a:p>
          <a:p>
            <a:pPr lvl="1"/>
            <a:r>
              <a:rPr lang="en-US" sz="1400" dirty="0">
                <a:solidFill>
                  <a:srgbClr val="000000"/>
                </a:solidFill>
              </a:rPr>
              <a:t>Sample and model policies </a:t>
            </a:r>
          </a:p>
        </p:txBody>
      </p:sp>
    </p:spTree>
    <p:extLst>
      <p:ext uri="{BB962C8B-B14F-4D97-AF65-F5344CB8AC3E}">
        <p14:creationId xmlns:p14="http://schemas.microsoft.com/office/powerpoint/2010/main" val="37583849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cap="none" dirty="0"/>
              <a:t>FOR MORE INFORMATION, CONTACT</a:t>
            </a:r>
            <a:endParaRPr lang="en-US" dirty="0"/>
          </a:p>
        </p:txBody>
      </p:sp>
      <p:sp>
        <p:nvSpPr>
          <p:cNvPr id="3" name="Content Placeholder 2"/>
          <p:cNvSpPr>
            <a:spLocks noGrp="1"/>
          </p:cNvSpPr>
          <p:nvPr>
            <p:ph idx="1"/>
          </p:nvPr>
        </p:nvSpPr>
        <p:spPr>
          <a:xfrm>
            <a:off x="641131" y="1808010"/>
            <a:ext cx="7861738" cy="4599716"/>
          </a:xfrm>
        </p:spPr>
        <p:txBody>
          <a:bodyPr/>
          <a:lstStyle/>
          <a:p>
            <a:pPr marL="342900" lvl="0" indent="0" algn="ctr" defTabSz="914400">
              <a:buClrTx/>
              <a:buSzTx/>
              <a:buNone/>
            </a:pPr>
            <a:endParaRPr lang="en-US" sz="3200" dirty="0">
              <a:solidFill>
                <a:prstClr val="black"/>
              </a:solidFill>
            </a:endParaRPr>
          </a:p>
          <a:p>
            <a:pPr marL="342900" lvl="0" indent="0" algn="ctr" defTabSz="914400">
              <a:buClrTx/>
              <a:buSzTx/>
              <a:buNone/>
            </a:pPr>
            <a:r>
              <a:rPr lang="en-US" sz="3200" dirty="0" smtClean="0">
                <a:solidFill>
                  <a:prstClr val="black"/>
                </a:solidFill>
              </a:rPr>
              <a:t>Denise </a:t>
            </a:r>
            <a:r>
              <a:rPr lang="en-US" sz="3200" dirty="0">
                <a:solidFill>
                  <a:prstClr val="black"/>
                </a:solidFill>
              </a:rPr>
              <a:t>Smith, MPH</a:t>
            </a:r>
          </a:p>
          <a:p>
            <a:pPr marL="342900" lvl="0" indent="0" algn="ctr" defTabSz="914400">
              <a:buClrTx/>
              <a:buSzTx/>
              <a:buNone/>
            </a:pPr>
            <a:r>
              <a:rPr lang="en-US" sz="3200" dirty="0">
                <a:solidFill>
                  <a:prstClr val="black"/>
                </a:solidFill>
              </a:rPr>
              <a:t>Legacy</a:t>
            </a:r>
          </a:p>
          <a:p>
            <a:pPr marL="342900" lvl="0" indent="0" algn="ctr" defTabSz="914400">
              <a:buClrTx/>
              <a:buSzTx/>
              <a:buNone/>
            </a:pPr>
            <a:r>
              <a:rPr lang="en-US" sz="3200" dirty="0">
                <a:solidFill>
                  <a:prstClr val="black"/>
                </a:solidFill>
              </a:rPr>
              <a:t> 202-454-5552 </a:t>
            </a:r>
            <a:r>
              <a:rPr lang="en-US" sz="3200" u="sng" dirty="0">
                <a:solidFill>
                  <a:prstClr val="black"/>
                </a:solidFill>
                <a:hlinkClick r:id="rId2"/>
              </a:rPr>
              <a:t>SmokeFreeHBCU@legacyforhealth.org</a:t>
            </a:r>
            <a:endParaRPr lang="en-US" sz="3200" dirty="0">
              <a:solidFill>
                <a:prstClr val="black"/>
              </a:solidFill>
            </a:endParaRPr>
          </a:p>
          <a:p>
            <a:pPr algn="ctr"/>
            <a:endParaRPr lang="en-US" dirty="0"/>
          </a:p>
        </p:txBody>
      </p:sp>
    </p:spTree>
    <p:extLst>
      <p:ext uri="{BB962C8B-B14F-4D97-AF65-F5344CB8AC3E}">
        <p14:creationId xmlns:p14="http://schemas.microsoft.com/office/powerpoint/2010/main" val="32976705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18375" y="2916957"/>
            <a:ext cx="6307250" cy="1024087"/>
          </a:xfrm>
        </p:spPr>
        <p:txBody>
          <a:bodyPr/>
          <a:lstStyle/>
          <a:p>
            <a:r>
              <a:rPr lang="en-US" dirty="0" smtClean="0"/>
              <a:t>QUESTIONS? </a:t>
            </a:r>
            <a:br>
              <a:rPr lang="en-US" dirty="0" smtClean="0"/>
            </a:br>
            <a:r>
              <a:rPr lang="en-US" dirty="0"/>
              <a:t/>
            </a:r>
            <a:br>
              <a:rPr lang="en-US" dirty="0"/>
            </a:br>
            <a:r>
              <a:rPr lang="en-US" dirty="0" smtClean="0"/>
              <a:t>THANK YOU!</a:t>
            </a:r>
            <a:endParaRPr lang="en-US" dirty="0"/>
          </a:p>
        </p:txBody>
      </p:sp>
    </p:spTree>
    <p:extLst>
      <p:ext uri="{BB962C8B-B14F-4D97-AF65-F5344CB8AC3E}">
        <p14:creationId xmlns:p14="http://schemas.microsoft.com/office/powerpoint/2010/main" val="1382789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cap="none" dirty="0"/>
              <a:t>THE INITIATIVE</a:t>
            </a:r>
            <a:endParaRPr lang="en-US" dirty="0"/>
          </a:p>
        </p:txBody>
      </p:sp>
      <p:sp>
        <p:nvSpPr>
          <p:cNvPr id="3" name="Content Placeholder 2"/>
          <p:cNvSpPr>
            <a:spLocks noGrp="1"/>
          </p:cNvSpPr>
          <p:nvPr>
            <p:ph idx="1"/>
          </p:nvPr>
        </p:nvSpPr>
        <p:spPr>
          <a:xfrm>
            <a:off x="609600" y="1808010"/>
            <a:ext cx="3810000" cy="4745190"/>
          </a:xfrm>
        </p:spPr>
        <p:txBody>
          <a:bodyPr/>
          <a:lstStyle/>
          <a:p>
            <a:pPr marL="342900" lvl="0" indent="-342900" defTabSz="914400">
              <a:buSzTx/>
              <a:buFont typeface="Arial" panose="020B0604020202020204" pitchFamily="34" charset="0"/>
              <a:buChar char="•"/>
            </a:pPr>
            <a:r>
              <a:rPr lang="en-US" sz="1800" dirty="0">
                <a:solidFill>
                  <a:srgbClr val="000000"/>
                </a:solidFill>
                <a:ea typeface="Calibri"/>
              </a:rPr>
              <a:t>First of its kind to develop and implement smoke- or tobacco-free campus policies on all Historically Black Colleges and Universities (HBCUs)</a:t>
            </a:r>
          </a:p>
          <a:p>
            <a:pPr marL="342900" lvl="0" indent="-342900" defTabSz="914400">
              <a:buSzTx/>
              <a:buFont typeface="Arial" panose="020B0604020202020204" pitchFamily="34" charset="0"/>
              <a:buChar char="•"/>
            </a:pPr>
            <a:endParaRPr lang="en-US" sz="1800" dirty="0">
              <a:solidFill>
                <a:srgbClr val="000000"/>
              </a:solidFill>
              <a:ea typeface="Calibri"/>
            </a:endParaRPr>
          </a:p>
          <a:p>
            <a:pPr marL="342900" lvl="0" indent="-342900" defTabSz="914400">
              <a:buSzTx/>
              <a:buFont typeface="Arial" panose="020B0604020202020204" pitchFamily="34" charset="0"/>
              <a:buChar char="•"/>
            </a:pPr>
            <a:r>
              <a:rPr lang="en-US" sz="1800" dirty="0">
                <a:solidFill>
                  <a:srgbClr val="000000"/>
                </a:solidFill>
                <a:ea typeface="Calibri"/>
              </a:rPr>
              <a:t>A multi-organizational collaborative project led by Former U.S. Surgeon General Dr. Regina Benjamin</a:t>
            </a:r>
          </a:p>
          <a:p>
            <a:pPr marL="342900" lvl="0" indent="-342900" defTabSz="914400">
              <a:buSzTx/>
              <a:buFont typeface="Arial" panose="020B0604020202020204" pitchFamily="34" charset="0"/>
              <a:buChar char="•"/>
            </a:pPr>
            <a:endParaRPr lang="en-US" sz="1800" dirty="0">
              <a:solidFill>
                <a:srgbClr val="000000"/>
              </a:solidFill>
              <a:ea typeface="Calibri"/>
            </a:endParaRPr>
          </a:p>
          <a:p>
            <a:pPr marL="342900" lvl="0" indent="-342900" defTabSz="914400">
              <a:buSzTx/>
              <a:buFont typeface="Arial" panose="020B0604020202020204" pitchFamily="34" charset="0"/>
              <a:buChar char="•"/>
            </a:pPr>
            <a:r>
              <a:rPr lang="en-US" sz="1800" dirty="0">
                <a:solidFill>
                  <a:srgbClr val="000000"/>
                </a:solidFill>
                <a:ea typeface="Calibri"/>
              </a:rPr>
              <a:t>Legacy has established this </a:t>
            </a:r>
            <a:r>
              <a:rPr lang="en-US" sz="1800" dirty="0" smtClean="0">
                <a:solidFill>
                  <a:srgbClr val="000000"/>
                </a:solidFill>
                <a:ea typeface="Calibri"/>
              </a:rPr>
              <a:t>initiative, with our partners, as </a:t>
            </a:r>
            <a:r>
              <a:rPr lang="en-US" sz="1800" dirty="0">
                <a:solidFill>
                  <a:srgbClr val="000000"/>
                </a:solidFill>
                <a:ea typeface="Calibri"/>
              </a:rPr>
              <a:t>an opportunity to take action in tobacco control efforts focused on youth and young adults</a:t>
            </a:r>
          </a:p>
          <a:p>
            <a:endParaRPr lang="en-US" sz="2400" dirty="0"/>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905000"/>
            <a:ext cx="3408680" cy="4260850"/>
          </a:xfrm>
          <a:prstGeom prst="rect">
            <a:avLst/>
          </a:prstGeom>
        </p:spPr>
      </p:pic>
    </p:spTree>
    <p:extLst>
      <p:ext uri="{BB962C8B-B14F-4D97-AF65-F5344CB8AC3E}">
        <p14:creationId xmlns:p14="http://schemas.microsoft.com/office/powerpoint/2010/main" val="1135396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000" cap="none" dirty="0"/>
              <a:t>PARTNERS</a:t>
            </a:r>
            <a:endParaRPr lang="en-US" dirty="0"/>
          </a:p>
        </p:txBody>
      </p:sp>
      <p:sp>
        <p:nvSpPr>
          <p:cNvPr id="3" name="Content Placeholder 2"/>
          <p:cNvSpPr>
            <a:spLocks noGrp="1"/>
          </p:cNvSpPr>
          <p:nvPr>
            <p:ph idx="1"/>
          </p:nvPr>
        </p:nvSpPr>
        <p:spPr>
          <a:xfrm>
            <a:off x="687549" y="1828800"/>
            <a:ext cx="7768902" cy="3754590"/>
          </a:xfrm>
        </p:spPr>
        <p:txBody>
          <a:bodyPr/>
          <a:lstStyle/>
          <a:p>
            <a:pPr marL="342900" lvl="0" indent="-342900" algn="ctr" defTabSz="914400">
              <a:buSzTx/>
              <a:buFont typeface="Arial" panose="020B0604020202020204" pitchFamily="34" charset="0"/>
              <a:buChar char="•"/>
            </a:pPr>
            <a:r>
              <a:rPr lang="en-US" sz="1800" dirty="0" smtClean="0">
                <a:solidFill>
                  <a:prstClr val="black"/>
                </a:solidFill>
              </a:rPr>
              <a:t>Delta </a:t>
            </a:r>
            <a:r>
              <a:rPr lang="en-US" sz="1800" dirty="0">
                <a:solidFill>
                  <a:prstClr val="black"/>
                </a:solidFill>
              </a:rPr>
              <a:t>Sigma Theta Sorority, Inc.</a:t>
            </a:r>
          </a:p>
          <a:p>
            <a:pPr marL="342900" lvl="0" indent="-342900" algn="ctr" defTabSz="914400">
              <a:buSzTx/>
              <a:buFont typeface="Arial" panose="020B0604020202020204" pitchFamily="34" charset="0"/>
              <a:buChar char="•"/>
            </a:pPr>
            <a:r>
              <a:rPr lang="en-US" sz="1800" dirty="0">
                <a:solidFill>
                  <a:prstClr val="black"/>
                </a:solidFill>
              </a:rPr>
              <a:t>American Legacy Foundation (Legacy)</a:t>
            </a:r>
          </a:p>
          <a:p>
            <a:pPr marL="342900" lvl="0" indent="-342900" algn="ctr" defTabSz="914400">
              <a:buSzTx/>
              <a:buFont typeface="Arial" panose="020B0604020202020204" pitchFamily="34" charset="0"/>
              <a:buChar char="•"/>
            </a:pPr>
            <a:r>
              <a:rPr lang="en-US" sz="1800" dirty="0">
                <a:solidFill>
                  <a:prstClr val="black"/>
                </a:solidFill>
              </a:rPr>
              <a:t>African American Tobacco Control Leadership Council (AATCLC)</a:t>
            </a:r>
          </a:p>
          <a:p>
            <a:pPr marL="342900" lvl="0" indent="-342900" algn="ctr" defTabSz="914400">
              <a:buSzTx/>
              <a:buFont typeface="Arial" panose="020B0604020202020204" pitchFamily="34" charset="0"/>
              <a:buChar char="•"/>
            </a:pPr>
            <a:r>
              <a:rPr lang="en-US" sz="1800" dirty="0">
                <a:solidFill>
                  <a:prstClr val="black"/>
                </a:solidFill>
              </a:rPr>
              <a:t>Americans for Nonsmokers Rights Foundation (ANRF)</a:t>
            </a:r>
          </a:p>
          <a:p>
            <a:pPr marL="342900" lvl="0" indent="-342900" algn="ctr" defTabSz="914400">
              <a:buSzTx/>
              <a:buFont typeface="Arial" panose="020B0604020202020204" pitchFamily="34" charset="0"/>
              <a:buChar char="•"/>
            </a:pPr>
            <a:r>
              <a:rPr lang="en-US" sz="1800" dirty="0">
                <a:solidFill>
                  <a:prstClr val="black"/>
                </a:solidFill>
              </a:rPr>
              <a:t>Campaign for Tobacco Free Kids (CTFK)</a:t>
            </a:r>
          </a:p>
          <a:p>
            <a:pPr marL="342900" lvl="0" indent="-342900" algn="ctr" defTabSz="914400">
              <a:buSzTx/>
              <a:buFont typeface="Arial" panose="020B0604020202020204" pitchFamily="34" charset="0"/>
              <a:buChar char="•"/>
            </a:pPr>
            <a:r>
              <a:rPr lang="en-US" sz="1800" dirty="0">
                <a:solidFill>
                  <a:prstClr val="black"/>
                </a:solidFill>
              </a:rPr>
              <a:t>The Louisiana Campaign for Tobacco Free Living (TLCTFL)</a:t>
            </a:r>
          </a:p>
          <a:p>
            <a:pPr marL="342900" lvl="0" indent="-342900" algn="ctr" defTabSz="914400">
              <a:buSzTx/>
              <a:buFont typeface="Arial" panose="020B0604020202020204" pitchFamily="34" charset="0"/>
              <a:buChar char="•"/>
            </a:pPr>
            <a:r>
              <a:rPr lang="en-US" sz="1800" dirty="0">
                <a:solidFill>
                  <a:prstClr val="black"/>
                </a:solidFill>
              </a:rPr>
              <a:t>NAATPN, Inc</a:t>
            </a:r>
            <a:r>
              <a:rPr lang="en-US" sz="1800" dirty="0" smtClean="0">
                <a:solidFill>
                  <a:prstClr val="black"/>
                </a:solidFill>
              </a:rPr>
              <a:t>.(</a:t>
            </a:r>
            <a:r>
              <a:rPr lang="en-US" sz="1800" dirty="0">
                <a:solidFill>
                  <a:prstClr val="black"/>
                </a:solidFill>
              </a:rPr>
              <a:t>formerly National African American Tobacco Prevention Network)</a:t>
            </a:r>
          </a:p>
          <a:p>
            <a:pPr marL="342900" lvl="0" indent="-342900" algn="ctr" defTabSz="914400">
              <a:buSzTx/>
              <a:buFont typeface="Arial" panose="020B0604020202020204" pitchFamily="34" charset="0"/>
              <a:buChar char="•"/>
            </a:pPr>
            <a:r>
              <a:rPr lang="en-US" sz="1800" dirty="0">
                <a:solidFill>
                  <a:prstClr val="black"/>
                </a:solidFill>
              </a:rPr>
              <a:t>Tobacco Control Network (TCN)</a:t>
            </a:r>
          </a:p>
          <a:p>
            <a:pPr marL="342900" lvl="0" indent="-342900" algn="ctr" defTabSz="914400">
              <a:buSzTx/>
              <a:buFont typeface="Arial" panose="020B0604020202020204" pitchFamily="34" charset="0"/>
              <a:buChar char="•"/>
            </a:pPr>
            <a:r>
              <a:rPr lang="en-US" sz="1800" dirty="0">
                <a:solidFill>
                  <a:prstClr val="black"/>
                </a:solidFill>
              </a:rPr>
              <a:t>U.S. Department of Health and Human Services (Office of Surgeon General and Office of the Asst. Secretary for </a:t>
            </a:r>
            <a:r>
              <a:rPr lang="en-US" sz="1800" dirty="0" smtClean="0">
                <a:solidFill>
                  <a:prstClr val="black"/>
                </a:solidFill>
              </a:rPr>
              <a:t>Health)</a:t>
            </a:r>
            <a:endParaRPr lang="en-US" sz="800" dirty="0"/>
          </a:p>
          <a:p>
            <a:pPr marL="342900" lvl="0" defTabSz="914400">
              <a:buSzTx/>
              <a:buFont typeface="Arial" panose="020B0604020202020204" pitchFamily="34" charset="0"/>
              <a:buChar char="•"/>
            </a:pPr>
            <a:endParaRPr lang="en-US" sz="800" dirty="0"/>
          </a:p>
          <a:p>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95192" y="5690766"/>
            <a:ext cx="6858000" cy="836930"/>
          </a:xfrm>
          <a:prstGeom prst="rect">
            <a:avLst/>
          </a:prstGeom>
          <a:noFill/>
          <a:ln>
            <a:noFill/>
          </a:ln>
        </p:spPr>
      </p:pic>
    </p:spTree>
    <p:extLst>
      <p:ext uri="{BB962C8B-B14F-4D97-AF65-F5344CB8AC3E}">
        <p14:creationId xmlns:p14="http://schemas.microsoft.com/office/powerpoint/2010/main" val="4092335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18375" y="2916957"/>
            <a:ext cx="6307250" cy="1024087"/>
          </a:xfrm>
        </p:spPr>
        <p:txBody>
          <a:bodyPr/>
          <a:lstStyle/>
          <a:p>
            <a:r>
              <a:rPr lang="en-US" sz="4400" dirty="0" smtClean="0"/>
              <a:t>Why Focus on Tobacco?</a:t>
            </a:r>
            <a:endParaRPr lang="en-US" sz="4400" dirty="0"/>
          </a:p>
        </p:txBody>
      </p:sp>
    </p:spTree>
    <p:extLst>
      <p:ext uri="{BB962C8B-B14F-4D97-AF65-F5344CB8AC3E}">
        <p14:creationId xmlns:p14="http://schemas.microsoft.com/office/powerpoint/2010/main" val="32992957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000" b="1" dirty="0" smtClean="0"/>
              <a:t>Tobacco is the #1 killer of african americans</a:t>
            </a:r>
            <a:endParaRPr lang="en-US" sz="3000" b="1" dirty="0"/>
          </a:p>
        </p:txBody>
      </p:sp>
      <p:sp>
        <p:nvSpPr>
          <p:cNvPr id="3" name="Content Placeholder 2"/>
          <p:cNvSpPr>
            <a:spLocks noGrp="1"/>
          </p:cNvSpPr>
          <p:nvPr>
            <p:ph idx="1"/>
          </p:nvPr>
        </p:nvSpPr>
        <p:spPr>
          <a:xfrm>
            <a:off x="609600" y="2286000"/>
            <a:ext cx="2193164" cy="3276600"/>
          </a:xfrm>
        </p:spPr>
        <p:txBody>
          <a:bodyPr/>
          <a:lstStyle/>
          <a:p>
            <a:pPr indent="0">
              <a:buNone/>
            </a:pPr>
            <a:r>
              <a:rPr lang="en-US" sz="2400" b="1" u="sng" dirty="0" smtClean="0">
                <a:solidFill>
                  <a:srgbClr val="000000"/>
                </a:solidFill>
                <a:latin typeface="Arial"/>
                <a:cs typeface="Arial"/>
              </a:rPr>
              <a:t>EVERY YEAR</a:t>
            </a:r>
          </a:p>
          <a:p>
            <a:pPr marL="342900" indent="-342900"/>
            <a:endParaRPr lang="en-US" sz="800" dirty="0" smtClean="0">
              <a:solidFill>
                <a:srgbClr val="000000"/>
              </a:solidFill>
              <a:latin typeface="Arial"/>
              <a:cs typeface="Arial"/>
            </a:endParaRPr>
          </a:p>
          <a:p>
            <a:pPr marL="342900" indent="-342900"/>
            <a:r>
              <a:rPr lang="en-US" sz="2400" dirty="0" smtClean="0">
                <a:solidFill>
                  <a:srgbClr val="000000"/>
                </a:solidFill>
                <a:latin typeface="Arial"/>
                <a:cs typeface="Arial"/>
              </a:rPr>
              <a:t>Homicides </a:t>
            </a:r>
            <a:r>
              <a:rPr lang="en-US" sz="2400" dirty="0">
                <a:solidFill>
                  <a:srgbClr val="000000"/>
                </a:solidFill>
                <a:latin typeface="Arial"/>
                <a:cs typeface="Arial"/>
              </a:rPr>
              <a:t>kill </a:t>
            </a:r>
            <a:r>
              <a:rPr lang="en-US" sz="2400" dirty="0" smtClean="0">
                <a:solidFill>
                  <a:srgbClr val="000000"/>
                </a:solidFill>
                <a:latin typeface="Arial"/>
                <a:cs typeface="Arial"/>
              </a:rPr>
              <a:t>8,650</a:t>
            </a:r>
            <a:endParaRPr lang="en-US" sz="2400" dirty="0">
              <a:solidFill>
                <a:srgbClr val="000000"/>
              </a:solidFill>
              <a:latin typeface="Arial"/>
              <a:cs typeface="Arial"/>
            </a:endParaRPr>
          </a:p>
          <a:p>
            <a:pPr marL="342900" indent="-342900"/>
            <a:endParaRPr lang="en-US" sz="2400" dirty="0">
              <a:solidFill>
                <a:srgbClr val="000000"/>
              </a:solidFill>
              <a:latin typeface="Arial"/>
              <a:cs typeface="Arial"/>
            </a:endParaRPr>
          </a:p>
          <a:p>
            <a:pPr marL="342900" indent="-342900"/>
            <a:r>
              <a:rPr lang="en-US" sz="2400" dirty="0">
                <a:solidFill>
                  <a:srgbClr val="000000"/>
                </a:solidFill>
                <a:latin typeface="Arial"/>
                <a:cs typeface="Arial"/>
              </a:rPr>
              <a:t>Tobacco kills </a:t>
            </a:r>
            <a:r>
              <a:rPr lang="en-US" sz="2400" dirty="0" smtClean="0">
                <a:solidFill>
                  <a:srgbClr val="000000"/>
                </a:solidFill>
                <a:latin typeface="Arial"/>
                <a:cs typeface="Arial"/>
              </a:rPr>
              <a:t>47,300</a:t>
            </a:r>
            <a:endParaRPr lang="en-US" sz="2400" dirty="0" smtClean="0">
              <a:solidFill>
                <a:srgbClr val="000000"/>
              </a:solidFill>
            </a:endParaRPr>
          </a:p>
          <a:p>
            <a:pPr marL="342900" indent="-342900"/>
            <a:endParaRPr lang="en-US" dirty="0" smtClean="0">
              <a:solidFill>
                <a:srgbClr val="000000"/>
              </a:solidFill>
            </a:endParaRPr>
          </a:p>
          <a:p>
            <a:pPr marL="342900" indent="-342900"/>
            <a:endParaRPr lang="en-US" sz="1600" dirty="0">
              <a:solidFill>
                <a:srgbClr val="000000"/>
              </a:solidFill>
            </a:endParaRPr>
          </a:p>
          <a:p>
            <a:pPr marL="342900" indent="-342900"/>
            <a:endParaRPr lang="en-US" dirty="0">
              <a:solidFill>
                <a:srgbClr val="000000"/>
              </a:solidFill>
            </a:endParaRPr>
          </a:p>
          <a:p>
            <a:pPr marL="342900" indent="-342900"/>
            <a:endParaRPr lang="en-US" dirty="0">
              <a:solidFill>
                <a:srgbClr val="000000"/>
              </a:solidFill>
            </a:endParaRPr>
          </a:p>
        </p:txBody>
      </p:sp>
      <p:graphicFrame>
        <p:nvGraphicFramePr>
          <p:cNvPr id="7" name="Object 4"/>
          <p:cNvGraphicFramePr>
            <a:graphicFrameLocks noChangeAspect="1"/>
          </p:cNvGraphicFramePr>
          <p:nvPr>
            <p:extLst>
              <p:ext uri="{D42A27DB-BD31-4B8C-83A1-F6EECF244321}">
                <p14:modId xmlns:p14="http://schemas.microsoft.com/office/powerpoint/2010/main" val="2667913040"/>
              </p:ext>
            </p:extLst>
          </p:nvPr>
        </p:nvGraphicFramePr>
        <p:xfrm>
          <a:off x="3373437" y="1953683"/>
          <a:ext cx="4867275" cy="4105275"/>
        </p:xfrm>
        <a:graphic>
          <a:graphicData uri="http://schemas.openxmlformats.org/presentationml/2006/ole">
            <mc:AlternateContent xmlns:mc="http://schemas.openxmlformats.org/markup-compatibility/2006">
              <mc:Choice xmlns:v="urn:schemas-microsoft-com:vml" Requires="v">
                <p:oleObj spid="_x0000_s1060" name="Chart" r:id="rId4" imgW="4867344" imgH="4105365" progId="MSGraph.Chart.8">
                  <p:embed followColorScheme="full"/>
                </p:oleObj>
              </mc:Choice>
              <mc:Fallback>
                <p:oleObj name="Chart" r:id="rId4" imgW="4867344" imgH="4105365"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73437" y="1953683"/>
                        <a:ext cx="4867275" cy="4105275"/>
                      </a:xfrm>
                      <a:prstGeom prst="rect">
                        <a:avLst/>
                      </a:prstGeom>
                      <a:noFill/>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pic>
                </p:oleObj>
              </mc:Fallback>
            </mc:AlternateContent>
          </a:graphicData>
        </a:graphic>
      </p:graphicFrame>
    </p:spTree>
    <p:extLst>
      <p:ext uri="{BB962C8B-B14F-4D97-AF65-F5344CB8AC3E}">
        <p14:creationId xmlns:p14="http://schemas.microsoft.com/office/powerpoint/2010/main" val="1074076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000" dirty="0" smtClean="0"/>
              <a:t>The products</a:t>
            </a:r>
            <a:endParaRPr lang="en-US" sz="3000" dirty="0"/>
          </a:p>
        </p:txBody>
      </p:sp>
      <p:sp>
        <p:nvSpPr>
          <p:cNvPr id="3" name="Content Placeholder 2"/>
          <p:cNvSpPr>
            <a:spLocks noGrp="1"/>
          </p:cNvSpPr>
          <p:nvPr>
            <p:ph idx="1"/>
          </p:nvPr>
        </p:nvSpPr>
        <p:spPr>
          <a:xfrm>
            <a:off x="352092" y="1801734"/>
            <a:ext cx="3738935" cy="4599716"/>
          </a:xfrm>
        </p:spPr>
        <p:txBody>
          <a:bodyPr>
            <a:normAutofit/>
          </a:bodyPr>
          <a:lstStyle/>
          <a:p>
            <a:pPr marL="342900" indent="-342900"/>
            <a:r>
              <a:rPr lang="en-US" dirty="0" smtClean="0">
                <a:solidFill>
                  <a:srgbClr val="000000"/>
                </a:solidFill>
                <a:latin typeface="Arial" panose="020B0604020202020204" pitchFamily="34" charset="0"/>
                <a:cs typeface="Arial" panose="020B0604020202020204" pitchFamily="34" charset="0"/>
              </a:rPr>
              <a:t>Menthol </a:t>
            </a:r>
            <a:r>
              <a:rPr lang="en-US" dirty="0">
                <a:solidFill>
                  <a:srgbClr val="000000"/>
                </a:solidFill>
                <a:latin typeface="Arial" panose="020B0604020202020204" pitchFamily="34" charset="0"/>
                <a:cs typeface="Arial" panose="020B0604020202020204" pitchFamily="34" charset="0"/>
              </a:rPr>
              <a:t>products have been advertised to the African American community for </a:t>
            </a:r>
            <a:r>
              <a:rPr lang="en-US" dirty="0" smtClean="0">
                <a:solidFill>
                  <a:srgbClr val="000000"/>
                </a:solidFill>
              </a:rPr>
              <a:t>decades</a:t>
            </a:r>
          </a:p>
          <a:p>
            <a:pPr marL="342900" indent="-342900"/>
            <a:endParaRPr lang="en-US" dirty="0">
              <a:solidFill>
                <a:srgbClr val="000000"/>
              </a:solidFill>
            </a:endParaRPr>
          </a:p>
          <a:p>
            <a:pPr marL="342900" indent="-342900"/>
            <a:r>
              <a:rPr lang="en-US" dirty="0">
                <a:solidFill>
                  <a:srgbClr val="000000"/>
                </a:solidFill>
              </a:rPr>
              <a:t>African American youth are heavily using </a:t>
            </a:r>
            <a:r>
              <a:rPr lang="en-US" dirty="0" smtClean="0">
                <a:solidFill>
                  <a:srgbClr val="000000"/>
                </a:solidFill>
              </a:rPr>
              <a:t>fruit flavored little </a:t>
            </a:r>
            <a:r>
              <a:rPr lang="en-US" dirty="0">
                <a:solidFill>
                  <a:srgbClr val="000000"/>
                </a:solidFill>
              </a:rPr>
              <a:t>cigars and cigarillos </a:t>
            </a:r>
            <a:endParaRPr lang="en-US" dirty="0" smtClean="0">
              <a:solidFill>
                <a:srgbClr val="000000"/>
              </a:solidFill>
            </a:endParaRPr>
          </a:p>
          <a:p>
            <a:pPr marL="342900" indent="-342900"/>
            <a:endParaRPr lang="en-US" dirty="0">
              <a:solidFill>
                <a:srgbClr val="000000"/>
              </a:solidFill>
            </a:endParaRPr>
          </a:p>
          <a:p>
            <a:pPr marL="342900" indent="-342900"/>
            <a:r>
              <a:rPr lang="en-US" dirty="0" smtClean="0">
                <a:solidFill>
                  <a:srgbClr val="000000"/>
                </a:solidFill>
              </a:rPr>
              <a:t>During a typical 1-hour hookah session, a </a:t>
            </a:r>
            <a:r>
              <a:rPr lang="en-US" dirty="0">
                <a:solidFill>
                  <a:srgbClr val="000000"/>
                </a:solidFill>
              </a:rPr>
              <a:t>person may inhale as much smoke as smoking </a:t>
            </a:r>
            <a:r>
              <a:rPr lang="en-US" u="sng" dirty="0">
                <a:solidFill>
                  <a:srgbClr val="000000"/>
                </a:solidFill>
              </a:rPr>
              <a:t>100 </a:t>
            </a:r>
            <a:r>
              <a:rPr lang="en-US" dirty="0" smtClean="0">
                <a:solidFill>
                  <a:srgbClr val="000000"/>
                </a:solidFill>
              </a:rPr>
              <a:t>cigarettes</a:t>
            </a:r>
            <a:endParaRPr lang="en-US" dirty="0">
              <a:solidFill>
                <a:srgbClr val="000000"/>
              </a:solidFill>
            </a:endParaRPr>
          </a:p>
          <a:p>
            <a:pPr marL="0" indent="0">
              <a:buNone/>
            </a:pP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pic>
        <p:nvPicPr>
          <p:cNvPr id="8" name="Content Placeholder 7"/>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4150957" y="1701839"/>
            <a:ext cx="2598071" cy="2031961"/>
          </a:xfrm>
          <a:prstGeom prst="rect">
            <a:avLst/>
          </a:prstGeom>
        </p:spPr>
      </p:pic>
      <p:pic>
        <p:nvPicPr>
          <p:cNvPr id="6"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6161" y="2643563"/>
            <a:ext cx="1749977" cy="222469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1536" y="4487408"/>
            <a:ext cx="2714625" cy="1685925"/>
          </a:xfrm>
          <a:prstGeom prst="rect">
            <a:avLst/>
          </a:prstGeom>
        </p:spPr>
      </p:pic>
    </p:spTree>
    <p:extLst>
      <p:ext uri="{BB962C8B-B14F-4D97-AF65-F5344CB8AC3E}">
        <p14:creationId xmlns:p14="http://schemas.microsoft.com/office/powerpoint/2010/main" val="2232474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dirty="0" smtClean="0"/>
              <a:t>well-being of African Americans threatened by tobacco</a:t>
            </a:r>
            <a:endParaRPr lang="en-US" sz="2800" dirty="0"/>
          </a:p>
        </p:txBody>
      </p:sp>
      <p:sp>
        <p:nvSpPr>
          <p:cNvPr id="3" name="Content Placeholder 2"/>
          <p:cNvSpPr>
            <a:spLocks noGrp="1"/>
          </p:cNvSpPr>
          <p:nvPr>
            <p:ph idx="1"/>
          </p:nvPr>
        </p:nvSpPr>
        <p:spPr>
          <a:xfrm>
            <a:off x="998918" y="1808010"/>
            <a:ext cx="7146164" cy="4599716"/>
          </a:xfrm>
        </p:spPr>
        <p:txBody>
          <a:bodyPr/>
          <a:lstStyle/>
          <a:p>
            <a:pPr marL="342900" indent="-342900"/>
            <a:r>
              <a:rPr lang="en-US" sz="2400" dirty="0" smtClean="0">
                <a:solidFill>
                  <a:srgbClr val="000000"/>
                </a:solidFill>
              </a:rPr>
              <a:t>African Americans bear a disproportionate burden of tobacco-related diseases and death compared to the general population</a:t>
            </a:r>
          </a:p>
          <a:p>
            <a:pPr marL="342900" indent="-342900"/>
            <a:endParaRPr lang="en-US" sz="2400" dirty="0">
              <a:solidFill>
                <a:srgbClr val="000000"/>
              </a:solidFill>
            </a:endParaRPr>
          </a:p>
          <a:p>
            <a:pPr marL="342900" indent="-342900"/>
            <a:r>
              <a:rPr lang="en-US" sz="2400" dirty="0" smtClean="0">
                <a:solidFill>
                  <a:srgbClr val="000000"/>
                </a:solidFill>
              </a:rPr>
              <a:t>67</a:t>
            </a:r>
            <a:r>
              <a:rPr lang="en-US" sz="2400" dirty="0">
                <a:solidFill>
                  <a:srgbClr val="000000"/>
                </a:solidFill>
              </a:rPr>
              <a:t>% of overall health disparities in mortality </a:t>
            </a:r>
            <a:r>
              <a:rPr lang="en-US" sz="2400" dirty="0" smtClean="0">
                <a:solidFill>
                  <a:srgbClr val="000000"/>
                </a:solidFill>
              </a:rPr>
              <a:t>related to </a:t>
            </a:r>
            <a:r>
              <a:rPr lang="en-US" sz="2400" dirty="0">
                <a:solidFill>
                  <a:srgbClr val="000000"/>
                </a:solidFill>
              </a:rPr>
              <a:t>high smoking prevalence of African American </a:t>
            </a:r>
            <a:r>
              <a:rPr lang="en-US" sz="2400" dirty="0" smtClean="0">
                <a:solidFill>
                  <a:srgbClr val="000000"/>
                </a:solidFill>
              </a:rPr>
              <a:t>men</a:t>
            </a:r>
          </a:p>
          <a:p>
            <a:pPr marL="342900" indent="-342900"/>
            <a:endParaRPr lang="en-US" sz="2400" dirty="0">
              <a:solidFill>
                <a:srgbClr val="000000"/>
              </a:solidFill>
            </a:endParaRPr>
          </a:p>
          <a:p>
            <a:pPr marL="342900" indent="-342900"/>
            <a:r>
              <a:rPr lang="en-US" sz="2400" dirty="0" smtClean="0">
                <a:solidFill>
                  <a:srgbClr val="000000"/>
                </a:solidFill>
              </a:rPr>
              <a:t>African American youth/young adults are among the biggest consumers of menthol cigarettes, flavored little cigars &amp; cigarillos</a:t>
            </a:r>
          </a:p>
          <a:p>
            <a:pPr marL="342900" indent="-342900"/>
            <a:endParaRPr lang="en-US" sz="2400" dirty="0" smtClean="0">
              <a:solidFill>
                <a:srgbClr val="000000"/>
              </a:solidFill>
            </a:endParaRPr>
          </a:p>
          <a:p>
            <a:pPr marL="342900" indent="-342900"/>
            <a:endParaRPr lang="en-US" sz="2200" dirty="0">
              <a:solidFill>
                <a:srgbClr val="000000"/>
              </a:solidFill>
            </a:endParaRPr>
          </a:p>
          <a:p>
            <a:pPr indent="0">
              <a:buNone/>
            </a:pPr>
            <a:endParaRPr lang="en-US" dirty="0" smtClean="0"/>
          </a:p>
          <a:p>
            <a:pPr marL="342900" indent="-342900"/>
            <a:endParaRPr lang="en-US" sz="1600" dirty="0"/>
          </a:p>
          <a:p>
            <a:pPr marL="342900" indent="-342900"/>
            <a:endParaRPr lang="en-US" dirty="0"/>
          </a:p>
          <a:p>
            <a:pPr marL="342900" indent="-342900"/>
            <a:endParaRPr lang="en-US" dirty="0"/>
          </a:p>
        </p:txBody>
      </p:sp>
    </p:spTree>
    <p:extLst>
      <p:ext uri="{BB962C8B-B14F-4D97-AF65-F5344CB8AC3E}">
        <p14:creationId xmlns:p14="http://schemas.microsoft.com/office/powerpoint/2010/main" val="381700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18375" y="2916957"/>
            <a:ext cx="6307250" cy="1024087"/>
          </a:xfrm>
        </p:spPr>
        <p:txBody>
          <a:bodyPr/>
          <a:lstStyle/>
          <a:p>
            <a:r>
              <a:rPr lang="en-US" dirty="0" smtClean="0"/>
              <a:t>Why Tobacco- Free HBCUs?</a:t>
            </a:r>
            <a:endParaRPr lang="en-US" dirty="0"/>
          </a:p>
        </p:txBody>
      </p:sp>
    </p:spTree>
    <p:extLst>
      <p:ext uri="{BB962C8B-B14F-4D97-AF65-F5344CB8AC3E}">
        <p14:creationId xmlns:p14="http://schemas.microsoft.com/office/powerpoint/2010/main" val="1982947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sz="3000" cap="none" dirty="0"/>
              <a:t>CURRENT POLICY </a:t>
            </a:r>
            <a:r>
              <a:rPr lang="en-US" sz="3000" cap="none" dirty="0" smtClean="0"/>
              <a:t>STATUS </a:t>
            </a:r>
            <a:r>
              <a:rPr lang="en-US" sz="3000" cap="none" dirty="0"/>
              <a:t>– HBCUs</a:t>
            </a:r>
            <a:endParaRPr lang="en-US" dirty="0"/>
          </a:p>
        </p:txBody>
      </p:sp>
      <p:sp>
        <p:nvSpPr>
          <p:cNvPr id="8" name="Content Placeholder 7"/>
          <p:cNvSpPr>
            <a:spLocks noGrp="1"/>
          </p:cNvSpPr>
          <p:nvPr>
            <p:ph idx="1"/>
          </p:nvPr>
        </p:nvSpPr>
        <p:spPr>
          <a:xfrm>
            <a:off x="990600" y="1676400"/>
            <a:ext cx="3886200" cy="4731326"/>
          </a:xfrm>
        </p:spPr>
        <p:txBody>
          <a:bodyPr/>
          <a:lstStyle/>
          <a:p>
            <a:pPr marL="342900" indent="-342900"/>
            <a:r>
              <a:rPr lang="en-US" dirty="0">
                <a:solidFill>
                  <a:srgbClr val="080808"/>
                </a:solidFill>
              </a:rPr>
              <a:t>Of the 105 HBCUs, </a:t>
            </a:r>
            <a:r>
              <a:rPr lang="en-US" b="1" dirty="0" smtClean="0">
                <a:solidFill>
                  <a:srgbClr val="080808"/>
                </a:solidFill>
              </a:rPr>
              <a:t>36 </a:t>
            </a:r>
            <a:r>
              <a:rPr lang="en-US" dirty="0">
                <a:solidFill>
                  <a:srgbClr val="080808"/>
                </a:solidFill>
              </a:rPr>
              <a:t>have </a:t>
            </a:r>
            <a:r>
              <a:rPr lang="en-US" b="1" dirty="0">
                <a:solidFill>
                  <a:srgbClr val="080808"/>
                </a:solidFill>
              </a:rPr>
              <a:t>comprehensive</a:t>
            </a:r>
            <a:r>
              <a:rPr lang="en-US" dirty="0">
                <a:solidFill>
                  <a:srgbClr val="080808"/>
                </a:solidFill>
              </a:rPr>
              <a:t> tobacco- or smoke-free campus policies</a:t>
            </a:r>
          </a:p>
          <a:p>
            <a:pPr marL="342900" indent="-342900"/>
            <a:endParaRPr lang="en-US" dirty="0">
              <a:solidFill>
                <a:srgbClr val="080808"/>
              </a:solidFill>
            </a:endParaRPr>
          </a:p>
          <a:p>
            <a:pPr marL="342900" indent="-342900"/>
            <a:r>
              <a:rPr lang="en-US" dirty="0">
                <a:solidFill>
                  <a:srgbClr val="080808"/>
                </a:solidFill>
              </a:rPr>
              <a:t>Comprehensive policies vs.  designated smoking areas</a:t>
            </a:r>
            <a:endParaRPr lang="en-US" dirty="0">
              <a:solidFill>
                <a:srgbClr val="FF0000"/>
              </a:solidFill>
            </a:endParaRPr>
          </a:p>
          <a:p>
            <a:pPr marL="342900" indent="-342900"/>
            <a:endParaRPr lang="en-US" dirty="0">
              <a:solidFill>
                <a:srgbClr val="080808"/>
              </a:solidFill>
            </a:endParaRPr>
          </a:p>
          <a:p>
            <a:pPr marL="342900" indent="-342900"/>
            <a:r>
              <a:rPr lang="en-US" dirty="0" smtClean="0">
                <a:solidFill>
                  <a:srgbClr val="000000"/>
                </a:solidFill>
              </a:rPr>
              <a:t>Anything </a:t>
            </a:r>
            <a:r>
              <a:rPr lang="en-US" dirty="0">
                <a:solidFill>
                  <a:srgbClr val="000000"/>
                </a:solidFill>
              </a:rPr>
              <a:t>less than </a:t>
            </a:r>
            <a:r>
              <a:rPr lang="en-US" dirty="0" smtClean="0">
                <a:solidFill>
                  <a:srgbClr val="000000"/>
                </a:solidFill>
              </a:rPr>
              <a:t>comprehensive results in continued exposure to second hand smoke</a:t>
            </a:r>
          </a:p>
          <a:p>
            <a:pPr indent="0">
              <a:buNone/>
            </a:pPr>
            <a:endParaRPr lang="en-US" dirty="0" smtClean="0">
              <a:solidFill>
                <a:srgbClr val="000000"/>
              </a:solidFill>
            </a:endParaRPr>
          </a:p>
          <a:p>
            <a:pPr marL="342900" indent="-342900"/>
            <a:r>
              <a:rPr lang="en-US" dirty="0" smtClean="0">
                <a:solidFill>
                  <a:srgbClr val="000000"/>
                </a:solidFill>
              </a:rPr>
              <a:t>Let’s keep the momentum going!!!   73 schools to go!</a:t>
            </a:r>
          </a:p>
          <a:p>
            <a:pPr marL="342900" indent="-342900"/>
            <a:endParaRPr lang="en-US" dirty="0" smtClean="0">
              <a:solidFill>
                <a:srgbClr val="000000"/>
              </a:solidFill>
            </a:endParaRPr>
          </a:p>
          <a:p>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3829" y="2132693"/>
            <a:ext cx="2171700" cy="154305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5793" y="3788229"/>
            <a:ext cx="2314575" cy="1981200"/>
          </a:xfrm>
          <a:prstGeom prst="rect">
            <a:avLst/>
          </a:prstGeom>
        </p:spPr>
      </p:pic>
    </p:spTree>
    <p:extLst>
      <p:ext uri="{BB962C8B-B14F-4D97-AF65-F5344CB8AC3E}">
        <p14:creationId xmlns:p14="http://schemas.microsoft.com/office/powerpoint/2010/main" val="1306444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gacy_4.3.12">
  <a:themeElements>
    <a:clrScheme name="Legacy ">
      <a:dk1>
        <a:srgbClr val="5893C1"/>
      </a:dk1>
      <a:lt1>
        <a:sysClr val="window" lastClr="FFFFFF"/>
      </a:lt1>
      <a:dk2>
        <a:srgbClr val="5893C1"/>
      </a:dk2>
      <a:lt2>
        <a:srgbClr val="FFFFFE"/>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Legacy_4.3.12">
  <a:themeElements>
    <a:clrScheme name="Legacy ">
      <a:dk1>
        <a:srgbClr val="5893C1"/>
      </a:dk1>
      <a:lt1>
        <a:sysClr val="window" lastClr="FFFFFF"/>
      </a:lt1>
      <a:dk2>
        <a:srgbClr val="5893C1"/>
      </a:dk2>
      <a:lt2>
        <a:srgbClr val="FFFFFE"/>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Legacy_4.3.12">
  <a:themeElements>
    <a:clrScheme name="Legacy ">
      <a:dk1>
        <a:srgbClr val="5893C1"/>
      </a:dk1>
      <a:lt1>
        <a:sysClr val="window" lastClr="FFFFFF"/>
      </a:lt1>
      <a:dk2>
        <a:srgbClr val="5893C1"/>
      </a:dk2>
      <a:lt2>
        <a:srgbClr val="FFFFFE"/>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Legacy_4.3.12">
  <a:themeElements>
    <a:clrScheme name="Legacy ">
      <a:dk1>
        <a:srgbClr val="5893C1"/>
      </a:dk1>
      <a:lt1>
        <a:sysClr val="window" lastClr="FFFFFF"/>
      </a:lt1>
      <a:dk2>
        <a:srgbClr val="5893C1"/>
      </a:dk2>
      <a:lt2>
        <a:srgbClr val="FFFFFE"/>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820</TotalTime>
  <Words>1065</Words>
  <Application>Microsoft Office PowerPoint</Application>
  <PresentationFormat>On-screen Show (4:3)</PresentationFormat>
  <Paragraphs>181</Paragraphs>
  <Slides>16</Slides>
  <Notes>7</Notes>
  <HiddenSlides>0</HiddenSlides>
  <MMClips>0</MMClips>
  <ScaleCrop>false</ScaleCrop>
  <HeadingPairs>
    <vt:vector size="6" baseType="variant">
      <vt:variant>
        <vt:lpstr>Theme</vt:lpstr>
      </vt:variant>
      <vt:variant>
        <vt:i4>5</vt:i4>
      </vt:variant>
      <vt:variant>
        <vt:lpstr>Embedded OLE Servers</vt:lpstr>
      </vt:variant>
      <vt:variant>
        <vt:i4>1</vt:i4>
      </vt:variant>
      <vt:variant>
        <vt:lpstr>Slide Titles</vt:lpstr>
      </vt:variant>
      <vt:variant>
        <vt:i4>16</vt:i4>
      </vt:variant>
    </vt:vector>
  </HeadingPairs>
  <TitlesOfParts>
    <vt:vector size="22" baseType="lpstr">
      <vt:lpstr>Office Theme</vt:lpstr>
      <vt:lpstr>Legacy_4.3.12</vt:lpstr>
      <vt:lpstr>1_Legacy_4.3.12</vt:lpstr>
      <vt:lpstr>2_Legacy_4.3.12</vt:lpstr>
      <vt:lpstr>3_Legacy_4.3.12</vt:lpstr>
      <vt:lpstr>Chart</vt:lpstr>
      <vt:lpstr>The Tobacco-Free Historically Black Colleges and Universities Initiative</vt:lpstr>
      <vt:lpstr>THE INITIATIVE</vt:lpstr>
      <vt:lpstr>PARTNERS</vt:lpstr>
      <vt:lpstr>Why Focus on Tobacco?</vt:lpstr>
      <vt:lpstr>Tobacco is the #1 killer of african americans</vt:lpstr>
      <vt:lpstr>The products</vt:lpstr>
      <vt:lpstr>well-being of African Americans threatened by tobacco</vt:lpstr>
      <vt:lpstr>Why Tobacco- Free HBCUs?</vt:lpstr>
      <vt:lpstr>CURRENT POLICY STATUS – HBCUs</vt:lpstr>
      <vt:lpstr>HBCUs with Comprehensive Smoke-Free or Tobacco-Free Policies</vt:lpstr>
      <vt:lpstr>Why the initiative is important</vt:lpstr>
      <vt:lpstr>INITIATIVE APPROACH: PILOT PHASE</vt:lpstr>
      <vt:lpstr>INITIATIVE APPROACH: FULL PHASE</vt:lpstr>
      <vt:lpstr>Initiative Approach: Spring 2016 </vt:lpstr>
      <vt:lpstr>FOR MORE INFORMATION, CONTACT</vt:lpstr>
      <vt:lpstr>QUESTIONS?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Tobacco Free HBCU Initiative</dc:title>
  <dc:creator>Denise Smith</dc:creator>
  <cp:lastModifiedBy>Amber Bullock</cp:lastModifiedBy>
  <cp:revision>53</cp:revision>
  <dcterms:created xsi:type="dcterms:W3CDTF">2015-02-17T15:39:38Z</dcterms:created>
  <dcterms:modified xsi:type="dcterms:W3CDTF">2015-06-03T19:34:19Z</dcterms:modified>
</cp:coreProperties>
</file>