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66" r:id="rId2"/>
    <p:sldId id="301" r:id="rId3"/>
    <p:sldId id="267" r:id="rId4"/>
    <p:sldId id="311" r:id="rId5"/>
    <p:sldId id="304" r:id="rId6"/>
    <p:sldId id="271" r:id="rId7"/>
    <p:sldId id="273" r:id="rId8"/>
    <p:sldId id="275" r:id="rId9"/>
    <p:sldId id="276" r:id="rId10"/>
    <p:sldId id="305" r:id="rId11"/>
    <p:sldId id="282" r:id="rId12"/>
    <p:sldId id="307" r:id="rId13"/>
    <p:sldId id="308" r:id="rId14"/>
    <p:sldId id="306" r:id="rId15"/>
    <p:sldId id="290" r:id="rId16"/>
    <p:sldId id="309" r:id="rId17"/>
    <p:sldId id="310" r:id="rId18"/>
    <p:sldId id="295" r:id="rId19"/>
    <p:sldId id="298" r:id="rId20"/>
    <p:sldId id="299" r:id="rId21"/>
    <p:sldId id="265"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329" cy="462120"/>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sz="quarter" idx="1"/>
          </p:nvPr>
        </p:nvSpPr>
        <p:spPr>
          <a:xfrm>
            <a:off x="3936173" y="0"/>
            <a:ext cx="3012329" cy="462120"/>
          </a:xfrm>
          <a:prstGeom prst="rect">
            <a:avLst/>
          </a:prstGeom>
        </p:spPr>
        <p:txBody>
          <a:bodyPr vert="horz" lIns="90763" tIns="45382" rIns="90763" bIns="45382" rtlCol="0"/>
          <a:lstStyle>
            <a:lvl1pPr algn="r">
              <a:defRPr sz="1200"/>
            </a:lvl1pPr>
          </a:lstStyle>
          <a:p>
            <a:fld id="{B60A8880-74AC-4D02-BD90-5AF3CB141F3E}" type="datetimeFigureOut">
              <a:rPr lang="en-US" smtClean="0"/>
              <a:t>6/1/2015</a:t>
            </a:fld>
            <a:endParaRPr lang="en-US"/>
          </a:p>
        </p:txBody>
      </p:sp>
      <p:sp>
        <p:nvSpPr>
          <p:cNvPr id="4" name="Footer Placeholder 3"/>
          <p:cNvSpPr>
            <a:spLocks noGrp="1"/>
          </p:cNvSpPr>
          <p:nvPr>
            <p:ph type="ftr" sz="quarter" idx="2"/>
          </p:nvPr>
        </p:nvSpPr>
        <p:spPr>
          <a:xfrm>
            <a:off x="0" y="8772378"/>
            <a:ext cx="3012329" cy="462120"/>
          </a:xfrm>
          <a:prstGeom prst="rect">
            <a:avLst/>
          </a:prstGeom>
        </p:spPr>
        <p:txBody>
          <a:bodyPr vert="horz" lIns="90763" tIns="45382" rIns="90763" bIns="45382" rtlCol="0" anchor="b"/>
          <a:lstStyle>
            <a:lvl1pPr algn="l">
              <a:defRPr sz="1200"/>
            </a:lvl1pPr>
          </a:lstStyle>
          <a:p>
            <a:endParaRPr lang="en-US"/>
          </a:p>
        </p:txBody>
      </p:sp>
      <p:sp>
        <p:nvSpPr>
          <p:cNvPr id="5" name="Slide Number Placeholder 4"/>
          <p:cNvSpPr>
            <a:spLocks noGrp="1"/>
          </p:cNvSpPr>
          <p:nvPr>
            <p:ph type="sldNum" sz="quarter" idx="3"/>
          </p:nvPr>
        </p:nvSpPr>
        <p:spPr>
          <a:xfrm>
            <a:off x="3936173" y="8772378"/>
            <a:ext cx="3012329" cy="462120"/>
          </a:xfrm>
          <a:prstGeom prst="rect">
            <a:avLst/>
          </a:prstGeom>
        </p:spPr>
        <p:txBody>
          <a:bodyPr vert="horz" lIns="90763" tIns="45382" rIns="90763" bIns="45382" rtlCol="0" anchor="b"/>
          <a:lstStyle>
            <a:lvl1pPr algn="r">
              <a:defRPr sz="1200"/>
            </a:lvl1pPr>
          </a:lstStyle>
          <a:p>
            <a:fld id="{B8BB7721-2EB5-4879-ABEB-D009DBC31653}" type="slidenum">
              <a:rPr lang="en-US" smtClean="0"/>
              <a:t>‹#›</a:t>
            </a:fld>
            <a:endParaRPr lang="en-US"/>
          </a:p>
        </p:txBody>
      </p:sp>
    </p:spTree>
    <p:extLst>
      <p:ext uri="{BB962C8B-B14F-4D97-AF65-F5344CB8AC3E}">
        <p14:creationId xmlns:p14="http://schemas.microsoft.com/office/powerpoint/2010/main" val="3134461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87A88F64-5768-49FB-BD69-C6A525FA472A}" type="datetimeFigureOut">
              <a:rPr lang="en-US" smtClean="0"/>
              <a:t>6/1/2015</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7AEDE589-F571-4932-82AB-584C07A8F3CC}" type="slidenum">
              <a:rPr lang="en-US" smtClean="0"/>
              <a:t>‹#›</a:t>
            </a:fld>
            <a:endParaRPr lang="en-US" dirty="0"/>
          </a:p>
        </p:txBody>
      </p:sp>
    </p:spTree>
    <p:extLst>
      <p:ext uri="{BB962C8B-B14F-4D97-AF65-F5344CB8AC3E}">
        <p14:creationId xmlns:p14="http://schemas.microsoft.com/office/powerpoint/2010/main" val="4221708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a:t>
            </a:fld>
            <a:endParaRPr lang="en-US" dirty="0"/>
          </a:p>
        </p:txBody>
      </p:sp>
    </p:spTree>
    <p:extLst>
      <p:ext uri="{BB962C8B-B14F-4D97-AF65-F5344CB8AC3E}">
        <p14:creationId xmlns:p14="http://schemas.microsoft.com/office/powerpoint/2010/main" val="1274236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12</a:t>
            </a:fld>
            <a:endParaRPr lang="en-US"/>
          </a:p>
        </p:txBody>
      </p:sp>
    </p:spTree>
    <p:extLst>
      <p:ext uri="{BB962C8B-B14F-4D97-AF65-F5344CB8AC3E}">
        <p14:creationId xmlns:p14="http://schemas.microsoft.com/office/powerpoint/2010/main" val="3823397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EDE589-F571-4932-82AB-584C07A8F3CC}" type="slidenum">
              <a:rPr lang="en-US" smtClean="0"/>
              <a:t>13</a:t>
            </a:fld>
            <a:endParaRPr lang="en-US"/>
          </a:p>
        </p:txBody>
      </p:sp>
    </p:spTree>
    <p:extLst>
      <p:ext uri="{BB962C8B-B14F-4D97-AF65-F5344CB8AC3E}">
        <p14:creationId xmlns:p14="http://schemas.microsoft.com/office/powerpoint/2010/main" val="1185808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EDE589-F571-4932-82AB-584C07A8F3CC}" type="slidenum">
              <a:rPr lang="en-US" smtClean="0"/>
              <a:t>14</a:t>
            </a:fld>
            <a:endParaRPr lang="en-US"/>
          </a:p>
        </p:txBody>
      </p:sp>
    </p:spTree>
    <p:extLst>
      <p:ext uri="{BB962C8B-B14F-4D97-AF65-F5344CB8AC3E}">
        <p14:creationId xmlns:p14="http://schemas.microsoft.com/office/powerpoint/2010/main" val="952164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15</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18</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19</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20</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p:spPr>
      </p:sp>
      <p:sp>
        <p:nvSpPr>
          <p:cNvPr id="179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33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C97749-E162-441A-91B5-4F340BDDDD05}" type="slidenum">
              <a:rPr lang="en-US" smtClean="0"/>
              <a:pPr fontAlgn="base">
                <a:spcBef>
                  <a:spcPct val="0"/>
                </a:spcBef>
                <a:spcAft>
                  <a:spcPct val="0"/>
                </a:spcAft>
                <a:defRPr/>
              </a:pPr>
              <a:t>21</a:t>
            </a:fld>
            <a:endParaRPr lang="en-US" dirty="0" smtClean="0"/>
          </a:p>
        </p:txBody>
      </p:sp>
      <p:sp>
        <p:nvSpPr>
          <p:cNvPr id="13312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EDE589-F571-4932-82AB-584C07A8F3CC}" type="slidenum">
              <a:rPr lang="en-US" smtClean="0"/>
              <a:t>2</a:t>
            </a:fld>
            <a:endParaRPr lang="en-US"/>
          </a:p>
        </p:txBody>
      </p:sp>
    </p:spTree>
    <p:extLst>
      <p:ext uri="{BB962C8B-B14F-4D97-AF65-F5344CB8AC3E}">
        <p14:creationId xmlns:p14="http://schemas.microsoft.com/office/powerpoint/2010/main" val="2267879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EDE589-F571-4932-82AB-584C07A8F3CC}" type="slidenum">
              <a:rPr lang="en-US" smtClean="0"/>
              <a:t>5</a:t>
            </a:fld>
            <a:endParaRPr lang="en-US"/>
          </a:p>
        </p:txBody>
      </p:sp>
    </p:spTree>
    <p:extLst>
      <p:ext uri="{BB962C8B-B14F-4D97-AF65-F5344CB8AC3E}">
        <p14:creationId xmlns:p14="http://schemas.microsoft.com/office/powerpoint/2010/main" val="4247020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6</a:t>
            </a:fld>
            <a:endParaRPr lang="en-US" dirty="0"/>
          </a:p>
        </p:txBody>
      </p:sp>
    </p:spTree>
    <p:extLst>
      <p:ext uri="{BB962C8B-B14F-4D97-AF65-F5344CB8AC3E}">
        <p14:creationId xmlns:p14="http://schemas.microsoft.com/office/powerpoint/2010/main" val="4247020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7</a:t>
            </a:fld>
            <a:endParaRPr lang="en-US" dirty="0"/>
          </a:p>
        </p:txBody>
      </p:sp>
    </p:spTree>
    <p:extLst>
      <p:ext uri="{BB962C8B-B14F-4D97-AF65-F5344CB8AC3E}">
        <p14:creationId xmlns:p14="http://schemas.microsoft.com/office/powerpoint/2010/main" val="4247020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8</a:t>
            </a:fld>
            <a:endParaRPr lang="en-US" dirty="0"/>
          </a:p>
        </p:txBody>
      </p:sp>
    </p:spTree>
    <p:extLst>
      <p:ext uri="{BB962C8B-B14F-4D97-AF65-F5344CB8AC3E}">
        <p14:creationId xmlns:p14="http://schemas.microsoft.com/office/powerpoint/2010/main" val="4247020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9</a:t>
            </a:fld>
            <a:endParaRPr lang="en-US" dirty="0"/>
          </a:p>
        </p:txBody>
      </p:sp>
    </p:spTree>
    <p:extLst>
      <p:ext uri="{BB962C8B-B14F-4D97-AF65-F5344CB8AC3E}">
        <p14:creationId xmlns:p14="http://schemas.microsoft.com/office/powerpoint/2010/main" val="4247020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EDE589-F571-4932-82AB-584C07A8F3CC}" type="slidenum">
              <a:rPr lang="en-US" smtClean="0"/>
              <a:t>10</a:t>
            </a:fld>
            <a:endParaRPr lang="en-US"/>
          </a:p>
        </p:txBody>
      </p:sp>
    </p:spTree>
    <p:extLst>
      <p:ext uri="{BB962C8B-B14F-4D97-AF65-F5344CB8AC3E}">
        <p14:creationId xmlns:p14="http://schemas.microsoft.com/office/powerpoint/2010/main" val="2659384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11</a:t>
            </a:fld>
            <a:endParaRPr lang="en-US" dirty="0"/>
          </a:p>
        </p:txBody>
      </p:sp>
    </p:spTree>
    <p:extLst>
      <p:ext uri="{BB962C8B-B14F-4D97-AF65-F5344CB8AC3E}">
        <p14:creationId xmlns:p14="http://schemas.microsoft.com/office/powerpoint/2010/main" val="2659384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5" name="Rectangle 4"/>
          <p:cNvSpPr/>
          <p:nvPr userDrawn="1"/>
        </p:nvSpPr>
        <p:spPr>
          <a:xfrm>
            <a:off x="0" y="2667000"/>
            <a:ext cx="9144000" cy="27400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p:cNvSpPr/>
          <p:nvPr/>
        </p:nvSpPr>
        <p:spPr>
          <a:xfrm>
            <a:off x="0" y="5478463"/>
            <a:ext cx="9144000" cy="23653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TextBox 6"/>
          <p:cNvSpPr txBox="1"/>
          <p:nvPr/>
        </p:nvSpPr>
        <p:spPr>
          <a:xfrm>
            <a:off x="4819650" y="4260850"/>
            <a:ext cx="1219200" cy="585788"/>
          </a:xfrm>
          <a:prstGeom prst="rect">
            <a:avLst/>
          </a:prstGeom>
          <a:noFill/>
        </p:spPr>
        <p:txBody>
          <a:bodyPr>
            <a:spAutoFit/>
          </a:bodyPr>
          <a:lstStyle/>
          <a:p>
            <a:pPr>
              <a:defRPr/>
            </a:pPr>
            <a:r>
              <a:rPr lang="en-US" sz="3200" spc="150" dirty="0">
                <a:solidFill>
                  <a:srgbClr val="FFFFFF"/>
                </a:solidFill>
                <a:sym typeface="Wingdings"/>
              </a:rPr>
              <a:t></a:t>
            </a:r>
            <a:endParaRPr lang="en-US" sz="3200" spc="150" dirty="0">
              <a:solidFill>
                <a:srgbClr val="FFFFFF"/>
              </a:solidFill>
            </a:endParaRPr>
          </a:p>
        </p:txBody>
      </p:sp>
      <p:sp>
        <p:nvSpPr>
          <p:cNvPr id="8" name="TextBox 7"/>
          <p:cNvSpPr txBox="1"/>
          <p:nvPr/>
        </p:nvSpPr>
        <p:spPr>
          <a:xfrm>
            <a:off x="3148013" y="4260850"/>
            <a:ext cx="1219200" cy="585788"/>
          </a:xfrm>
          <a:prstGeom prst="rect">
            <a:avLst/>
          </a:prstGeom>
          <a:noFill/>
        </p:spPr>
        <p:txBody>
          <a:bodyPr>
            <a:spAutoFit/>
          </a:bodyPr>
          <a:lstStyle/>
          <a:p>
            <a:pPr algn="r">
              <a:defRPr/>
            </a:pPr>
            <a:r>
              <a:rPr lang="en-US" sz="3200" spc="150" dirty="0">
                <a:solidFill>
                  <a:srgbClr val="FFFFFF"/>
                </a:solidFill>
                <a:sym typeface="Wingdings"/>
              </a:rPr>
              <a:t></a:t>
            </a:r>
            <a:endParaRPr lang="en-US" sz="3200" spc="150" dirty="0">
              <a:solidFill>
                <a:srgbClr val="FFFFFF"/>
              </a:solidFill>
            </a:endParaRPr>
          </a:p>
        </p:txBody>
      </p:sp>
      <p:sp>
        <p:nvSpPr>
          <p:cNvPr id="9" name="TextBox 8"/>
          <p:cNvSpPr txBox="1"/>
          <p:nvPr userDrawn="1"/>
        </p:nvSpPr>
        <p:spPr>
          <a:xfrm>
            <a:off x="0" y="2849563"/>
            <a:ext cx="9144000" cy="1570037"/>
          </a:xfrm>
          <a:prstGeom prst="rect">
            <a:avLst/>
          </a:prstGeom>
          <a:noFill/>
        </p:spPr>
        <p:txBody>
          <a:bodyPr>
            <a:spAutoFit/>
          </a:bodyPr>
          <a:lstStyle/>
          <a:p>
            <a:pPr algn="ctr">
              <a:defRPr/>
            </a:pPr>
            <a:r>
              <a:rPr lang="en-US" sz="2400" b="1" dirty="0">
                <a:solidFill>
                  <a:prstClr val="white"/>
                </a:solidFill>
                <a:effectLst>
                  <a:outerShdw blurRad="38100" dist="38100" dir="2700000" algn="tl">
                    <a:srgbClr val="000000">
                      <a:alpha val="43137"/>
                    </a:srgbClr>
                  </a:outerShdw>
                </a:effectLst>
              </a:rPr>
              <a:t>Presented By:</a:t>
            </a:r>
          </a:p>
          <a:p>
            <a:pPr algn="ctr">
              <a:defRPr/>
            </a:pPr>
            <a:r>
              <a:rPr lang="en-US" dirty="0">
                <a:solidFill>
                  <a:prstClr val="white"/>
                </a:solidFill>
                <a:effectLst>
                  <a:outerShdw blurRad="38100" dist="38100" dir="2700000" algn="tl">
                    <a:srgbClr val="000000">
                      <a:alpha val="43137"/>
                    </a:srgbClr>
                  </a:outerShdw>
                </a:effectLst>
              </a:rPr>
              <a:t>Name</a:t>
            </a:r>
          </a:p>
          <a:p>
            <a:pPr algn="ctr">
              <a:defRPr/>
            </a:pPr>
            <a:r>
              <a:rPr lang="en-US" dirty="0">
                <a:solidFill>
                  <a:prstClr val="white"/>
                </a:solidFill>
                <a:effectLst>
                  <a:outerShdw blurRad="38100" dist="38100" dir="2700000" algn="tl">
                    <a:srgbClr val="000000">
                      <a:alpha val="43137"/>
                    </a:srgbClr>
                  </a:outerShdw>
                </a:effectLst>
              </a:rPr>
              <a:t>Title</a:t>
            </a:r>
          </a:p>
          <a:p>
            <a:pPr algn="ctr">
              <a:defRPr/>
            </a:pPr>
            <a:r>
              <a:rPr lang="en-US" dirty="0">
                <a:solidFill>
                  <a:prstClr val="white"/>
                </a:solidFill>
                <a:effectLst>
                  <a:outerShdw blurRad="38100" dist="38100" dir="2700000" algn="tl">
                    <a:srgbClr val="000000">
                      <a:alpha val="43137"/>
                    </a:srgbClr>
                  </a:outerShdw>
                </a:effectLst>
              </a:rPr>
              <a:t>Office</a:t>
            </a:r>
          </a:p>
          <a:p>
            <a:pPr>
              <a:defRPr/>
            </a:pPr>
            <a:endParaRPr lang="en-US" dirty="0">
              <a:solidFill>
                <a:prstClr val="black"/>
              </a:solidFill>
            </a:endParaRPr>
          </a:p>
        </p:txBody>
      </p:sp>
      <p:pic>
        <p:nvPicPr>
          <p:cNvPr id="10" name="Picture 15" descr="Logos spaced.png"/>
          <p:cNvPicPr>
            <a:picLocks noChangeAspect="1"/>
          </p:cNvPicPr>
          <p:nvPr userDrawn="1"/>
        </p:nvPicPr>
        <p:blipFill>
          <a:blip r:embed="rId2" cstate="print"/>
          <a:srcRect/>
          <a:stretch>
            <a:fillRect/>
          </a:stretch>
        </p:blipFill>
        <p:spPr bwMode="auto">
          <a:xfrm>
            <a:off x="2468563" y="5943600"/>
            <a:ext cx="4084637" cy="742950"/>
          </a:xfrm>
          <a:prstGeom prst="rect">
            <a:avLst/>
          </a:prstGeom>
          <a:noFill/>
          <a:ln w="9525">
            <a:noFill/>
            <a:miter lim="800000"/>
            <a:headEnd/>
            <a:tailEnd/>
          </a:ln>
        </p:spPr>
      </p:pic>
      <p:sp>
        <p:nvSpPr>
          <p:cNvPr id="11" name="TextBox 10"/>
          <p:cNvSpPr txBox="1"/>
          <p:nvPr userDrawn="1"/>
        </p:nvSpPr>
        <p:spPr>
          <a:xfrm>
            <a:off x="0" y="609600"/>
            <a:ext cx="9144000" cy="1570038"/>
          </a:xfrm>
          <a:prstGeom prst="rect">
            <a:avLst/>
          </a:prstGeom>
          <a:noFill/>
        </p:spPr>
        <p:txBody>
          <a:bodyPr>
            <a:spAutoFit/>
          </a:bodyPr>
          <a:lstStyle/>
          <a:p>
            <a:pPr algn="ctr">
              <a:defRPr/>
            </a:pPr>
            <a:r>
              <a:rPr lang="en-US" sz="4800" dirty="0">
                <a:solidFill>
                  <a:srgbClr val="00B050"/>
                </a:solidFill>
                <a:effectLst>
                  <a:outerShdw blurRad="50800" dist="38100" dir="2700000" algn="tl">
                    <a:srgbClr val="000000">
                      <a:alpha val="43137"/>
                    </a:srgbClr>
                  </a:outerShdw>
                </a:effectLst>
                <a:latin typeface="Arial Black" pitchFamily="34" charset="0"/>
              </a:rPr>
              <a:t>Presentation </a:t>
            </a:r>
          </a:p>
          <a:p>
            <a:pPr algn="ctr">
              <a:defRPr/>
            </a:pPr>
            <a:r>
              <a:rPr lang="en-US" sz="4800" dirty="0">
                <a:solidFill>
                  <a:srgbClr val="00B050"/>
                </a:solidFill>
                <a:effectLst>
                  <a:outerShdw blurRad="50800" dist="38100" dir="2700000" algn="tl">
                    <a:srgbClr val="000000">
                      <a:alpha val="43137"/>
                    </a:srgbClr>
                  </a:outerShdw>
                </a:effectLst>
                <a:latin typeface="Arial Black" pitchFamily="34" charset="0"/>
              </a:rPr>
              <a:t>Title</a:t>
            </a:r>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pPr>
              <a:defRPr/>
            </a:pPr>
            <a:endParaRPr lang="en-US" dirty="0">
              <a:solidFill>
                <a:srgbClr val="00359E"/>
              </a:solidFill>
            </a:endParaRPr>
          </a:p>
        </p:txBody>
      </p:sp>
      <p:sp>
        <p:nvSpPr>
          <p:cNvPr id="13" name="Slide Number Placeholder 12"/>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a:t>
            </a:fld>
            <a:endParaRPr lang="en-US" dirty="0">
              <a:solidFill>
                <a:srgbClr val="00359E"/>
              </a:solidFill>
            </a:endParaRPr>
          </a:p>
        </p:txBody>
      </p:sp>
      <p:sp>
        <p:nvSpPr>
          <p:cNvPr id="14" name="Footer Placeholder 13"/>
          <p:cNvSpPr>
            <a:spLocks noGrp="1"/>
          </p:cNvSpPr>
          <p:nvPr>
            <p:ph type="ftr" sz="quarter" idx="12"/>
          </p:nvPr>
        </p:nvSpPr>
        <p:spPr/>
        <p:txBody>
          <a:bodyPr/>
          <a:lstStyle/>
          <a:p>
            <a:pPr>
              <a:defRPr/>
            </a:pPr>
            <a:endParaRPr lang="en-US" dirty="0">
              <a:solidFill>
                <a:srgbClr val="00359E"/>
              </a:solidFill>
            </a:endParaRPr>
          </a:p>
        </p:txBody>
      </p:sp>
    </p:spTree>
    <p:extLst>
      <p:ext uri="{BB962C8B-B14F-4D97-AF65-F5344CB8AC3E}">
        <p14:creationId xmlns:p14="http://schemas.microsoft.com/office/powerpoint/2010/main" val="325900348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lnSpc>
                <a:spcPct val="90000"/>
              </a:lnSpc>
              <a:spcBef>
                <a:spcPts val="0"/>
              </a:spcBef>
              <a:spcAft>
                <a:spcPts val="800"/>
              </a:spcAft>
              <a:buSzPct val="100000"/>
              <a:buFont typeface="Arial"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solidFill>
                <a:srgbClr val="00359E"/>
              </a:solidFill>
            </a:endParaRPr>
          </a:p>
        </p:txBody>
      </p:sp>
      <p:sp>
        <p:nvSpPr>
          <p:cNvPr id="5" name="Slide Number Placeholder 4"/>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a:t>
            </a:fld>
            <a:endParaRPr lang="en-US" dirty="0">
              <a:solidFill>
                <a:srgbClr val="00359E"/>
              </a:solidFill>
            </a:endParaRPr>
          </a:p>
        </p:txBody>
      </p:sp>
      <p:sp>
        <p:nvSpPr>
          <p:cNvPr id="6" name="Footer Placeholder 5"/>
          <p:cNvSpPr>
            <a:spLocks noGrp="1"/>
          </p:cNvSpPr>
          <p:nvPr>
            <p:ph type="ftr" sz="quarter" idx="12"/>
          </p:nvPr>
        </p:nvSpPr>
        <p:spPr/>
        <p:txBody>
          <a:bodyPr/>
          <a:lstStyle/>
          <a:p>
            <a:pPr>
              <a:defRPr/>
            </a:pPr>
            <a:endParaRPr lang="en-US" dirty="0">
              <a:solidFill>
                <a:srgbClr val="00359E"/>
              </a:solidFill>
            </a:endParaRPr>
          </a:p>
        </p:txBody>
      </p:sp>
    </p:spTree>
    <p:extLst>
      <p:ext uri="{BB962C8B-B14F-4D97-AF65-F5344CB8AC3E}">
        <p14:creationId xmlns:p14="http://schemas.microsoft.com/office/powerpoint/2010/main" val="299263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solidFill>
                <a:srgbClr val="00359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srgbClr val="00359E"/>
              </a:solidFill>
            </a:endParaRPr>
          </a:p>
        </p:txBody>
      </p:sp>
      <p:sp>
        <p:nvSpPr>
          <p:cNvPr id="7" name="Slide Number Placeholder 5"/>
          <p:cNvSpPr>
            <a:spLocks noGrp="1"/>
          </p:cNvSpPr>
          <p:nvPr>
            <p:ph type="sldNum" sz="quarter" idx="12"/>
          </p:nvPr>
        </p:nvSpPr>
        <p:spPr/>
        <p:txBody>
          <a:bodyPr/>
          <a:lstStyle>
            <a:lvl1pPr>
              <a:defRPr/>
            </a:lvl1pPr>
          </a:lstStyle>
          <a:p>
            <a:pPr>
              <a:defRPr/>
            </a:pPr>
            <a:fld id="{8BCA5F6A-2547-4AA9-8CEC-B88B80A439EF}" type="slidenum">
              <a:rPr lang="en-US">
                <a:solidFill>
                  <a:srgbClr val="00359E"/>
                </a:solidFill>
              </a:rPr>
              <a:pPr>
                <a:defRPr/>
              </a:pPr>
              <a:t>‹#›</a:t>
            </a:fld>
            <a:endParaRPr lang="en-US" dirty="0">
              <a:solidFill>
                <a:srgbClr val="00359E"/>
              </a:solidFill>
            </a:endParaRPr>
          </a:p>
        </p:txBody>
      </p:sp>
    </p:spTree>
    <p:extLst>
      <p:ext uri="{BB962C8B-B14F-4D97-AF65-F5344CB8AC3E}">
        <p14:creationId xmlns:p14="http://schemas.microsoft.com/office/powerpoint/2010/main" val="2443548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solidFill>
                <a:srgbClr val="00359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srgbClr val="00359E"/>
              </a:solidFill>
            </a:endParaRPr>
          </a:p>
        </p:txBody>
      </p:sp>
      <p:sp>
        <p:nvSpPr>
          <p:cNvPr id="9" name="Slide Number Placeholder 5"/>
          <p:cNvSpPr>
            <a:spLocks noGrp="1"/>
          </p:cNvSpPr>
          <p:nvPr>
            <p:ph type="sldNum" sz="quarter" idx="12"/>
          </p:nvPr>
        </p:nvSpPr>
        <p:spPr/>
        <p:txBody>
          <a:bodyPr/>
          <a:lstStyle>
            <a:lvl1pPr>
              <a:defRPr/>
            </a:lvl1pPr>
          </a:lstStyle>
          <a:p>
            <a:pPr>
              <a:defRPr/>
            </a:pPr>
            <a:fld id="{668F2EB4-9E3B-4C54-8C8C-B083D1EEA325}" type="slidenum">
              <a:rPr lang="en-US">
                <a:solidFill>
                  <a:srgbClr val="00359E"/>
                </a:solidFill>
              </a:rPr>
              <a:pPr>
                <a:defRPr/>
              </a:pPr>
              <a:t>‹#›</a:t>
            </a:fld>
            <a:endParaRPr lang="en-US" dirty="0">
              <a:solidFill>
                <a:srgbClr val="00359E"/>
              </a:solidFill>
            </a:endParaRPr>
          </a:p>
        </p:txBody>
      </p:sp>
    </p:spTree>
    <p:extLst>
      <p:ext uri="{BB962C8B-B14F-4D97-AF65-F5344CB8AC3E}">
        <p14:creationId xmlns:p14="http://schemas.microsoft.com/office/powerpoint/2010/main" val="157129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solidFill>
                <a:srgbClr val="00359E"/>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srgbClr val="00359E"/>
              </a:solidFill>
            </a:endParaRPr>
          </a:p>
        </p:txBody>
      </p:sp>
      <p:sp>
        <p:nvSpPr>
          <p:cNvPr id="5" name="Slide Number Placeholder 5"/>
          <p:cNvSpPr>
            <a:spLocks noGrp="1"/>
          </p:cNvSpPr>
          <p:nvPr>
            <p:ph type="sldNum" sz="quarter" idx="12"/>
          </p:nvPr>
        </p:nvSpPr>
        <p:spPr/>
        <p:txBody>
          <a:bodyPr/>
          <a:lstStyle>
            <a:lvl1pPr>
              <a:defRPr/>
            </a:lvl1pPr>
          </a:lstStyle>
          <a:p>
            <a:pPr>
              <a:defRPr/>
            </a:pPr>
            <a:fld id="{38F69CDB-AFD6-447B-A67F-4D479FE629C1}" type="slidenum">
              <a:rPr lang="en-US">
                <a:solidFill>
                  <a:srgbClr val="00359E"/>
                </a:solidFill>
              </a:rPr>
              <a:pPr>
                <a:defRPr/>
              </a:pPr>
              <a:t>‹#›</a:t>
            </a:fld>
            <a:endParaRPr lang="en-US" dirty="0">
              <a:solidFill>
                <a:srgbClr val="00359E"/>
              </a:solidFill>
            </a:endParaRPr>
          </a:p>
        </p:txBody>
      </p:sp>
    </p:spTree>
    <p:extLst>
      <p:ext uri="{BB962C8B-B14F-4D97-AF65-F5344CB8AC3E}">
        <p14:creationId xmlns:p14="http://schemas.microsoft.com/office/powerpoint/2010/main" val="269340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solidFill>
                <a:srgbClr val="00359E"/>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srgbClr val="00359E"/>
              </a:solidFill>
            </a:endParaRPr>
          </a:p>
        </p:txBody>
      </p:sp>
      <p:sp>
        <p:nvSpPr>
          <p:cNvPr id="4" name="Slide Number Placeholder 3"/>
          <p:cNvSpPr>
            <a:spLocks noGrp="1"/>
          </p:cNvSpPr>
          <p:nvPr>
            <p:ph type="sldNum" sz="quarter" idx="12"/>
          </p:nvPr>
        </p:nvSpPr>
        <p:spPr/>
        <p:txBody>
          <a:bodyPr/>
          <a:lstStyle>
            <a:lvl1pPr>
              <a:defRPr/>
            </a:lvl1pPr>
          </a:lstStyle>
          <a:p>
            <a:pPr>
              <a:defRPr/>
            </a:pPr>
            <a:fld id="{288EDCBD-46B4-444C-BFA4-588457C97940}" type="slidenum">
              <a:rPr lang="en-US">
                <a:solidFill>
                  <a:srgbClr val="00359E"/>
                </a:solidFill>
              </a:rPr>
              <a:pPr>
                <a:defRPr/>
              </a:pPr>
              <a:t>‹#›</a:t>
            </a:fld>
            <a:endParaRPr lang="en-US" dirty="0">
              <a:solidFill>
                <a:srgbClr val="00359E"/>
              </a:solidFill>
            </a:endParaRPr>
          </a:p>
        </p:txBody>
      </p:sp>
    </p:spTree>
    <p:extLst>
      <p:ext uri="{BB962C8B-B14F-4D97-AF65-F5344CB8AC3E}">
        <p14:creationId xmlns:p14="http://schemas.microsoft.com/office/powerpoint/2010/main" val="1655152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3" descr="top_headers"/>
          <p:cNvPicPr>
            <a:picLocks noChangeAspect="1" noChangeArrowheads="1"/>
          </p:cNvPicPr>
          <p:nvPr/>
        </p:nvPicPr>
        <p:blipFill>
          <a:blip r:embed="rId2" cstate="print"/>
          <a:srcRect/>
          <a:stretch>
            <a:fillRect/>
          </a:stretch>
        </p:blipFill>
        <p:spPr bwMode="auto">
          <a:xfrm>
            <a:off x="292100" y="6400800"/>
            <a:ext cx="8547100" cy="371475"/>
          </a:xfrm>
          <a:prstGeom prst="rect">
            <a:avLst/>
          </a:prstGeom>
          <a:noFill/>
          <a:ln w="9525">
            <a:noFill/>
            <a:miter lim="800000"/>
            <a:headEnd/>
            <a:tailEnd/>
          </a:ln>
        </p:spPr>
      </p:pic>
      <p:pic>
        <p:nvPicPr>
          <p:cNvPr id="5" name="Picture 9" descr="top_headers"/>
          <p:cNvPicPr>
            <a:picLocks noChangeAspect="1" noChangeArrowheads="1"/>
          </p:cNvPicPr>
          <p:nvPr/>
        </p:nvPicPr>
        <p:blipFill>
          <a:blip r:embed="rId3" cstate="print"/>
          <a:srcRect/>
          <a:stretch>
            <a:fillRect/>
          </a:stretch>
        </p:blipFill>
        <p:spPr bwMode="auto">
          <a:xfrm>
            <a:off x="304800" y="127000"/>
            <a:ext cx="8559800" cy="752475"/>
          </a:xfrm>
          <a:prstGeom prst="rect">
            <a:avLst/>
          </a:prstGeom>
          <a:noFill/>
          <a:ln w="9525">
            <a:noFill/>
            <a:miter lim="800000"/>
            <a:headEnd/>
            <a:tailEnd/>
          </a:ln>
        </p:spPr>
      </p:pic>
      <p:pic>
        <p:nvPicPr>
          <p:cNvPr id="6" name="Picture 7" descr="home_img"/>
          <p:cNvPicPr>
            <a:picLocks noChangeAspect="1" noChangeArrowheads="1"/>
          </p:cNvPicPr>
          <p:nvPr/>
        </p:nvPicPr>
        <p:blipFill>
          <a:blip r:embed="rId4" cstate="print"/>
          <a:srcRect/>
          <a:stretch>
            <a:fillRect/>
          </a:stretch>
        </p:blipFill>
        <p:spPr bwMode="auto">
          <a:xfrm>
            <a:off x="2057400" y="914400"/>
            <a:ext cx="6697663" cy="1524000"/>
          </a:xfrm>
          <a:prstGeom prst="rect">
            <a:avLst/>
          </a:prstGeom>
          <a:noFill/>
          <a:ln w="9525">
            <a:noFill/>
            <a:miter lim="800000"/>
            <a:headEnd/>
            <a:tailEnd/>
          </a:ln>
        </p:spPr>
      </p:pic>
      <p:pic>
        <p:nvPicPr>
          <p:cNvPr id="7" name="Picture 8" descr="nih"/>
          <p:cNvPicPr>
            <a:picLocks noChangeAspect="1" noChangeArrowheads="1"/>
          </p:cNvPicPr>
          <p:nvPr/>
        </p:nvPicPr>
        <p:blipFill>
          <a:blip r:embed="rId5" cstate="print"/>
          <a:srcRect/>
          <a:stretch>
            <a:fillRect/>
          </a:stretch>
        </p:blipFill>
        <p:spPr bwMode="auto">
          <a:xfrm>
            <a:off x="3810000" y="419100"/>
            <a:ext cx="4876800" cy="176213"/>
          </a:xfrm>
          <a:prstGeom prst="rect">
            <a:avLst/>
          </a:prstGeom>
          <a:noFill/>
          <a:ln w="9525">
            <a:noFill/>
            <a:miter lim="800000"/>
            <a:headEnd/>
            <a:tailEnd/>
          </a:ln>
        </p:spPr>
      </p:pic>
      <p:pic>
        <p:nvPicPr>
          <p:cNvPr id="8" name="Picture 10" descr="oer"/>
          <p:cNvPicPr>
            <a:picLocks noChangeAspect="1" noChangeArrowheads="1"/>
          </p:cNvPicPr>
          <p:nvPr/>
        </p:nvPicPr>
        <p:blipFill>
          <a:blip r:embed="rId6" cstate="print"/>
          <a:srcRect/>
          <a:stretch>
            <a:fillRect/>
          </a:stretch>
        </p:blipFill>
        <p:spPr bwMode="auto">
          <a:xfrm>
            <a:off x="342900" y="114300"/>
            <a:ext cx="723900" cy="723900"/>
          </a:xfrm>
          <a:prstGeom prst="rect">
            <a:avLst/>
          </a:prstGeom>
          <a:noFill/>
          <a:ln w="9525">
            <a:noFill/>
            <a:miter lim="800000"/>
            <a:headEnd/>
            <a:tailEnd/>
          </a:ln>
        </p:spPr>
      </p:pic>
      <p:pic>
        <p:nvPicPr>
          <p:cNvPr id="9" name="Picture 11" descr="logo1"/>
          <p:cNvPicPr>
            <a:picLocks noChangeAspect="1" noChangeArrowheads="1"/>
          </p:cNvPicPr>
          <p:nvPr/>
        </p:nvPicPr>
        <p:blipFill>
          <a:blip r:embed="rId7" cstate="print"/>
          <a:srcRect/>
          <a:stretch>
            <a:fillRect/>
          </a:stretch>
        </p:blipFill>
        <p:spPr bwMode="auto">
          <a:xfrm>
            <a:off x="304800" y="6400800"/>
            <a:ext cx="368300" cy="371475"/>
          </a:xfrm>
          <a:prstGeom prst="rect">
            <a:avLst/>
          </a:prstGeom>
          <a:noFill/>
          <a:ln w="9525">
            <a:noFill/>
            <a:miter lim="800000"/>
            <a:headEnd/>
            <a:tailEnd/>
          </a:ln>
        </p:spPr>
      </p:pic>
      <p:pic>
        <p:nvPicPr>
          <p:cNvPr id="10" name="Picture 12" descr="logo2"/>
          <p:cNvPicPr>
            <a:picLocks noChangeAspect="1" noChangeArrowheads="1"/>
          </p:cNvPicPr>
          <p:nvPr/>
        </p:nvPicPr>
        <p:blipFill>
          <a:blip r:embed="rId8" cstate="print"/>
          <a:srcRect/>
          <a:stretch>
            <a:fillRect/>
          </a:stretch>
        </p:blipFill>
        <p:spPr bwMode="auto">
          <a:xfrm>
            <a:off x="762000" y="6400800"/>
            <a:ext cx="381000" cy="371475"/>
          </a:xfrm>
          <a:prstGeom prst="rect">
            <a:avLst/>
          </a:prstGeom>
          <a:noFill/>
          <a:ln w="9525">
            <a:noFill/>
            <a:miter lim="800000"/>
            <a:headEnd/>
            <a:tailEnd/>
          </a:ln>
        </p:spPr>
      </p:pic>
      <p:sp>
        <p:nvSpPr>
          <p:cNvPr id="11" name="Text Box 14"/>
          <p:cNvSpPr txBox="1">
            <a:spLocks noChangeArrowheads="1"/>
          </p:cNvSpPr>
          <p:nvPr/>
        </p:nvSpPr>
        <p:spPr bwMode="auto">
          <a:xfrm>
            <a:off x="7772400" y="6400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dirty="0" smtClean="0">
                <a:solidFill>
                  <a:prstClr val="white"/>
                </a:solidFill>
                <a:latin typeface="Franklin Gothic Book" pitchFamily="34" charset="0"/>
              </a:rPr>
              <a:t>OPERA</a:t>
            </a:r>
          </a:p>
        </p:txBody>
      </p:sp>
      <p:sp>
        <p:nvSpPr>
          <p:cNvPr id="3074" name="Rectangle 2"/>
          <p:cNvSpPr>
            <a:spLocks noGrp="1" noChangeArrowheads="1"/>
          </p:cNvSpPr>
          <p:nvPr>
            <p:ph type="ctrTitle"/>
          </p:nvPr>
        </p:nvSpPr>
        <p:spPr>
          <a:xfrm>
            <a:off x="685800" y="2362200"/>
            <a:ext cx="7772400" cy="1470025"/>
          </a:xfrm>
        </p:spPr>
        <p:txBody>
          <a:bodyPr/>
          <a:lstStyle>
            <a:lvl1pPr>
              <a:defRPr>
                <a:solidFill>
                  <a:schemeClr val="accent2"/>
                </a:solidFill>
              </a:defRPr>
            </a:lvl1pPr>
          </a:lstStyle>
          <a:p>
            <a:r>
              <a:rPr lang="en-US"/>
              <a:t>Click to edit Master title style</a:t>
            </a:r>
            <a:br>
              <a:rPr lang="en-US"/>
            </a:br>
            <a:endParaRPr lang="en-US"/>
          </a:p>
        </p:txBody>
      </p:sp>
      <p:sp>
        <p:nvSpPr>
          <p:cNvPr id="3075" name="Rectangle 3"/>
          <p:cNvSpPr>
            <a:spLocks noGrp="1" noChangeArrowheads="1"/>
          </p:cNvSpPr>
          <p:nvPr>
            <p:ph type="subTitle" idx="1"/>
          </p:nvPr>
        </p:nvSpPr>
        <p:spPr>
          <a:xfrm>
            <a:off x="1371600" y="4343400"/>
            <a:ext cx="6400800" cy="1295400"/>
          </a:xfrm>
        </p:spPr>
        <p:txBody>
          <a:bodyPr/>
          <a:lstStyle>
            <a:lvl1pPr marL="0" indent="0" algn="ctr">
              <a:buFontTx/>
              <a:buNone/>
              <a:defRPr/>
            </a:lvl1pPr>
          </a:lstStyle>
          <a:p>
            <a:r>
              <a:rPr lang="en-US"/>
              <a:t>Click to edit Master subtitle style</a:t>
            </a:r>
          </a:p>
        </p:txBody>
      </p:sp>
      <p:sp>
        <p:nvSpPr>
          <p:cNvPr id="12" name="Date Placeholder 11"/>
          <p:cNvSpPr>
            <a:spLocks noGrp="1"/>
          </p:cNvSpPr>
          <p:nvPr>
            <p:ph type="dt" sz="half" idx="10"/>
          </p:nvPr>
        </p:nvSpPr>
        <p:spPr/>
        <p:txBody>
          <a:bodyPr/>
          <a:lstStyle/>
          <a:p>
            <a:pPr>
              <a:defRPr/>
            </a:pPr>
            <a:endParaRPr lang="en-US" dirty="0">
              <a:solidFill>
                <a:srgbClr val="00359E"/>
              </a:solidFill>
            </a:endParaRPr>
          </a:p>
        </p:txBody>
      </p:sp>
      <p:sp>
        <p:nvSpPr>
          <p:cNvPr id="13" name="Slide Number Placeholder 12"/>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a:t>
            </a:fld>
            <a:endParaRPr lang="en-US" dirty="0">
              <a:solidFill>
                <a:srgbClr val="00359E"/>
              </a:solidFill>
            </a:endParaRPr>
          </a:p>
        </p:txBody>
      </p:sp>
      <p:sp>
        <p:nvSpPr>
          <p:cNvPr id="14" name="Footer Placeholder 13"/>
          <p:cNvSpPr>
            <a:spLocks noGrp="1"/>
          </p:cNvSpPr>
          <p:nvPr>
            <p:ph type="ftr" sz="quarter" idx="12"/>
          </p:nvPr>
        </p:nvSpPr>
        <p:spPr/>
        <p:txBody>
          <a:bodyPr/>
          <a:lstStyle/>
          <a:p>
            <a:pPr>
              <a:defRPr/>
            </a:pPr>
            <a:endParaRPr lang="en-US" dirty="0">
              <a:solidFill>
                <a:srgbClr val="00359E"/>
              </a:solidFill>
            </a:endParaRPr>
          </a:p>
        </p:txBody>
      </p:sp>
    </p:spTree>
    <p:extLst>
      <p:ext uri="{BB962C8B-B14F-4D97-AF65-F5344CB8AC3E}">
        <p14:creationId xmlns:p14="http://schemas.microsoft.com/office/powerpoint/2010/main" val="3504450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6002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solidFill>
                <a:srgbClr val="00359E"/>
              </a:solidFill>
            </a:endParaRPr>
          </a:p>
        </p:txBody>
      </p:sp>
      <p:sp>
        <p:nvSpPr>
          <p:cNvPr id="6" name="Slide Number Placeholder 5"/>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a:t>
            </a:fld>
            <a:endParaRPr lang="en-US" dirty="0">
              <a:solidFill>
                <a:srgbClr val="00359E"/>
              </a:solidFill>
            </a:endParaRPr>
          </a:p>
        </p:txBody>
      </p:sp>
      <p:sp>
        <p:nvSpPr>
          <p:cNvPr id="7" name="Footer Placeholder 6"/>
          <p:cNvSpPr>
            <a:spLocks noGrp="1"/>
          </p:cNvSpPr>
          <p:nvPr>
            <p:ph type="ftr" sz="quarter" idx="12"/>
          </p:nvPr>
        </p:nvSpPr>
        <p:spPr/>
        <p:txBody>
          <a:bodyPr/>
          <a:lstStyle/>
          <a:p>
            <a:pPr>
              <a:defRPr/>
            </a:pPr>
            <a:endParaRPr lang="en-US" dirty="0">
              <a:solidFill>
                <a:srgbClr val="00359E"/>
              </a:solidFill>
            </a:endParaRPr>
          </a:p>
        </p:txBody>
      </p:sp>
    </p:spTree>
    <p:extLst>
      <p:ext uri="{BB962C8B-B14F-4D97-AF65-F5344CB8AC3E}">
        <p14:creationId xmlns:p14="http://schemas.microsoft.com/office/powerpoint/2010/main" val="2000176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013"/>
            <a:ext cx="9144000" cy="14541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p:cNvSpPr/>
          <p:nvPr/>
        </p:nvSpPr>
        <p:spPr>
          <a:xfrm>
            <a:off x="0" y="168275"/>
            <a:ext cx="9144000" cy="115411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2" name="Title Placeholder 1"/>
          <p:cNvSpPr>
            <a:spLocks noGrp="1"/>
          </p:cNvSpPr>
          <p:nvPr>
            <p:ph type="title"/>
          </p:nvPr>
        </p:nvSpPr>
        <p:spPr>
          <a:xfrm>
            <a:off x="457200" y="182563"/>
            <a:ext cx="8229600" cy="1111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defRPr>
            </a:lvl1pPr>
          </a:lstStyle>
          <a:p>
            <a:pPr>
              <a:defRPr/>
            </a:pPr>
            <a:endParaRPr lang="en-US" dirty="0">
              <a:solidFill>
                <a:srgbClr val="00359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en-US" dirty="0">
              <a:solidFill>
                <a:srgbClr val="00359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defRPr>
            </a:lvl1pPr>
          </a:lstStyle>
          <a:p>
            <a:pPr>
              <a:defRPr/>
            </a:pPr>
            <a:fld id="{8C68AEDB-AEFF-497F-AD8E-285AC55ADA62}" type="slidenum">
              <a:rPr lang="en-US">
                <a:solidFill>
                  <a:srgbClr val="00359E"/>
                </a:solidFill>
              </a:rPr>
              <a:pPr>
                <a:defRPr/>
              </a:pPr>
              <a:t>‹#›</a:t>
            </a:fld>
            <a:endParaRPr lang="en-US" dirty="0">
              <a:solidFill>
                <a:srgbClr val="00359E"/>
              </a:solidFill>
            </a:endParaRPr>
          </a:p>
        </p:txBody>
      </p:sp>
      <p:sp>
        <p:nvSpPr>
          <p:cNvPr id="9" name="Rectangle 8"/>
          <p:cNvSpPr/>
          <p:nvPr/>
        </p:nvSpPr>
        <p:spPr>
          <a:xfrm>
            <a:off x="0" y="1368425"/>
            <a:ext cx="9144000" cy="149225"/>
          </a:xfrm>
          <a:prstGeom prst="rect">
            <a:avLst/>
          </a:prstGeom>
          <a:solidFill>
            <a:schemeClr val="accent1">
              <a:lumMod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Tree>
    <p:extLst>
      <p:ext uri="{BB962C8B-B14F-4D97-AF65-F5344CB8AC3E}">
        <p14:creationId xmlns:p14="http://schemas.microsoft.com/office/powerpoint/2010/main" val="2459045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Arial" pitchFamily="34" charset="0"/>
        </a:defRPr>
      </a:lvl1pPr>
      <a:lvl2pPr algn="ctr" rtl="0" eaLnBrk="0" fontAlgn="base" hangingPunct="0">
        <a:spcBef>
          <a:spcPct val="0"/>
        </a:spcBef>
        <a:spcAft>
          <a:spcPct val="0"/>
        </a:spcAft>
        <a:defRPr sz="4400">
          <a:solidFill>
            <a:srgbClr val="FFFFFF"/>
          </a:solidFill>
          <a:latin typeface="Arial" charset="0"/>
          <a:cs typeface="Arial" charset="0"/>
        </a:defRPr>
      </a:lvl2pPr>
      <a:lvl3pPr algn="ctr" rtl="0" eaLnBrk="0" fontAlgn="base" hangingPunct="0">
        <a:spcBef>
          <a:spcPct val="0"/>
        </a:spcBef>
        <a:spcAft>
          <a:spcPct val="0"/>
        </a:spcAft>
        <a:defRPr sz="4400">
          <a:solidFill>
            <a:srgbClr val="FFFFFF"/>
          </a:solidFill>
          <a:latin typeface="Arial" charset="0"/>
          <a:cs typeface="Arial" charset="0"/>
        </a:defRPr>
      </a:lvl3pPr>
      <a:lvl4pPr algn="ctr" rtl="0" eaLnBrk="0" fontAlgn="base" hangingPunct="0">
        <a:spcBef>
          <a:spcPct val="0"/>
        </a:spcBef>
        <a:spcAft>
          <a:spcPct val="0"/>
        </a:spcAft>
        <a:defRPr sz="4400">
          <a:solidFill>
            <a:srgbClr val="FFFFFF"/>
          </a:solidFill>
          <a:latin typeface="Arial" charset="0"/>
          <a:cs typeface="Arial" charset="0"/>
        </a:defRPr>
      </a:lvl4pPr>
      <a:lvl5pPr algn="ctr" rtl="0" eaLnBrk="0" fontAlgn="base" hangingPunct="0">
        <a:spcBef>
          <a:spcPct val="0"/>
        </a:spcBef>
        <a:spcAft>
          <a:spcPct val="0"/>
        </a:spcAft>
        <a:defRPr sz="4400">
          <a:solidFill>
            <a:srgbClr val="FFFFFF"/>
          </a:solidFill>
          <a:latin typeface="Arial" charset="0"/>
          <a:cs typeface="Arial" charset="0"/>
        </a:defRPr>
      </a:lvl5pPr>
      <a:lvl6pPr marL="457200" algn="ctr" rtl="0" fontAlgn="base">
        <a:spcBef>
          <a:spcPct val="0"/>
        </a:spcBef>
        <a:spcAft>
          <a:spcPct val="0"/>
        </a:spcAft>
        <a:defRPr sz="4400">
          <a:solidFill>
            <a:srgbClr val="FFFFFF"/>
          </a:solidFill>
          <a:latin typeface="Arial" charset="0"/>
          <a:cs typeface="Arial" charset="0"/>
        </a:defRPr>
      </a:lvl6pPr>
      <a:lvl7pPr marL="914400" algn="ctr" rtl="0" fontAlgn="base">
        <a:spcBef>
          <a:spcPct val="0"/>
        </a:spcBef>
        <a:spcAft>
          <a:spcPct val="0"/>
        </a:spcAft>
        <a:defRPr sz="4400">
          <a:solidFill>
            <a:srgbClr val="FFFFFF"/>
          </a:solidFill>
          <a:latin typeface="Arial" charset="0"/>
          <a:cs typeface="Arial" charset="0"/>
        </a:defRPr>
      </a:lvl7pPr>
      <a:lvl8pPr marL="1371600" algn="ctr" rtl="0" fontAlgn="base">
        <a:spcBef>
          <a:spcPct val="0"/>
        </a:spcBef>
        <a:spcAft>
          <a:spcPct val="0"/>
        </a:spcAft>
        <a:defRPr sz="4400">
          <a:solidFill>
            <a:srgbClr val="FFFFFF"/>
          </a:solidFill>
          <a:latin typeface="Arial" charset="0"/>
          <a:cs typeface="Arial" charset="0"/>
        </a:defRPr>
      </a:lvl8pPr>
      <a:lvl9pPr marL="1828800" algn="ctr" rtl="0" fontAlgn="base">
        <a:spcBef>
          <a:spcPct val="0"/>
        </a:spcBef>
        <a:spcAft>
          <a:spcPct val="0"/>
        </a:spcAft>
        <a:defRPr sz="4400">
          <a:solidFill>
            <a:srgbClr val="FFFFFF"/>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100000"/>
        <a:buFont typeface="Arial" charset="0"/>
        <a:buChar char="•"/>
        <a:defRPr sz="2800" b="1" kern="12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2"/>
        </a:buClr>
        <a:buSzPct val="85000"/>
        <a:buFont typeface="Courier New" pitchFamily="49" charset="0"/>
        <a:buChar char="o"/>
        <a:defRPr sz="2600" b="1" kern="1200">
          <a:solidFill>
            <a:srgbClr val="00B050"/>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CBCBFF"/>
        </a:buClr>
        <a:buFont typeface="Arial" charset="0"/>
        <a:buChar char="•"/>
        <a:defRPr sz="2400" b="1" kern="1200">
          <a:solidFill>
            <a:schemeClr val="tx2"/>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E36C09"/>
        </a:buClr>
        <a:buFont typeface="Arial" charset="0"/>
        <a:buChar char="•"/>
        <a:defRPr sz="2000" b="1" kern="1200">
          <a:solidFill>
            <a:srgbClr val="E46C0A"/>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4BACC6"/>
        </a:buClr>
        <a:buFont typeface="Arial" charset="0"/>
        <a:buChar char="•"/>
        <a:defRPr b="1"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po.gov/fdsys/pkg/FR-2014-12-19/pdf/2014-2869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grants.nih.gov/grants/guide/notice-files/NOT-OD-15-087.html" TargetMode="External"/><Relationship Id="rId4" Type="http://schemas.openxmlformats.org/officeDocument/2006/relationships/hyperlink" Target="http://grants.nih.gov/grants/guide/notice-files/NOT-OD-15-065.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4724400"/>
            <a:ext cx="8001000" cy="685800"/>
          </a:xfrm>
        </p:spPr>
        <p:txBody>
          <a:bodyPr rtlCol="0">
            <a:normAutofit fontScale="25000" lnSpcReduction="20000"/>
          </a:bodyPr>
          <a:lstStyle/>
          <a:p>
            <a:pPr eaLnBrk="1" fontAlgn="auto" hangingPunct="1">
              <a:spcAft>
                <a:spcPts val="0"/>
              </a:spcAft>
              <a:defRPr/>
            </a:pPr>
            <a:endParaRPr lang="en-US" sz="6400" dirty="0" smtClean="0"/>
          </a:p>
          <a:p>
            <a:pPr eaLnBrk="1" fontAlgn="auto" hangingPunct="1">
              <a:spcAft>
                <a:spcPts val="0"/>
              </a:spcAft>
              <a:defRPr/>
            </a:pPr>
            <a:endParaRPr lang="en-US" sz="6400" dirty="0" smtClean="0"/>
          </a:p>
          <a:p>
            <a:pPr eaLnBrk="1" fontAlgn="auto" hangingPunct="1">
              <a:spcAft>
                <a:spcPts val="0"/>
              </a:spcAft>
              <a:defRPr/>
            </a:pPr>
            <a:endParaRPr lang="en-US" sz="6400" dirty="0"/>
          </a:p>
          <a:p>
            <a:pPr eaLnBrk="1" fontAlgn="auto" hangingPunct="1">
              <a:spcAft>
                <a:spcPts val="0"/>
              </a:spcAft>
              <a:defRPr/>
            </a:pPr>
            <a:endParaRPr lang="en-US" sz="6400" dirty="0"/>
          </a:p>
          <a:p>
            <a:pPr eaLnBrk="1" fontAlgn="auto" hangingPunct="1">
              <a:spcAft>
                <a:spcPts val="0"/>
              </a:spcAft>
              <a:defRPr/>
            </a:pPr>
            <a:r>
              <a:rPr lang="en-US" sz="6600" dirty="0" smtClean="0"/>
              <a:t>National </a:t>
            </a:r>
            <a:r>
              <a:rPr lang="en-US" sz="6600" dirty="0" smtClean="0"/>
              <a:t>Sponsored Programs </a:t>
            </a:r>
            <a:r>
              <a:rPr lang="en-US" sz="6600" dirty="0"/>
              <a:t>Administrators Alliance (NSPAA) </a:t>
            </a:r>
            <a:r>
              <a:rPr lang="en-US" sz="6600" dirty="0" smtClean="0"/>
              <a:t>Workshop </a:t>
            </a:r>
            <a:endParaRPr lang="en-US" sz="6600" dirty="0"/>
          </a:p>
          <a:p>
            <a:pPr eaLnBrk="1" fontAlgn="auto" hangingPunct="1">
              <a:spcAft>
                <a:spcPts val="0"/>
              </a:spcAft>
              <a:defRPr/>
            </a:pPr>
            <a:r>
              <a:rPr lang="en-US" sz="6600" dirty="0" smtClean="0"/>
              <a:t>June 2, 2015 </a:t>
            </a:r>
            <a:endParaRPr lang="en-US" sz="6600" dirty="0"/>
          </a:p>
          <a:p>
            <a:pPr eaLnBrk="1" fontAlgn="auto" hangingPunct="1">
              <a:spcAft>
                <a:spcPts val="0"/>
              </a:spcAft>
              <a:buFont typeface="Arial" pitchFamily="34" charset="0"/>
              <a:buNone/>
              <a:defRPr/>
            </a:pPr>
            <a:r>
              <a:rPr lang="en-US" dirty="0" smtClean="0"/>
              <a:t> </a:t>
            </a:r>
            <a:endParaRPr lang="en-US" dirty="0"/>
          </a:p>
        </p:txBody>
      </p:sp>
      <p:sp>
        <p:nvSpPr>
          <p:cNvPr id="4" name="Rectangle 3"/>
          <p:cNvSpPr/>
          <p:nvPr/>
        </p:nvSpPr>
        <p:spPr>
          <a:xfrm>
            <a:off x="0" y="-17463"/>
            <a:ext cx="9144000" cy="2514601"/>
          </a:xfrm>
          <a:prstGeom prst="rect">
            <a:avLst/>
          </a:prstGeom>
          <a:gradFill flip="none" rotWithShape="1">
            <a:gsLst>
              <a:gs pos="16000">
                <a:schemeClr val="bg2"/>
              </a:gs>
              <a:gs pos="100000">
                <a:srgbClr val="C0C0C0"/>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n w="18000">
                <a:solidFill>
                  <a:schemeClr val="accent2">
                    <a:satMod val="140000"/>
                  </a:schemeClr>
                </a:solidFill>
                <a:prstDash val="solid"/>
                <a:miter lim="800000"/>
              </a:ln>
              <a:noFill/>
              <a:effectLst>
                <a:outerShdw blurRad="25500" dist="23000" dir="7020000" algn="tl">
                  <a:srgbClr val="00C057">
                    <a:alpha val="49804"/>
                  </a:srgbClr>
                </a:outerShdw>
              </a:effectLst>
            </a:endParaRPr>
          </a:p>
        </p:txBody>
      </p:sp>
      <p:sp>
        <p:nvSpPr>
          <p:cNvPr id="5" name="Rounded Rectangle 4"/>
          <p:cNvSpPr/>
          <p:nvPr/>
        </p:nvSpPr>
        <p:spPr>
          <a:xfrm>
            <a:off x="3048000" y="2819400"/>
            <a:ext cx="2971800" cy="1524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p:nvPr/>
        </p:nvSpPr>
        <p:spPr>
          <a:xfrm>
            <a:off x="0" y="1021140"/>
            <a:ext cx="9144000" cy="1569660"/>
          </a:xfrm>
          <a:prstGeom prst="rect">
            <a:avLst/>
          </a:prstGeom>
          <a:noFill/>
        </p:spPr>
        <p:txBody>
          <a:bodyPr>
            <a:spAutoFit/>
          </a:bodyPr>
          <a:lstStyle/>
          <a:p>
            <a:pPr algn="ctr" fontAlgn="auto">
              <a:spcBef>
                <a:spcPts val="0"/>
              </a:spcBef>
              <a:spcAft>
                <a:spcPts val="0"/>
              </a:spcAft>
              <a:defRPr/>
            </a:pPr>
            <a:r>
              <a:rPr lang="en-US" sz="4800" dirty="0">
                <a:ln w="18415" cmpd="sng">
                  <a:solidFill>
                    <a:srgbClr val="00B853"/>
                  </a:solidFill>
                  <a:prstDash val="solid"/>
                </a:ln>
                <a:solidFill>
                  <a:srgbClr val="00B853"/>
                </a:solidFill>
                <a:latin typeface="Franklin Gothic Demi" pitchFamily="34" charset="0"/>
                <a:cs typeface="Arial" pitchFamily="34" charset="0"/>
              </a:rPr>
              <a:t>NIH Implementation of Uniform Guidance </a:t>
            </a:r>
          </a:p>
        </p:txBody>
      </p:sp>
      <p:sp>
        <p:nvSpPr>
          <p:cNvPr id="7" name="TextBox 6"/>
          <p:cNvSpPr txBox="1"/>
          <p:nvPr/>
        </p:nvSpPr>
        <p:spPr>
          <a:xfrm>
            <a:off x="152400" y="2971800"/>
            <a:ext cx="8610600" cy="1477328"/>
          </a:xfrm>
          <a:prstGeom prst="rect">
            <a:avLst/>
          </a:prstGeom>
          <a:noFill/>
        </p:spPr>
        <p:txBody>
          <a:bodyPr wrap="square">
            <a:spAutoFit/>
          </a:bodyPr>
          <a:lstStyle/>
          <a:p>
            <a:pPr algn="ctr" fontAlgn="auto">
              <a:spcBef>
                <a:spcPts val="0"/>
              </a:spcBef>
              <a:spcAft>
                <a:spcPts val="0"/>
              </a:spcAft>
              <a:defRPr/>
            </a:pPr>
            <a:r>
              <a:rPr lang="en-US" sz="2400" b="1" dirty="0">
                <a:solidFill>
                  <a:schemeClr val="bg1"/>
                </a:solidFill>
                <a:effectLst>
                  <a:outerShdw blurRad="50800" dist="38100" dir="2700000" algn="tl" rotWithShape="0">
                    <a:prstClr val="black">
                      <a:alpha val="40000"/>
                    </a:prstClr>
                  </a:outerShdw>
                </a:effectLst>
              </a:rPr>
              <a:t>Michelle </a:t>
            </a:r>
            <a:r>
              <a:rPr lang="en-US" sz="2400" b="1" dirty="0" smtClean="0">
                <a:solidFill>
                  <a:schemeClr val="bg1"/>
                </a:solidFill>
                <a:effectLst>
                  <a:outerShdw blurRad="50800" dist="38100" dir="2700000" algn="tl" rotWithShape="0">
                    <a:prstClr val="black">
                      <a:alpha val="40000"/>
                    </a:prstClr>
                  </a:outerShdw>
                </a:effectLst>
              </a:rPr>
              <a:t>G. Bulls</a:t>
            </a:r>
            <a:r>
              <a:rPr lang="en-US" sz="2400" b="1" dirty="0">
                <a:solidFill>
                  <a:schemeClr val="bg1"/>
                </a:solidFill>
                <a:effectLst>
                  <a:outerShdw blurRad="50800" dist="38100" dir="2700000" algn="tl" rotWithShape="0">
                    <a:prstClr val="black">
                      <a:alpha val="40000"/>
                    </a:prstClr>
                  </a:outerShdw>
                </a:effectLst>
              </a:rPr>
              <a:t>, Director</a:t>
            </a:r>
          </a:p>
          <a:p>
            <a:pPr algn="ctr" fontAlgn="auto">
              <a:spcBef>
                <a:spcPts val="0"/>
              </a:spcBef>
              <a:spcAft>
                <a:spcPts val="0"/>
              </a:spcAft>
              <a:defRPr/>
            </a:pPr>
            <a:r>
              <a:rPr lang="en-US" sz="2400" b="1" dirty="0">
                <a:solidFill>
                  <a:schemeClr val="bg1"/>
                </a:solidFill>
                <a:effectLst>
                  <a:outerShdw blurRad="50800" dist="38100" dir="2700000" algn="tl" rotWithShape="0">
                    <a:prstClr val="black">
                      <a:alpha val="40000"/>
                    </a:prstClr>
                  </a:outerShdw>
                </a:effectLst>
              </a:rPr>
              <a:t>Samuel Ashe, Grants Policy Analyst     </a:t>
            </a:r>
          </a:p>
          <a:p>
            <a:pPr algn="ctr" fontAlgn="auto">
              <a:spcBef>
                <a:spcPts val="0"/>
              </a:spcBef>
              <a:spcAft>
                <a:spcPts val="0"/>
              </a:spcAft>
              <a:defRPr/>
            </a:pPr>
            <a:r>
              <a:rPr lang="en-US" sz="2400" b="1" dirty="0">
                <a:solidFill>
                  <a:schemeClr val="bg1"/>
                </a:solidFill>
                <a:effectLst>
                  <a:outerShdw blurRad="50800" dist="38100" dir="2700000" algn="tl" rotWithShape="0">
                    <a:prstClr val="black">
                      <a:alpha val="40000"/>
                    </a:prstClr>
                  </a:outerShdw>
                </a:effectLst>
              </a:rPr>
              <a:t>Office of Policy for Extramural Research Administration, OER, NIH</a:t>
            </a:r>
          </a:p>
          <a:p>
            <a:pPr fontAlgn="auto">
              <a:spcBef>
                <a:spcPts val="0"/>
              </a:spcBef>
              <a:spcAft>
                <a:spcPts val="0"/>
              </a:spcAft>
              <a:defRPr/>
            </a:pPr>
            <a:endParaRPr lang="en-US" dirty="0">
              <a:latin typeface="+mn-lt"/>
            </a:endParaRPr>
          </a:p>
        </p:txBody>
      </p:sp>
      <p:sp>
        <p:nvSpPr>
          <p:cNvPr id="8" name="Rectangle 7"/>
          <p:cNvSpPr/>
          <p:nvPr/>
        </p:nvSpPr>
        <p:spPr>
          <a:xfrm>
            <a:off x="2286000" y="5943600"/>
            <a:ext cx="4343400" cy="6858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5954" name="Picture 2" descr="https://oer-sharepoint.nih.gov/NIH%20logo%20files/NIH%20logo%20with%20tagline/NIH_Master_Logo_With_Tag_2Color-JPG.jpg"/>
          <p:cNvPicPr>
            <a:picLocks noChangeAspect="1" noChangeArrowheads="1"/>
          </p:cNvPicPr>
          <p:nvPr/>
        </p:nvPicPr>
        <p:blipFill>
          <a:blip r:embed="rId3" cstate="print"/>
          <a:srcRect/>
          <a:stretch>
            <a:fillRect/>
          </a:stretch>
        </p:blipFill>
        <p:spPr bwMode="auto">
          <a:xfrm>
            <a:off x="2209800" y="5943600"/>
            <a:ext cx="4648200" cy="762000"/>
          </a:xfrm>
          <a:prstGeom prst="rect">
            <a:avLst/>
          </a:prstGeom>
          <a:noFill/>
        </p:spPr>
      </p:pic>
      <p:sp>
        <p:nvSpPr>
          <p:cNvPr id="2" name="TextBox 1"/>
          <p:cNvSpPr txBox="1"/>
          <p:nvPr/>
        </p:nvSpPr>
        <p:spPr>
          <a:xfrm>
            <a:off x="-228600" y="-228600"/>
            <a:ext cx="8763000" cy="923330"/>
          </a:xfrm>
          <a:prstGeom prst="rect">
            <a:avLst/>
          </a:prstGeom>
          <a:noFill/>
        </p:spPr>
        <p:txBody>
          <a:bodyPr wrap="square" rtlCol="0">
            <a:spAutoFit/>
          </a:bodyPr>
          <a:lstStyle/>
          <a:p>
            <a:pPr algn="ctr"/>
            <a:r>
              <a:rPr lang="en-US" sz="5400" dirty="0">
                <a:ln w="18415" cmpd="sng">
                  <a:solidFill>
                    <a:srgbClr val="00B853"/>
                  </a:solidFill>
                  <a:prstDash val="solid"/>
                </a:ln>
                <a:solidFill>
                  <a:srgbClr val="00B853"/>
                </a:solidFill>
                <a:effectLst>
                  <a:outerShdw blurRad="50800" dist="38100" dir="5400000" algn="tl" rotWithShape="0">
                    <a:srgbClr val="0000FF">
                      <a:alpha val="64000"/>
                    </a:srgbClr>
                  </a:outerShdw>
                </a:effectLst>
                <a:latin typeface="Franklin Gothic Demi" pitchFamily="34" charset="0"/>
                <a:cs typeface="Arial" pitchFamily="34" charset="0"/>
              </a:rPr>
              <a:t>	</a:t>
            </a:r>
            <a:endParaRPr lang="en-US" sz="2800" b="1" dirty="0" smtClean="0">
              <a:ln w="18415" cmpd="sng">
                <a:solidFill>
                  <a:srgbClr val="00B853"/>
                </a:solidFill>
                <a:prstDash val="solid"/>
              </a:ln>
              <a:solidFill>
                <a:srgbClr val="FF0000"/>
              </a:solidFill>
              <a:latin typeface="Franklin Gothic Demi" pitchFamily="34" charset="0"/>
              <a:cs typeface="Arial" pitchFamily="34" charset="0"/>
            </a:endParaRPr>
          </a:p>
        </p:txBody>
      </p:sp>
    </p:spTree>
    <p:extLst>
      <p:ext uri="{BB962C8B-B14F-4D97-AF65-F5344CB8AC3E}">
        <p14:creationId xmlns:p14="http://schemas.microsoft.com/office/powerpoint/2010/main" val="471913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The Notice Of Award</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4572000"/>
          </a:xfrm>
        </p:spPr>
        <p:txBody>
          <a:bodyPr/>
          <a:lstStyle/>
          <a:p>
            <a:pPr marL="57150" indent="0">
              <a:buNone/>
            </a:pPr>
            <a:r>
              <a:rPr lang="en-US" sz="2400" dirty="0" smtClean="0"/>
              <a:t>NIH Notices of Awards have been revised to reflect the following:</a:t>
            </a:r>
            <a:endParaRPr lang="en-US" sz="2400" dirty="0"/>
          </a:p>
          <a:p>
            <a:pPr marL="800100" lvl="1">
              <a:spcBef>
                <a:spcPts val="0"/>
              </a:spcBef>
              <a:spcAft>
                <a:spcPts val="1000"/>
              </a:spcAft>
            </a:pPr>
            <a:r>
              <a:rPr lang="en-US" sz="2000" dirty="0" smtClean="0"/>
              <a:t>Federal award date</a:t>
            </a:r>
          </a:p>
          <a:p>
            <a:pPr marL="800100" lvl="1">
              <a:spcBef>
                <a:spcPts val="0"/>
              </a:spcBef>
              <a:spcAft>
                <a:spcPts val="1000"/>
              </a:spcAft>
            </a:pPr>
            <a:r>
              <a:rPr lang="en-US" sz="2000" dirty="0" smtClean="0"/>
              <a:t>Total approved cost sharing or matching (replaced Non-Federal share)</a:t>
            </a:r>
          </a:p>
          <a:p>
            <a:pPr marL="800100" lvl="1">
              <a:spcBef>
                <a:spcPts val="0"/>
              </a:spcBef>
              <a:spcAft>
                <a:spcPts val="1000"/>
              </a:spcAft>
            </a:pPr>
            <a:r>
              <a:rPr lang="en-US" sz="2000" dirty="0" smtClean="0"/>
              <a:t>Total </a:t>
            </a:r>
            <a:r>
              <a:rPr lang="en-US" sz="2000" dirty="0"/>
              <a:t>Amount of Federal Funds Obligated (Federal </a:t>
            </a:r>
            <a:r>
              <a:rPr lang="en-US" sz="2000" dirty="0" smtClean="0"/>
              <a:t>Share)</a:t>
            </a:r>
          </a:p>
          <a:p>
            <a:pPr marL="800100" lvl="1">
              <a:spcBef>
                <a:spcPts val="0"/>
              </a:spcBef>
              <a:spcAft>
                <a:spcPts val="1000"/>
              </a:spcAft>
            </a:pPr>
            <a:r>
              <a:rPr lang="en-US" sz="2000" dirty="0" smtClean="0"/>
              <a:t>Added Catalog </a:t>
            </a:r>
            <a:r>
              <a:rPr lang="en-US" sz="2000" dirty="0"/>
              <a:t>of Federal Domestic Assistance (CFDA) name in addition to the CFDA </a:t>
            </a:r>
            <a:r>
              <a:rPr lang="en-US" sz="2000" dirty="0" smtClean="0"/>
              <a:t>Number</a:t>
            </a:r>
          </a:p>
          <a:p>
            <a:pPr marL="800100" lvl="1">
              <a:spcBef>
                <a:spcPts val="0"/>
              </a:spcBef>
              <a:spcAft>
                <a:spcPts val="1000"/>
              </a:spcAft>
            </a:pPr>
            <a:r>
              <a:rPr lang="en-US" sz="2000" dirty="0" smtClean="0"/>
              <a:t>Added Period </a:t>
            </a:r>
            <a:r>
              <a:rPr lang="en-US" sz="2000" dirty="0"/>
              <a:t>of Performance above the Budget Period and Project </a:t>
            </a:r>
            <a:r>
              <a:rPr lang="en-US" sz="2000" dirty="0" smtClean="0"/>
              <a:t>Period</a:t>
            </a:r>
          </a:p>
          <a:p>
            <a:pPr marL="800100" lvl="1">
              <a:spcBef>
                <a:spcPts val="0"/>
              </a:spcBef>
              <a:spcAft>
                <a:spcPts val="1000"/>
              </a:spcAft>
            </a:pPr>
            <a:r>
              <a:rPr lang="en-US" sz="2000" dirty="0" smtClean="0"/>
              <a:t>Added Research &amp; Development (R&amp;D) Indicator</a:t>
            </a:r>
            <a:endParaRPr lang="en-US" sz="2000" dirty="0"/>
          </a:p>
          <a:p>
            <a:pPr marL="1200150" lvl="2"/>
            <a:endParaRPr lang="en-US" sz="1600" dirty="0"/>
          </a:p>
          <a:p>
            <a:pPr marL="1200150" lvl="2"/>
            <a:endParaRPr lang="en-US" sz="1600" dirty="0"/>
          </a:p>
          <a:p>
            <a:pPr marL="1200150" lvl="2"/>
            <a:endParaRPr lang="en-US" sz="16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10</a:t>
            </a:fld>
            <a:endParaRPr lang="en-US" dirty="0"/>
          </a:p>
        </p:txBody>
      </p:sp>
    </p:spTree>
    <p:extLst>
      <p:ext uri="{BB962C8B-B14F-4D97-AF65-F5344CB8AC3E}">
        <p14:creationId xmlns:p14="http://schemas.microsoft.com/office/powerpoint/2010/main" val="4057158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Cost Principles</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400" dirty="0" smtClean="0"/>
              <a:t>Cost Principles </a:t>
            </a:r>
          </a:p>
          <a:p>
            <a:pPr marL="0" indent="0">
              <a:buNone/>
            </a:pPr>
            <a:r>
              <a:rPr lang="en-US" sz="2000" dirty="0" smtClean="0"/>
              <a:t>The </a:t>
            </a:r>
            <a:r>
              <a:rPr lang="en-US" sz="2000" dirty="0"/>
              <a:t>cost principles are set forth in </a:t>
            </a:r>
            <a:r>
              <a:rPr lang="en-US" sz="2000" dirty="0" smtClean="0"/>
              <a:t>HHS </a:t>
            </a:r>
            <a:r>
              <a:rPr lang="en-US" sz="2000" dirty="0"/>
              <a:t>regulations at 45 CFR </a:t>
            </a:r>
            <a:r>
              <a:rPr lang="en-US" sz="2000" dirty="0" smtClean="0"/>
              <a:t>Part 75</a:t>
            </a:r>
            <a:r>
              <a:rPr lang="en-US" sz="2000" dirty="0"/>
              <a:t>, Subpart E and Appendix IX (hospitals) to Part 75. </a:t>
            </a:r>
            <a:endParaRPr lang="en-US" sz="2000" dirty="0" smtClean="0"/>
          </a:p>
          <a:p>
            <a:pPr lvl="1"/>
            <a:r>
              <a:rPr lang="en-US" sz="1800" dirty="0" smtClean="0">
                <a:solidFill>
                  <a:schemeClr val="accent2"/>
                </a:solidFill>
              </a:rPr>
              <a:t>OMB </a:t>
            </a:r>
            <a:r>
              <a:rPr lang="en-US" sz="1800" dirty="0">
                <a:solidFill>
                  <a:schemeClr val="accent2"/>
                </a:solidFill>
              </a:rPr>
              <a:t>Circulars A-21, A-87 and A-122 have been consolidated and into a single source document relocated to 2 CFR Part 200, Subpart E—Cost Principles</a:t>
            </a:r>
            <a:r>
              <a:rPr lang="en-US" sz="1800" dirty="0" smtClean="0">
                <a:solidFill>
                  <a:schemeClr val="accent2"/>
                </a:solidFill>
              </a:rPr>
              <a:t>.</a:t>
            </a:r>
          </a:p>
          <a:p>
            <a:pPr lvl="1"/>
            <a:endParaRPr lang="en-US" sz="1800" dirty="0">
              <a:solidFill>
                <a:schemeClr val="accent1"/>
              </a:solidFill>
            </a:endParaRPr>
          </a:p>
          <a:p>
            <a:pPr marL="0" indent="0">
              <a:buNone/>
            </a:pPr>
            <a:r>
              <a:rPr lang="en-US" sz="2000" dirty="0"/>
              <a:t>The cost principles </a:t>
            </a:r>
            <a:r>
              <a:rPr lang="en-US" sz="2000" dirty="0" smtClean="0"/>
              <a:t>continue to address the four </a:t>
            </a:r>
            <a:r>
              <a:rPr lang="en-US" sz="2000" dirty="0"/>
              <a:t>tests to determine the allowability of costs. The tests are as follows</a:t>
            </a:r>
            <a:r>
              <a:rPr lang="en-US" sz="2000" dirty="0" smtClean="0"/>
              <a:t>:</a:t>
            </a:r>
          </a:p>
          <a:p>
            <a:pPr lvl="1"/>
            <a:r>
              <a:rPr lang="en-US" sz="1800" dirty="0">
                <a:solidFill>
                  <a:schemeClr val="accent2"/>
                </a:solidFill>
              </a:rPr>
              <a:t>Reasonableness (Including Necessity</a:t>
            </a:r>
            <a:r>
              <a:rPr lang="en-US" sz="1800" dirty="0" smtClean="0">
                <a:solidFill>
                  <a:schemeClr val="accent2"/>
                </a:solidFill>
              </a:rPr>
              <a:t>).</a:t>
            </a:r>
          </a:p>
          <a:p>
            <a:pPr lvl="1"/>
            <a:r>
              <a:rPr lang="en-US" sz="1800" dirty="0" smtClean="0">
                <a:solidFill>
                  <a:schemeClr val="accent2"/>
                </a:solidFill>
              </a:rPr>
              <a:t>Allocability</a:t>
            </a:r>
          </a:p>
          <a:p>
            <a:pPr lvl="1"/>
            <a:r>
              <a:rPr lang="en-US" sz="1800" dirty="0" smtClean="0">
                <a:solidFill>
                  <a:schemeClr val="accent2"/>
                </a:solidFill>
              </a:rPr>
              <a:t>Consistency</a:t>
            </a:r>
          </a:p>
          <a:p>
            <a:pPr lvl="1"/>
            <a:r>
              <a:rPr lang="en-US" sz="1800" dirty="0">
                <a:solidFill>
                  <a:schemeClr val="accent2"/>
                </a:solidFill>
              </a:rPr>
              <a:t>Conformance</a:t>
            </a:r>
          </a:p>
          <a:p>
            <a:endParaRPr lang="en-US" sz="2000" dirty="0">
              <a:solidFill>
                <a:schemeClr val="accent1"/>
              </a:solidFill>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11</a:t>
            </a:fld>
            <a:endParaRPr lang="en-US" dirty="0"/>
          </a:p>
        </p:txBody>
      </p:sp>
    </p:spTree>
    <p:extLst>
      <p:ext uri="{BB962C8B-B14F-4D97-AF65-F5344CB8AC3E}">
        <p14:creationId xmlns:p14="http://schemas.microsoft.com/office/powerpoint/2010/main" val="366192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F&amp;A Reimbursement</a:t>
            </a:r>
            <a:endParaRPr lang="en-US" dirty="0"/>
          </a:p>
        </p:txBody>
      </p:sp>
      <p:sp>
        <p:nvSpPr>
          <p:cNvPr id="3" name="Slide Number Placeholder 2"/>
          <p:cNvSpPr>
            <a:spLocks noGrp="1"/>
          </p:cNvSpPr>
          <p:nvPr>
            <p:ph type="sldNum" sz="quarter" idx="12"/>
          </p:nvPr>
        </p:nvSpPr>
        <p:spPr/>
        <p:txBody>
          <a:bodyPr/>
          <a:lstStyle/>
          <a:p>
            <a:pPr>
              <a:defRPr/>
            </a:pPr>
            <a:fld id="{38F69CDB-AFD6-447B-A67F-4D479FE629C1}" type="slidenum">
              <a:rPr lang="en-US" smtClean="0">
                <a:solidFill>
                  <a:srgbClr val="00359E"/>
                </a:solidFill>
              </a:rPr>
              <a:pPr>
                <a:defRPr/>
              </a:pPr>
              <a:t>12</a:t>
            </a:fld>
            <a:endParaRPr lang="en-US" dirty="0">
              <a:solidFill>
                <a:srgbClr val="00359E"/>
              </a:solidFill>
            </a:endParaRPr>
          </a:p>
        </p:txBody>
      </p:sp>
      <p:sp>
        <p:nvSpPr>
          <p:cNvPr id="4" name="Rectangle 3"/>
          <p:cNvSpPr/>
          <p:nvPr/>
        </p:nvSpPr>
        <p:spPr>
          <a:xfrm>
            <a:off x="500743" y="1524000"/>
            <a:ext cx="8382000" cy="5539978"/>
          </a:xfrm>
          <a:prstGeom prst="rect">
            <a:avLst/>
          </a:prstGeom>
        </p:spPr>
        <p:txBody>
          <a:bodyPr wrap="square">
            <a:spAutoFit/>
          </a:bodyPr>
          <a:lstStyle/>
          <a:p>
            <a:r>
              <a:rPr lang="en-US" sz="2400" b="1" dirty="0" smtClean="0">
                <a:solidFill>
                  <a:schemeClr val="tx2"/>
                </a:solidFill>
                <a:latin typeface="Arial" panose="020B0604020202020204" pitchFamily="34" charset="0"/>
                <a:cs typeface="Arial" panose="020B0604020202020204" pitchFamily="34" charset="0"/>
              </a:rPr>
              <a:t>Reimbursement </a:t>
            </a:r>
            <a:r>
              <a:rPr lang="en-US" sz="2400" b="1" dirty="0">
                <a:solidFill>
                  <a:schemeClr val="tx2"/>
                </a:solidFill>
                <a:latin typeface="Arial" panose="020B0604020202020204" pitchFamily="34" charset="0"/>
                <a:cs typeface="Arial" panose="020B0604020202020204" pitchFamily="34" charset="0"/>
              </a:rPr>
              <a:t>of Facilities and Administrative </a:t>
            </a:r>
            <a:r>
              <a:rPr lang="en-US" sz="2400" b="1" dirty="0" smtClean="0">
                <a:solidFill>
                  <a:schemeClr val="tx2"/>
                </a:solidFill>
                <a:latin typeface="Arial" panose="020B0604020202020204" pitchFamily="34" charset="0"/>
                <a:cs typeface="Arial" panose="020B0604020202020204" pitchFamily="34" charset="0"/>
              </a:rPr>
              <a:t>Costs</a:t>
            </a:r>
          </a:p>
          <a:p>
            <a:endParaRPr lang="en-US" sz="1000" b="1"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b="1" dirty="0" smtClean="0">
                <a:solidFill>
                  <a:schemeClr val="tx2"/>
                </a:solidFill>
                <a:latin typeface="Arial" panose="020B0604020202020204" pitchFamily="34" charset="0"/>
                <a:cs typeface="Arial" panose="020B0604020202020204" pitchFamily="34" charset="0"/>
              </a:rPr>
              <a:t>F&amp;A </a:t>
            </a:r>
            <a:r>
              <a:rPr lang="en-US" sz="2000" b="1" dirty="0">
                <a:solidFill>
                  <a:schemeClr val="tx2"/>
                </a:solidFill>
                <a:latin typeface="Arial" panose="020B0604020202020204" pitchFamily="34" charset="0"/>
                <a:cs typeface="Arial" panose="020B0604020202020204" pitchFamily="34" charset="0"/>
              </a:rPr>
              <a:t>rates </a:t>
            </a:r>
            <a:r>
              <a:rPr lang="en-US" sz="2000" b="1" dirty="0" smtClean="0">
                <a:solidFill>
                  <a:schemeClr val="tx2"/>
                </a:solidFill>
                <a:latin typeface="Arial" panose="020B0604020202020204" pitchFamily="34" charset="0"/>
                <a:cs typeface="Arial" panose="020B0604020202020204" pitchFamily="34" charset="0"/>
              </a:rPr>
              <a:t>continue to be negotiated </a:t>
            </a:r>
            <a:r>
              <a:rPr lang="en-US" sz="2000" b="1" dirty="0">
                <a:solidFill>
                  <a:schemeClr val="tx2"/>
                </a:solidFill>
                <a:latin typeface="Arial" panose="020B0604020202020204" pitchFamily="34" charset="0"/>
                <a:cs typeface="Arial" panose="020B0604020202020204" pitchFamily="34" charset="0"/>
              </a:rPr>
              <a:t>by DCA, DFAS in the Office of Acquisition Management and </a:t>
            </a:r>
            <a:r>
              <a:rPr lang="en-US" sz="2000" b="1" dirty="0" smtClean="0">
                <a:solidFill>
                  <a:schemeClr val="tx2"/>
                </a:solidFill>
                <a:latin typeface="Arial" panose="020B0604020202020204" pitchFamily="34" charset="0"/>
                <a:cs typeface="Arial" panose="020B0604020202020204" pitchFamily="34" charset="0"/>
              </a:rPr>
              <a:t>Policy at NIH, </a:t>
            </a:r>
            <a:r>
              <a:rPr lang="en-US" sz="2000" b="1" dirty="0">
                <a:solidFill>
                  <a:schemeClr val="tx2"/>
                </a:solidFill>
                <a:latin typeface="Arial" panose="020B0604020202020204" pitchFamily="34" charset="0"/>
                <a:cs typeface="Arial" panose="020B0604020202020204" pitchFamily="34" charset="0"/>
              </a:rPr>
              <a:t>or other agency with cognizance for F&amp;A/indirect cost rate (and other special rate) </a:t>
            </a:r>
            <a:r>
              <a:rPr lang="en-US" sz="2000" b="1" dirty="0" smtClean="0">
                <a:solidFill>
                  <a:schemeClr val="tx2"/>
                </a:solidFill>
                <a:latin typeface="Arial" panose="020B0604020202020204" pitchFamily="34" charset="0"/>
                <a:cs typeface="Arial" panose="020B0604020202020204" pitchFamily="34" charset="0"/>
              </a:rPr>
              <a:t>negotiation.</a:t>
            </a:r>
          </a:p>
          <a:p>
            <a:pPr marL="1257300" lvl="2" indent="-342900">
              <a:buFont typeface="Courier New" panose="02070309020205020404" pitchFamily="49" charset="0"/>
              <a:buChar char="o"/>
            </a:pPr>
            <a:r>
              <a:rPr lang="en-US" b="1" dirty="0" smtClean="0">
                <a:solidFill>
                  <a:schemeClr val="accent2"/>
                </a:solidFill>
                <a:latin typeface="Arial" panose="020B0604020202020204" pitchFamily="34" charset="0"/>
                <a:cs typeface="Arial" panose="020B0604020202020204" pitchFamily="34" charset="0"/>
              </a:rPr>
              <a:t>DFAS is responsible for negotiating F&amp;A rates for commercial organizations for HHS.</a:t>
            </a:r>
          </a:p>
          <a:p>
            <a:pPr lvl="2"/>
            <a:endParaRPr lang="en-US" sz="2000" b="1" dirty="0">
              <a:solidFill>
                <a:schemeClr val="accent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b="1" dirty="0" smtClean="0">
                <a:solidFill>
                  <a:schemeClr val="tx2"/>
                </a:solidFill>
                <a:latin typeface="Arial" panose="020B0604020202020204" pitchFamily="34" charset="0"/>
                <a:cs typeface="Arial" panose="020B0604020202020204" pitchFamily="34" charset="0"/>
              </a:rPr>
              <a:t>However, consistent </a:t>
            </a:r>
            <a:r>
              <a:rPr lang="en-US" sz="2000" b="1" dirty="0">
                <a:solidFill>
                  <a:schemeClr val="tx2"/>
                </a:solidFill>
                <a:latin typeface="Arial" panose="020B0604020202020204" pitchFamily="34" charset="0"/>
                <a:cs typeface="Arial" panose="020B0604020202020204" pitchFamily="34" charset="0"/>
              </a:rPr>
              <a:t>with 45 CFR 75.414(f), any non-Federal entity that has never received a negotiated indirect cost </a:t>
            </a:r>
            <a:r>
              <a:rPr lang="en-US" sz="2000" b="1" dirty="0" smtClean="0">
                <a:solidFill>
                  <a:schemeClr val="tx2"/>
                </a:solidFill>
                <a:latin typeface="Arial" panose="020B0604020202020204" pitchFamily="34" charset="0"/>
                <a:cs typeface="Arial" panose="020B0604020202020204" pitchFamily="34" charset="0"/>
              </a:rPr>
              <a:t>rate (except </a:t>
            </a:r>
            <a:r>
              <a:rPr lang="en-US" sz="2000" b="1" dirty="0">
                <a:solidFill>
                  <a:schemeClr val="tx2"/>
                </a:solidFill>
                <a:latin typeface="Arial" panose="020B0604020202020204" pitchFamily="34" charset="0"/>
                <a:cs typeface="Arial" panose="020B0604020202020204" pitchFamily="34" charset="0"/>
              </a:rPr>
              <a:t>for certain types of </a:t>
            </a:r>
            <a:r>
              <a:rPr lang="en-US" sz="2000" b="1" dirty="0" smtClean="0">
                <a:solidFill>
                  <a:schemeClr val="tx2"/>
                </a:solidFill>
                <a:latin typeface="Arial" panose="020B0604020202020204" pitchFamily="34" charset="0"/>
                <a:cs typeface="Arial" panose="020B0604020202020204" pitchFamily="34" charset="0"/>
              </a:rPr>
              <a:t>non-Federal entities) </a:t>
            </a:r>
            <a:r>
              <a:rPr lang="en-US" sz="2000" b="1" dirty="0">
                <a:solidFill>
                  <a:schemeClr val="tx2"/>
                </a:solidFill>
                <a:latin typeface="Arial" panose="020B0604020202020204" pitchFamily="34" charset="0"/>
                <a:cs typeface="Arial" panose="020B0604020202020204" pitchFamily="34" charset="0"/>
              </a:rPr>
              <a:t>may elect to charge a de </a:t>
            </a:r>
            <a:r>
              <a:rPr lang="en-US" sz="2000" b="1" dirty="0" err="1">
                <a:solidFill>
                  <a:schemeClr val="tx2"/>
                </a:solidFill>
                <a:latin typeface="Arial" panose="020B0604020202020204" pitchFamily="34" charset="0"/>
                <a:cs typeface="Arial" panose="020B0604020202020204" pitchFamily="34" charset="0"/>
              </a:rPr>
              <a:t>minimis</a:t>
            </a:r>
            <a:r>
              <a:rPr lang="en-US" sz="2000" b="1" dirty="0">
                <a:solidFill>
                  <a:schemeClr val="tx2"/>
                </a:solidFill>
                <a:latin typeface="Arial" panose="020B0604020202020204" pitchFamily="34" charset="0"/>
                <a:cs typeface="Arial" panose="020B0604020202020204" pitchFamily="34" charset="0"/>
              </a:rPr>
              <a:t> rate of 10% of modified total direct costs </a:t>
            </a:r>
            <a:r>
              <a:rPr lang="en-US" sz="2000" b="1" dirty="0" smtClean="0">
                <a:solidFill>
                  <a:schemeClr val="tx2"/>
                </a:solidFill>
                <a:latin typeface="Arial" panose="020B0604020202020204" pitchFamily="34" charset="0"/>
                <a:cs typeface="Arial" panose="020B0604020202020204" pitchFamily="34" charset="0"/>
              </a:rPr>
              <a:t>(MTDC).</a:t>
            </a:r>
          </a:p>
          <a:p>
            <a:pPr marL="1257300" lvl="2" indent="-342900">
              <a:buFont typeface="Courier New" panose="02070309020205020404" pitchFamily="49" charset="0"/>
              <a:buChar char="o"/>
            </a:pPr>
            <a:r>
              <a:rPr lang="en-US" b="1" dirty="0" smtClean="0">
                <a:solidFill>
                  <a:schemeClr val="accent2"/>
                </a:solidFill>
                <a:latin typeface="Arial" panose="020B0604020202020204" pitchFamily="34" charset="0"/>
                <a:cs typeface="Arial" panose="020B0604020202020204" pitchFamily="34" charset="0"/>
              </a:rPr>
              <a:t>NRSA training grants and career development awards -  F&amp;A reimbursement remains at 8% of MTDC</a:t>
            </a:r>
          </a:p>
          <a:p>
            <a:pPr marL="1257300" lvl="2" indent="-342900">
              <a:buFont typeface="Courier New" panose="02070309020205020404" pitchFamily="49" charset="0"/>
              <a:buChar char="o"/>
            </a:pPr>
            <a:r>
              <a:rPr lang="en-US" b="1" dirty="0" smtClean="0">
                <a:solidFill>
                  <a:schemeClr val="accent2"/>
                </a:solidFill>
                <a:latin typeface="Arial" panose="020B0604020202020204" pitchFamily="34" charset="0"/>
                <a:cs typeface="Arial" panose="020B0604020202020204" pitchFamily="34" charset="0"/>
              </a:rPr>
              <a:t>Foreign – F&amp;A reimbursement remains at 8% of MTDC (less only equipment)</a:t>
            </a:r>
          </a:p>
        </p:txBody>
      </p:sp>
    </p:spTree>
    <p:extLst>
      <p:ext uri="{BB962C8B-B14F-4D97-AF65-F5344CB8AC3E}">
        <p14:creationId xmlns:p14="http://schemas.microsoft.com/office/powerpoint/2010/main" val="1674542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Selected Items of Cost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57150" indent="0">
              <a:buNone/>
            </a:pPr>
            <a:r>
              <a:rPr lang="en-US" dirty="0" smtClean="0"/>
              <a:t>Revisions to Selected Items of Cost </a:t>
            </a:r>
          </a:p>
          <a:p>
            <a:pPr lvl="1"/>
            <a:r>
              <a:rPr lang="en-US" sz="2800" dirty="0" smtClean="0"/>
              <a:t>Added Participant Support Cost</a:t>
            </a:r>
          </a:p>
          <a:p>
            <a:pPr lvl="1"/>
            <a:r>
              <a:rPr lang="en-US" sz="2800" dirty="0" smtClean="0"/>
              <a:t>Added Temporary </a:t>
            </a:r>
            <a:r>
              <a:rPr lang="en-US" sz="2800" dirty="0"/>
              <a:t>Dependent Care </a:t>
            </a:r>
            <a:r>
              <a:rPr lang="en-US" sz="2800" dirty="0" smtClean="0"/>
              <a:t>Cost</a:t>
            </a:r>
          </a:p>
          <a:p>
            <a:pPr lvl="1"/>
            <a:r>
              <a:rPr lang="en-US" sz="2800" dirty="0" smtClean="0"/>
              <a:t>Added Rearrangement </a:t>
            </a:r>
            <a:r>
              <a:rPr lang="en-US" sz="2800" dirty="0"/>
              <a:t>and Reconversion </a:t>
            </a:r>
            <a:r>
              <a:rPr lang="en-US" sz="2800" dirty="0" smtClean="0"/>
              <a:t>cost</a:t>
            </a:r>
          </a:p>
          <a:p>
            <a:pPr lvl="1"/>
            <a:r>
              <a:rPr lang="en-US" sz="2800" dirty="0"/>
              <a:t>Value Added Tax </a:t>
            </a:r>
            <a:r>
              <a:rPr lang="en-US" sz="2800" dirty="0" smtClean="0"/>
              <a:t>Policy – modification of NIH’s customs and import duty tax policy</a:t>
            </a:r>
            <a:endParaRPr lang="en-US" sz="2800" dirty="0"/>
          </a:p>
          <a:p>
            <a:pPr lvl="1"/>
            <a:endParaRPr lang="en-US" sz="2800" dirty="0" smtClean="0"/>
          </a:p>
          <a:p>
            <a:pPr lvl="2"/>
            <a:r>
              <a:rPr lang="en-US" dirty="0"/>
              <a:t>See Chapter </a:t>
            </a:r>
            <a:r>
              <a:rPr lang="en-US" dirty="0" smtClean="0"/>
              <a:t>7.9.1 </a:t>
            </a:r>
            <a:r>
              <a:rPr lang="en-US" dirty="0"/>
              <a:t>of the NIHGPS for details.</a:t>
            </a:r>
          </a:p>
          <a:p>
            <a:pPr lvl="2"/>
            <a:endParaRPr lang="en-US" dirty="0"/>
          </a:p>
          <a:p>
            <a:pPr marL="457200" lvl="1" indent="0">
              <a:buNone/>
            </a:pPr>
            <a:endParaRPr lang="en-US" sz="2000" dirty="0" smtClean="0"/>
          </a:p>
          <a:p>
            <a:pPr marL="1200150" lvl="2"/>
            <a:endParaRPr lang="en-US" sz="1600" dirty="0" smtClean="0"/>
          </a:p>
          <a:p>
            <a:pPr marL="1200150" lvl="2"/>
            <a:endParaRPr lang="en-US" sz="1600" dirty="0"/>
          </a:p>
          <a:p>
            <a:pPr marL="1200150" lvl="2"/>
            <a:endParaRPr lang="en-US" sz="16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13</a:t>
            </a:fld>
            <a:endParaRPr lang="en-US" dirty="0"/>
          </a:p>
        </p:txBody>
      </p:sp>
    </p:spTree>
    <p:extLst>
      <p:ext uri="{BB962C8B-B14F-4D97-AF65-F5344CB8AC3E}">
        <p14:creationId xmlns:p14="http://schemas.microsoft.com/office/powerpoint/2010/main" val="2120696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t/>
            </a:r>
            <a:br>
              <a:rPr lang="en-US" sz="4900" b="1" dirty="0" smtClean="0"/>
            </a:br>
            <a:r>
              <a:rPr lang="en-US" sz="4900" b="1" dirty="0" smtClean="0"/>
              <a:t>Prior Approvals</a:t>
            </a:r>
            <a:r>
              <a:rPr lang="en-US" b="1" dirty="0" smtClean="0"/>
              <a:t/>
            </a:r>
            <a:br>
              <a:rPr lang="en-US" b="1" dirty="0" smtClean="0"/>
            </a:br>
            <a:endParaRPr lang="en-US" b="1" dirty="0"/>
          </a:p>
        </p:txBody>
      </p:sp>
      <p:sp>
        <p:nvSpPr>
          <p:cNvPr id="3" name="Content Placeholder 2"/>
          <p:cNvSpPr>
            <a:spLocks noGrp="1"/>
          </p:cNvSpPr>
          <p:nvPr>
            <p:ph idx="1"/>
          </p:nvPr>
        </p:nvSpPr>
        <p:spPr>
          <a:xfrm>
            <a:off x="457200" y="1600200"/>
            <a:ext cx="8458200" cy="4114800"/>
          </a:xfrm>
        </p:spPr>
        <p:txBody>
          <a:bodyPr/>
          <a:lstStyle/>
          <a:p>
            <a:pPr marL="57150" indent="0">
              <a:buNone/>
            </a:pPr>
            <a:r>
              <a:rPr lang="en-US" sz="2400" dirty="0" smtClean="0"/>
              <a:t>Prior written approval </a:t>
            </a:r>
          </a:p>
          <a:p>
            <a:pPr marL="400050"/>
            <a:r>
              <a:rPr lang="en-US" sz="2000" dirty="0" smtClean="0"/>
              <a:t>NIH will continue its longstanding </a:t>
            </a:r>
            <a:r>
              <a:rPr lang="en-US" sz="2000" dirty="0"/>
              <a:t>Expanded </a:t>
            </a:r>
            <a:r>
              <a:rPr lang="en-US" sz="2000" dirty="0" smtClean="0"/>
              <a:t>Authorities policy (NIH Standard Terms of Award).</a:t>
            </a:r>
          </a:p>
          <a:p>
            <a:pPr marL="800100" lvl="1"/>
            <a:r>
              <a:rPr lang="en-US" sz="2000" dirty="0" smtClean="0"/>
              <a:t>NIH Standard Terms of Award allow agencies </a:t>
            </a:r>
            <a:r>
              <a:rPr lang="en-US" sz="2000" dirty="0"/>
              <a:t>to waive certain cost-related and </a:t>
            </a:r>
            <a:r>
              <a:rPr lang="en-US" sz="2000" dirty="0" smtClean="0"/>
              <a:t>administrative </a:t>
            </a:r>
            <a:r>
              <a:rPr lang="en-US" sz="2000" dirty="0"/>
              <a:t>prior </a:t>
            </a:r>
            <a:r>
              <a:rPr lang="en-US" sz="2000" dirty="0" smtClean="0"/>
              <a:t>approval.</a:t>
            </a:r>
          </a:p>
          <a:p>
            <a:pPr marL="971550" lvl="2" indent="0">
              <a:buNone/>
            </a:pPr>
            <a:r>
              <a:rPr lang="en-US" sz="2000" u="sng" dirty="0" smtClean="0"/>
              <a:t>Examples:</a:t>
            </a:r>
          </a:p>
          <a:p>
            <a:pPr marL="1200150" lvl="2"/>
            <a:r>
              <a:rPr lang="en-US" sz="2000" dirty="0" smtClean="0"/>
              <a:t>Re-budgeting of funds, provided that the change does not result in a change of scope</a:t>
            </a:r>
          </a:p>
          <a:p>
            <a:pPr marL="1200150" lvl="2"/>
            <a:r>
              <a:rPr lang="en-US" sz="2000" dirty="0" smtClean="0"/>
              <a:t>Carryover </a:t>
            </a:r>
            <a:r>
              <a:rPr lang="en-US" sz="2000" dirty="0"/>
              <a:t>of unobligated balances from one budget period to any subsequent </a:t>
            </a:r>
            <a:r>
              <a:rPr lang="en-US" sz="2000" dirty="0" smtClean="0"/>
              <a:t>period (prior approval still required for some awards)</a:t>
            </a:r>
          </a:p>
          <a:p>
            <a:pPr marL="1200150" lvl="2"/>
            <a:r>
              <a:rPr lang="en-US" sz="2000" dirty="0" smtClean="0"/>
              <a:t>The first extension </a:t>
            </a:r>
            <a:r>
              <a:rPr lang="en-US" sz="2000" dirty="0"/>
              <a:t>of final budget period of a project period without additional NIH funds (no-cost extension)</a:t>
            </a:r>
            <a:r>
              <a:rPr lang="en-US" sz="2000" b="0" dirty="0"/>
              <a:t>	</a:t>
            </a:r>
            <a:endParaRPr lang="en-US" sz="2000" b="0" dirty="0" smtClean="0"/>
          </a:p>
          <a:p>
            <a:pPr marL="1200150" lvl="2"/>
            <a:endParaRPr lang="en-US" sz="1800" dirty="0" smtClean="0"/>
          </a:p>
          <a:p>
            <a:pPr marL="800100" lvl="1"/>
            <a:endParaRPr lang="en-US" sz="2000" dirty="0"/>
          </a:p>
          <a:p>
            <a:pPr marL="800100" lvl="1"/>
            <a:endParaRPr lang="en-US" sz="2000" dirty="0" smtClean="0"/>
          </a:p>
          <a:p>
            <a:pPr marL="1200150" lvl="2"/>
            <a:endParaRPr lang="en-US" sz="1600" dirty="0"/>
          </a:p>
          <a:p>
            <a:pPr marL="1200150" lvl="2"/>
            <a:endParaRPr lang="en-US" sz="1600" dirty="0" smtClean="0"/>
          </a:p>
          <a:p>
            <a:pPr marL="971550" lvl="2" indent="0">
              <a:buNone/>
            </a:pPr>
            <a:endParaRPr lang="en-US" sz="1600" dirty="0" smtClean="0"/>
          </a:p>
          <a:p>
            <a:pPr marL="800100" lvl="1"/>
            <a:endParaRPr lang="en-US" sz="1800" dirty="0"/>
          </a:p>
          <a:p>
            <a:pPr marL="1200150" lvl="2"/>
            <a:endParaRPr lang="en-US" sz="1600" dirty="0"/>
          </a:p>
          <a:p>
            <a:pPr marL="1200150" lvl="2"/>
            <a:endParaRPr lang="en-US" sz="16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14</a:t>
            </a:fld>
            <a:endParaRPr lang="en-US" dirty="0"/>
          </a:p>
        </p:txBody>
      </p:sp>
    </p:spTree>
    <p:extLst>
      <p:ext uri="{BB962C8B-B14F-4D97-AF65-F5344CB8AC3E}">
        <p14:creationId xmlns:p14="http://schemas.microsoft.com/office/powerpoint/2010/main" val="1321617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a:t>Prior </a:t>
            </a:r>
            <a:r>
              <a:rPr lang="en-US" sz="4900" b="1" dirty="0" smtClean="0"/>
              <a:t>Approvals (cont.)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000" dirty="0"/>
              <a:t>Examples of Additional Cost Related Prior Approvals waived by NIH</a:t>
            </a:r>
            <a:r>
              <a:rPr lang="en-US" sz="2000" dirty="0" smtClean="0"/>
              <a:t>: </a:t>
            </a:r>
            <a:endParaRPr lang="en-US" sz="1600" dirty="0" smtClean="0"/>
          </a:p>
          <a:p>
            <a:pPr lvl="1"/>
            <a:r>
              <a:rPr lang="en-US" sz="1800" dirty="0" smtClean="0">
                <a:solidFill>
                  <a:schemeClr val="tx2"/>
                </a:solidFill>
              </a:rPr>
              <a:t>Incur pre-award cost up to 90 days before the beginning date of the initial budget period of a new or renewal award.</a:t>
            </a:r>
          </a:p>
          <a:p>
            <a:pPr marL="457200" lvl="1" indent="0">
              <a:buNone/>
            </a:pPr>
            <a:endParaRPr lang="en-US" sz="1800" dirty="0" smtClean="0">
              <a:solidFill>
                <a:schemeClr val="tx2"/>
              </a:solidFill>
            </a:endParaRPr>
          </a:p>
          <a:p>
            <a:pPr lvl="1"/>
            <a:r>
              <a:rPr lang="en-US" sz="1800" dirty="0" smtClean="0">
                <a:solidFill>
                  <a:schemeClr val="tx2"/>
                </a:solidFill>
              </a:rPr>
              <a:t>Provide </a:t>
            </a:r>
            <a:r>
              <a:rPr lang="en-US" sz="1800" dirty="0" err="1" smtClean="0">
                <a:solidFill>
                  <a:schemeClr val="tx2"/>
                </a:solidFill>
              </a:rPr>
              <a:t>subwards</a:t>
            </a:r>
            <a:r>
              <a:rPr lang="en-US" sz="1800" dirty="0" smtClean="0">
                <a:solidFill>
                  <a:schemeClr val="tx2"/>
                </a:solidFill>
              </a:rPr>
              <a:t> based on fixed amounts, provided that the </a:t>
            </a:r>
            <a:r>
              <a:rPr lang="en-US" sz="1800" dirty="0" err="1" smtClean="0">
                <a:solidFill>
                  <a:schemeClr val="tx2"/>
                </a:solidFill>
              </a:rPr>
              <a:t>subawards</a:t>
            </a:r>
            <a:r>
              <a:rPr lang="en-US" sz="1800" dirty="0" smtClean="0">
                <a:solidFill>
                  <a:schemeClr val="tx2"/>
                </a:solidFill>
              </a:rPr>
              <a:t> meet the requirements for fixed amount awards in 45 CFR 75.201. </a:t>
            </a:r>
            <a:r>
              <a:rPr lang="en-US" sz="1800" i="1" dirty="0" smtClean="0">
                <a:solidFill>
                  <a:srgbClr val="FF0000"/>
                </a:solidFill>
              </a:rPr>
              <a:t>“new UG provision”</a:t>
            </a:r>
          </a:p>
          <a:p>
            <a:pPr marL="457200" lvl="1" indent="0">
              <a:buNone/>
            </a:pPr>
            <a:endParaRPr lang="en-US" sz="1800" i="1" dirty="0" smtClean="0">
              <a:solidFill>
                <a:srgbClr val="FF0000"/>
              </a:solidFill>
            </a:endParaRPr>
          </a:p>
          <a:p>
            <a:pPr lvl="1"/>
            <a:r>
              <a:rPr lang="en-US" sz="1800" dirty="0" smtClean="0">
                <a:solidFill>
                  <a:schemeClr val="tx2"/>
                </a:solidFill>
              </a:rPr>
              <a:t>Direct charge the salaries of administrative and clerical staff if conditions in 45 CFR § 75.413 are met. </a:t>
            </a:r>
            <a:r>
              <a:rPr lang="en-US" sz="1800" i="1" dirty="0">
                <a:solidFill>
                  <a:srgbClr val="FF0000"/>
                </a:solidFill>
              </a:rPr>
              <a:t>“new UG provision</a:t>
            </a:r>
            <a:r>
              <a:rPr lang="en-US" sz="1800" i="1" dirty="0" smtClean="0">
                <a:solidFill>
                  <a:srgbClr val="FF0000"/>
                </a:solidFill>
              </a:rPr>
              <a:t>”</a:t>
            </a:r>
          </a:p>
          <a:p>
            <a:pPr marL="457200" lvl="1" indent="0">
              <a:buNone/>
            </a:pPr>
            <a:endParaRPr lang="en-US" sz="1800" dirty="0" smtClean="0">
              <a:solidFill>
                <a:schemeClr val="tx2"/>
              </a:solidFill>
            </a:endParaRPr>
          </a:p>
          <a:p>
            <a:pPr lvl="1"/>
            <a:r>
              <a:rPr lang="en-US" sz="1800" dirty="0" smtClean="0">
                <a:solidFill>
                  <a:schemeClr val="tx2"/>
                </a:solidFill>
              </a:rPr>
              <a:t>Direct charge capital expenditures for special purpose equipment with a unit cost over $5,000.</a:t>
            </a:r>
          </a:p>
          <a:p>
            <a:pPr lvl="1"/>
            <a:endParaRPr lang="en-US" sz="1800" dirty="0" smtClean="0">
              <a:solidFill>
                <a:schemeClr val="tx2"/>
              </a:solidFill>
            </a:endParaRPr>
          </a:p>
          <a:p>
            <a:pPr lvl="2"/>
            <a:r>
              <a:rPr lang="en-US" sz="2000" dirty="0">
                <a:solidFill>
                  <a:schemeClr val="accent2"/>
                </a:solidFill>
              </a:rPr>
              <a:t>See Chapter 8.1.1 of the NIHGPS for details.</a:t>
            </a:r>
          </a:p>
          <a:p>
            <a:pPr lvl="1"/>
            <a:endParaRPr lang="en-US" sz="1800" dirty="0" smtClean="0">
              <a:solidFill>
                <a:schemeClr val="tx2"/>
              </a:solidFill>
            </a:endParaRPr>
          </a:p>
          <a:p>
            <a:pPr lvl="1"/>
            <a:endParaRPr lang="en-US" sz="1600" dirty="0" smtClean="0">
              <a:solidFill>
                <a:schemeClr val="accent2"/>
              </a:solidFill>
            </a:endParaRPr>
          </a:p>
          <a:p>
            <a:pPr lvl="1"/>
            <a:endParaRPr lang="en-US" sz="1400" dirty="0" smtClean="0"/>
          </a:p>
          <a:p>
            <a:pPr marL="1200150" lvl="2"/>
            <a:endParaRPr lang="en-US" sz="1600" dirty="0" smtClean="0"/>
          </a:p>
          <a:p>
            <a:endParaRPr lang="en-US" sz="2000" dirty="0" smtClean="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15</a:t>
            </a:fld>
            <a:endParaRPr lang="en-US" dirty="0"/>
          </a:p>
        </p:txBody>
      </p:sp>
    </p:spTree>
    <p:extLst>
      <p:ext uri="{BB962C8B-B14F-4D97-AF65-F5344CB8AC3E}">
        <p14:creationId xmlns:p14="http://schemas.microsoft.com/office/powerpoint/2010/main" val="2390588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Procurement Standards</a:t>
            </a:r>
            <a:endParaRPr lang="en-US" dirty="0"/>
          </a:p>
        </p:txBody>
      </p:sp>
      <p:sp>
        <p:nvSpPr>
          <p:cNvPr id="3" name="Slide Number Placeholder 2"/>
          <p:cNvSpPr>
            <a:spLocks noGrp="1"/>
          </p:cNvSpPr>
          <p:nvPr>
            <p:ph type="sldNum" sz="quarter" idx="12"/>
          </p:nvPr>
        </p:nvSpPr>
        <p:spPr/>
        <p:txBody>
          <a:bodyPr/>
          <a:lstStyle/>
          <a:p>
            <a:pPr>
              <a:defRPr/>
            </a:pPr>
            <a:fld id="{38F69CDB-AFD6-447B-A67F-4D479FE629C1}" type="slidenum">
              <a:rPr lang="en-US" smtClean="0">
                <a:solidFill>
                  <a:srgbClr val="00359E"/>
                </a:solidFill>
              </a:rPr>
              <a:pPr>
                <a:defRPr/>
              </a:pPr>
              <a:t>16</a:t>
            </a:fld>
            <a:endParaRPr lang="en-US" dirty="0">
              <a:solidFill>
                <a:srgbClr val="00359E"/>
              </a:solidFill>
            </a:endParaRPr>
          </a:p>
        </p:txBody>
      </p:sp>
      <p:sp>
        <p:nvSpPr>
          <p:cNvPr id="5" name="Rectangle 4"/>
          <p:cNvSpPr/>
          <p:nvPr/>
        </p:nvSpPr>
        <p:spPr>
          <a:xfrm>
            <a:off x="304800" y="1676400"/>
            <a:ext cx="8458200" cy="4955203"/>
          </a:xfrm>
          <a:prstGeom prst="rect">
            <a:avLst/>
          </a:prstGeom>
        </p:spPr>
        <p:txBody>
          <a:bodyPr wrap="square">
            <a:spAutoFit/>
          </a:bodyPr>
          <a:lstStyle/>
          <a:p>
            <a:r>
              <a:rPr lang="en-US" sz="2400" b="1" dirty="0" smtClean="0">
                <a:solidFill>
                  <a:schemeClr val="tx2"/>
                </a:solidFill>
                <a:latin typeface="Arial" panose="020B0604020202020204" pitchFamily="34" charset="0"/>
                <a:cs typeface="Arial" panose="020B0604020202020204" pitchFamily="34" charset="0"/>
              </a:rPr>
              <a:t>Procurement </a:t>
            </a:r>
            <a:r>
              <a:rPr lang="en-US" sz="2400" b="1" dirty="0">
                <a:solidFill>
                  <a:schemeClr val="tx2"/>
                </a:solidFill>
                <a:latin typeface="Arial" panose="020B0604020202020204" pitchFamily="34" charset="0"/>
                <a:cs typeface="Arial" panose="020B0604020202020204" pitchFamily="34" charset="0"/>
              </a:rPr>
              <a:t>System Standards and Requirements</a:t>
            </a:r>
          </a:p>
          <a:p>
            <a:endParaRPr lang="en-US" sz="2000" b="1" dirty="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solidFill>
                  <a:schemeClr val="tx2"/>
                </a:solidFill>
                <a:latin typeface="Arial" panose="020B0604020202020204" pitchFamily="34" charset="0"/>
                <a:cs typeface="Arial" panose="020B0604020202020204" pitchFamily="34" charset="0"/>
              </a:rPr>
              <a:t>Recipients must </a:t>
            </a:r>
            <a:r>
              <a:rPr lang="en-US" sz="2400" b="1" dirty="0" smtClean="0">
                <a:solidFill>
                  <a:schemeClr val="tx2"/>
                </a:solidFill>
                <a:latin typeface="Arial" panose="020B0604020202020204" pitchFamily="34" charset="0"/>
                <a:cs typeface="Arial" panose="020B0604020202020204" pitchFamily="34" charset="0"/>
              </a:rPr>
              <a:t>comply with the requirements </a:t>
            </a:r>
            <a:r>
              <a:rPr lang="en-US" sz="2400" b="1" dirty="0">
                <a:solidFill>
                  <a:schemeClr val="tx2"/>
                </a:solidFill>
                <a:latin typeface="Arial" panose="020B0604020202020204" pitchFamily="34" charset="0"/>
                <a:cs typeface="Arial" panose="020B0604020202020204" pitchFamily="34" charset="0"/>
              </a:rPr>
              <a:t>in 45 CFR parts 75.327 through 75.335 for the purchase of goods or services through contracts under </a:t>
            </a:r>
            <a:r>
              <a:rPr lang="en-US" sz="2400" b="1" dirty="0" smtClean="0">
                <a:solidFill>
                  <a:schemeClr val="tx2"/>
                </a:solidFill>
                <a:latin typeface="Arial" panose="020B0604020202020204" pitchFamily="34" charset="0"/>
                <a:cs typeface="Arial" panose="020B0604020202020204" pitchFamily="34" charset="0"/>
              </a:rPr>
              <a:t>grants.</a:t>
            </a:r>
          </a:p>
          <a:p>
            <a:pPr marL="342900" indent="-342900">
              <a:buFont typeface="Arial" panose="020B0604020202020204" pitchFamily="34" charset="0"/>
              <a:buChar char="•"/>
            </a:pPr>
            <a:endParaRPr lang="en-US" sz="2000" b="1" dirty="0" smtClean="0">
              <a:solidFill>
                <a:schemeClr val="tx2"/>
              </a:solidFill>
              <a:latin typeface="Arial" panose="020B0604020202020204" pitchFamily="34" charset="0"/>
              <a:cs typeface="Arial" panose="020B0604020202020204" pitchFamily="34" charset="0"/>
            </a:endParaRPr>
          </a:p>
          <a:p>
            <a:pPr marL="1257300" lvl="2" indent="-342900">
              <a:buFont typeface="Courier New" panose="02070309020205020404" pitchFamily="49" charset="0"/>
              <a:buChar char="o"/>
            </a:pPr>
            <a:r>
              <a:rPr lang="en-US" sz="2000" b="1" dirty="0" smtClean="0">
                <a:solidFill>
                  <a:schemeClr val="accent2"/>
                </a:solidFill>
                <a:latin typeface="Arial" panose="020B0604020202020204" pitchFamily="34" charset="0"/>
                <a:cs typeface="Arial" panose="020B0604020202020204" pitchFamily="34" charset="0"/>
              </a:rPr>
              <a:t>OMB </a:t>
            </a:r>
            <a:r>
              <a:rPr lang="en-US" sz="2000" b="1" dirty="0">
                <a:solidFill>
                  <a:schemeClr val="accent2"/>
                </a:solidFill>
                <a:latin typeface="Arial" panose="020B0604020202020204" pitchFamily="34" charset="0"/>
                <a:cs typeface="Arial" panose="020B0604020202020204" pitchFamily="34" charset="0"/>
              </a:rPr>
              <a:t>has provided a </a:t>
            </a:r>
            <a:r>
              <a:rPr lang="en-US" sz="2000" b="1" u="sng" dirty="0">
                <a:solidFill>
                  <a:schemeClr val="accent2"/>
                </a:solidFill>
                <a:latin typeface="Arial" panose="020B0604020202020204" pitchFamily="34" charset="0"/>
                <a:cs typeface="Arial" panose="020B0604020202020204" pitchFamily="34" charset="0"/>
              </a:rPr>
              <a:t>one-year grace period </a:t>
            </a:r>
            <a:r>
              <a:rPr lang="en-US" sz="2000" b="1" dirty="0">
                <a:solidFill>
                  <a:schemeClr val="accent2"/>
                </a:solidFill>
                <a:latin typeface="Arial" panose="020B0604020202020204" pitchFamily="34" charset="0"/>
                <a:cs typeface="Arial" panose="020B0604020202020204" pitchFamily="34" charset="0"/>
              </a:rPr>
              <a:t>for implementation of these subsections for </a:t>
            </a:r>
            <a:r>
              <a:rPr lang="en-US" sz="2000" b="1" dirty="0" smtClean="0">
                <a:solidFill>
                  <a:schemeClr val="accent2"/>
                </a:solidFill>
                <a:latin typeface="Arial" panose="020B0604020202020204" pitchFamily="34" charset="0"/>
                <a:cs typeface="Arial" panose="020B0604020202020204" pitchFamily="34" charset="0"/>
              </a:rPr>
              <a:t>institutions of higher education (IHEs) and </a:t>
            </a:r>
            <a:r>
              <a:rPr lang="en-US" sz="2000" b="1" dirty="0">
                <a:solidFill>
                  <a:schemeClr val="accent2"/>
                </a:solidFill>
                <a:latin typeface="Arial" panose="020B0604020202020204" pitchFamily="34" charset="0"/>
                <a:cs typeface="Arial" panose="020B0604020202020204" pitchFamily="34" charset="0"/>
              </a:rPr>
              <a:t>nonprofit organizations.  Thus, these requirements are expected to take effect for these entities for their </a:t>
            </a:r>
            <a:r>
              <a:rPr lang="en-US" sz="2000" b="1" u="sng" dirty="0">
                <a:solidFill>
                  <a:schemeClr val="accent2"/>
                </a:solidFill>
                <a:latin typeface="Arial" panose="020B0604020202020204" pitchFamily="34" charset="0"/>
                <a:cs typeface="Arial" panose="020B0604020202020204" pitchFamily="34" charset="0"/>
              </a:rPr>
              <a:t>first fiscal year after December 26, 2015</a:t>
            </a:r>
            <a:r>
              <a:rPr lang="en-US" sz="2000" b="1" dirty="0" smtClean="0">
                <a:solidFill>
                  <a:schemeClr val="accent2"/>
                </a:solidFill>
                <a:latin typeface="Arial" panose="020B0604020202020204" pitchFamily="34" charset="0"/>
                <a:cs typeface="Arial" panose="020B0604020202020204" pitchFamily="34" charset="0"/>
              </a:rPr>
              <a:t>.</a:t>
            </a:r>
          </a:p>
          <a:p>
            <a:pPr marL="1257300" lvl="2" indent="-342900">
              <a:buFont typeface="Courier New" panose="02070309020205020404" pitchFamily="49" charset="0"/>
              <a:buChar char="o"/>
            </a:pPr>
            <a:endParaRPr lang="en-US" sz="2000" b="1" dirty="0">
              <a:solidFill>
                <a:schemeClr val="accent2"/>
              </a:solidFill>
              <a:latin typeface="Arial" panose="020B0604020202020204" pitchFamily="34" charset="0"/>
              <a:cs typeface="Arial" panose="020B0604020202020204" pitchFamily="34" charset="0"/>
            </a:endParaRPr>
          </a:p>
          <a:p>
            <a:pPr marL="1257300" lvl="2" indent="-342900">
              <a:buFont typeface="Courier New" panose="02070309020205020404" pitchFamily="49" charset="0"/>
              <a:buChar char="o"/>
            </a:pPr>
            <a:r>
              <a:rPr lang="en-US" sz="2000" b="1" dirty="0">
                <a:solidFill>
                  <a:schemeClr val="accent2"/>
                </a:solidFill>
                <a:latin typeface="Arial" panose="020B0604020202020204" pitchFamily="34" charset="0"/>
                <a:cs typeface="Arial" panose="020B0604020202020204" pitchFamily="34" charset="0"/>
              </a:rPr>
              <a:t>See Chapter </a:t>
            </a:r>
            <a:r>
              <a:rPr lang="en-US" sz="2000" b="1" dirty="0" smtClean="0">
                <a:solidFill>
                  <a:schemeClr val="accent2"/>
                </a:solidFill>
                <a:latin typeface="Arial" panose="020B0604020202020204" pitchFamily="34" charset="0"/>
                <a:cs typeface="Arial" panose="020B0604020202020204" pitchFamily="34" charset="0"/>
              </a:rPr>
              <a:t>8.3.4.1 </a:t>
            </a:r>
            <a:r>
              <a:rPr lang="en-US" sz="2000" b="1" dirty="0">
                <a:solidFill>
                  <a:schemeClr val="accent2"/>
                </a:solidFill>
                <a:latin typeface="Arial" panose="020B0604020202020204" pitchFamily="34" charset="0"/>
                <a:cs typeface="Arial" panose="020B0604020202020204" pitchFamily="34" charset="0"/>
              </a:rPr>
              <a:t>of the NIHGPS for details.</a:t>
            </a:r>
          </a:p>
          <a:p>
            <a:pPr marL="1257300" lvl="2" indent="-342900">
              <a:buFont typeface="Courier New" panose="02070309020205020404" pitchFamily="49" charset="0"/>
              <a:buChar char="o"/>
            </a:pPr>
            <a:endParaRPr lang="en-US" sz="20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5508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Audits</a:t>
            </a:r>
            <a:endParaRPr lang="en-US" dirty="0"/>
          </a:p>
        </p:txBody>
      </p:sp>
      <p:sp>
        <p:nvSpPr>
          <p:cNvPr id="3" name="Slide Number Placeholder 2"/>
          <p:cNvSpPr>
            <a:spLocks noGrp="1"/>
          </p:cNvSpPr>
          <p:nvPr>
            <p:ph type="sldNum" sz="quarter" idx="12"/>
          </p:nvPr>
        </p:nvSpPr>
        <p:spPr/>
        <p:txBody>
          <a:bodyPr/>
          <a:lstStyle/>
          <a:p>
            <a:pPr>
              <a:defRPr/>
            </a:pPr>
            <a:fld id="{38F69CDB-AFD6-447B-A67F-4D479FE629C1}" type="slidenum">
              <a:rPr lang="en-US" smtClean="0">
                <a:solidFill>
                  <a:srgbClr val="00359E"/>
                </a:solidFill>
              </a:rPr>
              <a:pPr>
                <a:defRPr/>
              </a:pPr>
              <a:t>17</a:t>
            </a:fld>
            <a:endParaRPr lang="en-US" dirty="0">
              <a:solidFill>
                <a:srgbClr val="00359E"/>
              </a:solidFill>
            </a:endParaRPr>
          </a:p>
        </p:txBody>
      </p:sp>
      <p:sp>
        <p:nvSpPr>
          <p:cNvPr id="4" name="Rectangle 3"/>
          <p:cNvSpPr/>
          <p:nvPr/>
        </p:nvSpPr>
        <p:spPr>
          <a:xfrm>
            <a:off x="533400" y="1752600"/>
            <a:ext cx="8305800" cy="5355312"/>
          </a:xfrm>
          <a:prstGeom prst="rect">
            <a:avLst/>
          </a:prstGeom>
        </p:spPr>
        <p:txBody>
          <a:bodyPr wrap="square">
            <a:spAutoFit/>
          </a:bodyPr>
          <a:lstStyle/>
          <a:p>
            <a:r>
              <a:rPr lang="en-US" sz="2400" b="1" dirty="0" smtClean="0">
                <a:solidFill>
                  <a:schemeClr val="accent1"/>
                </a:solidFill>
                <a:latin typeface="Arial" panose="020B0604020202020204" pitchFamily="34" charset="0"/>
                <a:cs typeface="Arial" panose="020B0604020202020204" pitchFamily="34" charset="0"/>
              </a:rPr>
              <a:t>Audit Requirements </a:t>
            </a:r>
          </a:p>
          <a:p>
            <a:endParaRPr lang="en-US" sz="2400" b="1" dirty="0" smtClean="0">
              <a:solidFill>
                <a:schemeClr val="accent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solidFill>
                  <a:schemeClr val="accent1"/>
                </a:solidFill>
                <a:latin typeface="Arial" panose="020B0604020202020204" pitchFamily="34" charset="0"/>
                <a:cs typeface="Arial" panose="020B0604020202020204" pitchFamily="34" charset="0"/>
              </a:rPr>
              <a:t>NIH </a:t>
            </a:r>
            <a:r>
              <a:rPr lang="en-US" sz="2400" b="1" dirty="0">
                <a:solidFill>
                  <a:schemeClr val="accent1"/>
                </a:solidFill>
                <a:latin typeface="Arial" panose="020B0604020202020204" pitchFamily="34" charset="0"/>
                <a:cs typeface="Arial" panose="020B0604020202020204" pitchFamily="34" charset="0"/>
              </a:rPr>
              <a:t>recipients (other than Federal institutions) are subject to the audit requirements of OMB 2 CFR 200, Subpart F—Audit Requirements, as implemented by HHS at 45 CFR Subpart F and in the </a:t>
            </a:r>
            <a:r>
              <a:rPr lang="en-US" sz="2400" b="1" dirty="0" smtClean="0">
                <a:solidFill>
                  <a:schemeClr val="accent1"/>
                </a:solidFill>
                <a:latin typeface="Arial" panose="020B0604020202020204" pitchFamily="34" charset="0"/>
                <a:cs typeface="Arial" panose="020B0604020202020204" pitchFamily="34" charset="0"/>
              </a:rPr>
              <a:t>NIHGPS.</a:t>
            </a:r>
          </a:p>
          <a:p>
            <a:pPr marL="1257300" lvl="2" indent="-342900">
              <a:buFont typeface="Courier New" panose="02070309020205020404" pitchFamily="49" charset="0"/>
              <a:buChar char="o"/>
            </a:pPr>
            <a:endParaRPr lang="en-US" b="1" dirty="0" smtClean="0">
              <a:solidFill>
                <a:schemeClr val="accent2"/>
              </a:solidFill>
              <a:latin typeface="Arial" panose="020B0604020202020204" pitchFamily="34" charset="0"/>
              <a:cs typeface="Arial" panose="020B0604020202020204" pitchFamily="34" charset="0"/>
            </a:endParaRPr>
          </a:p>
          <a:p>
            <a:pPr marL="1257300" lvl="2" indent="-342900">
              <a:buFont typeface="Courier New" panose="02070309020205020404" pitchFamily="49" charset="0"/>
              <a:buChar char="o"/>
            </a:pPr>
            <a:r>
              <a:rPr lang="en-US" sz="2000" b="1" dirty="0" smtClean="0">
                <a:solidFill>
                  <a:schemeClr val="accent2"/>
                </a:solidFill>
                <a:latin typeface="Arial" panose="020B0604020202020204" pitchFamily="34" charset="0"/>
                <a:cs typeface="Arial" panose="020B0604020202020204" pitchFamily="34" charset="0"/>
              </a:rPr>
              <a:t>Any state or </a:t>
            </a:r>
            <a:r>
              <a:rPr lang="en-US" sz="2000" b="1" dirty="0">
                <a:solidFill>
                  <a:schemeClr val="accent2"/>
                </a:solidFill>
                <a:latin typeface="Arial" panose="020B0604020202020204" pitchFamily="34" charset="0"/>
                <a:cs typeface="Arial" panose="020B0604020202020204" pitchFamily="34" charset="0"/>
              </a:rPr>
              <a:t>local </a:t>
            </a:r>
            <a:r>
              <a:rPr lang="en-US" sz="2000" b="1" dirty="0" smtClean="0">
                <a:solidFill>
                  <a:schemeClr val="accent2"/>
                </a:solidFill>
                <a:latin typeface="Arial" panose="020B0604020202020204" pitchFamily="34" charset="0"/>
                <a:cs typeface="Arial" panose="020B0604020202020204" pitchFamily="34" charset="0"/>
              </a:rPr>
              <a:t>government or </a:t>
            </a:r>
            <a:r>
              <a:rPr lang="en-US" sz="2000" b="1" dirty="0">
                <a:solidFill>
                  <a:schemeClr val="accent2"/>
                </a:solidFill>
                <a:latin typeface="Arial" panose="020B0604020202020204" pitchFamily="34" charset="0"/>
                <a:cs typeface="Arial" panose="020B0604020202020204" pitchFamily="34" charset="0"/>
              </a:rPr>
              <a:t>non-profit organization (including </a:t>
            </a:r>
            <a:r>
              <a:rPr lang="en-US" sz="2000" b="1" dirty="0" smtClean="0">
                <a:solidFill>
                  <a:schemeClr val="accent2"/>
                </a:solidFill>
                <a:latin typeface="Arial" panose="020B0604020202020204" pitchFamily="34" charset="0"/>
                <a:cs typeface="Arial" panose="020B0604020202020204" pitchFamily="34" charset="0"/>
              </a:rPr>
              <a:t>IHEs) </a:t>
            </a:r>
            <a:r>
              <a:rPr lang="en-US" sz="2000" b="1" dirty="0">
                <a:solidFill>
                  <a:schemeClr val="accent2"/>
                </a:solidFill>
                <a:latin typeface="Arial" panose="020B0604020202020204" pitchFamily="34" charset="0"/>
                <a:cs typeface="Arial" panose="020B0604020202020204" pitchFamily="34" charset="0"/>
              </a:rPr>
              <a:t>that </a:t>
            </a:r>
            <a:r>
              <a:rPr lang="en-US" sz="2000" b="1" u="sng" dirty="0" smtClean="0">
                <a:solidFill>
                  <a:schemeClr val="accent2"/>
                </a:solidFill>
                <a:latin typeface="Arial" panose="020B0604020202020204" pitchFamily="34" charset="0"/>
                <a:cs typeface="Arial" panose="020B0604020202020204" pitchFamily="34" charset="0"/>
              </a:rPr>
              <a:t>expends </a:t>
            </a:r>
            <a:r>
              <a:rPr lang="en-US" sz="2000" b="1" u="sng" dirty="0">
                <a:solidFill>
                  <a:schemeClr val="accent2"/>
                </a:solidFill>
                <a:latin typeface="Arial" panose="020B0604020202020204" pitchFamily="34" charset="0"/>
                <a:cs typeface="Arial" panose="020B0604020202020204" pitchFamily="34" charset="0"/>
              </a:rPr>
              <a:t>$750,000 </a:t>
            </a:r>
            <a:r>
              <a:rPr lang="en-US" sz="2000" b="1" dirty="0">
                <a:solidFill>
                  <a:schemeClr val="accent2"/>
                </a:solidFill>
                <a:latin typeface="Arial" panose="020B0604020202020204" pitchFamily="34" charset="0"/>
                <a:cs typeface="Arial" panose="020B0604020202020204" pitchFamily="34" charset="0"/>
              </a:rPr>
              <a:t>or more per year under Federal grants, cooperative agreements, and/or procurement contracts </a:t>
            </a:r>
            <a:r>
              <a:rPr lang="en-US" sz="2000" b="1" dirty="0" smtClean="0">
                <a:solidFill>
                  <a:schemeClr val="accent2"/>
                </a:solidFill>
                <a:latin typeface="Arial" panose="020B0604020202020204" pitchFamily="34" charset="0"/>
                <a:cs typeface="Arial" panose="020B0604020202020204" pitchFamily="34" charset="0"/>
              </a:rPr>
              <a:t>must have </a:t>
            </a:r>
            <a:r>
              <a:rPr lang="en-US" sz="2000" b="1" dirty="0">
                <a:solidFill>
                  <a:schemeClr val="accent2"/>
                </a:solidFill>
                <a:latin typeface="Arial" panose="020B0604020202020204" pitchFamily="34" charset="0"/>
                <a:cs typeface="Arial" panose="020B0604020202020204" pitchFamily="34" charset="0"/>
              </a:rPr>
              <a:t>an annual </a:t>
            </a:r>
            <a:r>
              <a:rPr lang="en-US" sz="2000" b="1" dirty="0" smtClean="0">
                <a:solidFill>
                  <a:schemeClr val="accent2"/>
                </a:solidFill>
                <a:latin typeface="Arial" panose="020B0604020202020204" pitchFamily="34" charset="0"/>
                <a:cs typeface="Arial" panose="020B0604020202020204" pitchFamily="34" charset="0"/>
              </a:rPr>
              <a:t>audit.</a:t>
            </a:r>
          </a:p>
          <a:p>
            <a:pPr marL="1714500" lvl="3" indent="-342900">
              <a:buFont typeface="Courier New" panose="02070309020205020404" pitchFamily="49" charset="0"/>
              <a:buChar char="o"/>
            </a:pPr>
            <a:r>
              <a:rPr lang="en-US" sz="2000" b="1" dirty="0" smtClean="0">
                <a:solidFill>
                  <a:schemeClr val="accent2"/>
                </a:solidFill>
                <a:latin typeface="Arial" panose="020B0604020202020204" pitchFamily="34" charset="0"/>
                <a:cs typeface="Arial" panose="020B0604020202020204" pitchFamily="34" charset="0"/>
              </a:rPr>
              <a:t>Audit requirements for Foreign organizations are located </a:t>
            </a:r>
            <a:r>
              <a:rPr lang="en-US" sz="2000" b="1" dirty="0">
                <a:solidFill>
                  <a:schemeClr val="accent2"/>
                </a:solidFill>
                <a:latin typeface="Arial" panose="020B0604020202020204" pitchFamily="34" charset="0"/>
                <a:cs typeface="Arial" panose="020B0604020202020204" pitchFamily="34" charset="0"/>
              </a:rPr>
              <a:t>in Chapter </a:t>
            </a:r>
            <a:r>
              <a:rPr lang="en-US" sz="2000" b="1" dirty="0" smtClean="0">
                <a:solidFill>
                  <a:schemeClr val="accent2"/>
                </a:solidFill>
                <a:latin typeface="Arial" panose="020B0604020202020204" pitchFamily="34" charset="0"/>
                <a:cs typeface="Arial" panose="020B0604020202020204" pitchFamily="34" charset="0"/>
              </a:rPr>
              <a:t>16.7.4 of the NIHGPS.</a:t>
            </a:r>
          </a:p>
          <a:p>
            <a:pPr marL="1714500" lvl="3" indent="-342900">
              <a:buFont typeface="Courier New" panose="02070309020205020404" pitchFamily="49" charset="0"/>
              <a:buChar char="o"/>
            </a:pPr>
            <a:endParaRPr lang="en-US" sz="2000" b="1" dirty="0">
              <a:solidFill>
                <a:schemeClr val="accent2"/>
              </a:solidFill>
              <a:latin typeface="Arial" panose="020B0604020202020204" pitchFamily="34" charset="0"/>
              <a:cs typeface="Arial" panose="020B0604020202020204" pitchFamily="34" charset="0"/>
            </a:endParaRPr>
          </a:p>
          <a:p>
            <a:pPr marL="1257300" lvl="2" indent="-342900">
              <a:buFont typeface="Courier New" panose="02070309020205020404" pitchFamily="49" charset="0"/>
              <a:buChar char="o"/>
            </a:pPr>
            <a:r>
              <a:rPr lang="en-US" sz="2000" b="1" dirty="0">
                <a:solidFill>
                  <a:schemeClr val="accent2"/>
                </a:solidFill>
                <a:latin typeface="Arial" panose="020B0604020202020204" pitchFamily="34" charset="0"/>
                <a:cs typeface="Arial" panose="020B0604020202020204" pitchFamily="34" charset="0"/>
              </a:rPr>
              <a:t>See Chapter </a:t>
            </a:r>
            <a:r>
              <a:rPr lang="en-US" sz="2000" b="1" dirty="0" smtClean="0">
                <a:solidFill>
                  <a:schemeClr val="accent2"/>
                </a:solidFill>
                <a:latin typeface="Arial" panose="020B0604020202020204" pitchFamily="34" charset="0"/>
                <a:cs typeface="Arial" panose="020B0604020202020204" pitchFamily="34" charset="0"/>
              </a:rPr>
              <a:t>8.4.3 </a:t>
            </a:r>
            <a:r>
              <a:rPr lang="en-US" sz="2000" b="1" dirty="0">
                <a:solidFill>
                  <a:schemeClr val="accent2"/>
                </a:solidFill>
                <a:latin typeface="Arial" panose="020B0604020202020204" pitchFamily="34" charset="0"/>
                <a:cs typeface="Arial" panose="020B0604020202020204" pitchFamily="34" charset="0"/>
              </a:rPr>
              <a:t>of the NIHGPS for details.</a:t>
            </a:r>
          </a:p>
          <a:p>
            <a:pPr marL="1257300" lvl="2" indent="-342900">
              <a:buFont typeface="Courier New" panose="02070309020205020404" pitchFamily="49" charset="0"/>
              <a:buChar char="o"/>
            </a:pPr>
            <a:endParaRPr lang="en-US" sz="20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0871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Closeout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400" dirty="0" smtClean="0"/>
              <a:t>Closeout</a:t>
            </a:r>
            <a:endParaRPr lang="en-US" sz="2400" dirty="0"/>
          </a:p>
          <a:p>
            <a:pPr marL="0" indent="0">
              <a:buNone/>
            </a:pPr>
            <a:r>
              <a:rPr lang="en-US" sz="2400" dirty="0" smtClean="0"/>
              <a:t>Recipients </a:t>
            </a:r>
            <a:r>
              <a:rPr lang="en-US" sz="2400" dirty="0"/>
              <a:t>must submit a final FFR, final progress report, and Final Invention Statement and Certification within </a:t>
            </a:r>
            <a:r>
              <a:rPr lang="en-US" sz="2400" u="sng" dirty="0"/>
              <a:t>120 calendar days </a:t>
            </a:r>
            <a:r>
              <a:rPr lang="en-US" sz="2400" dirty="0"/>
              <a:t>of the end of grant support. The reports </a:t>
            </a:r>
            <a:r>
              <a:rPr lang="en-US" sz="2400" dirty="0" smtClean="0"/>
              <a:t>become </a:t>
            </a:r>
            <a:r>
              <a:rPr lang="en-US" sz="2400" dirty="0"/>
              <a:t>overdue </a:t>
            </a:r>
            <a:r>
              <a:rPr lang="en-US" sz="2400" u="sng" dirty="0"/>
              <a:t>the day after </a:t>
            </a:r>
            <a:r>
              <a:rPr lang="en-US" sz="2400" dirty="0"/>
              <a:t>the 120 day period ends</a:t>
            </a:r>
            <a:r>
              <a:rPr lang="en-US" sz="2400" dirty="0" smtClean="0"/>
              <a:t>.</a:t>
            </a:r>
            <a:endParaRPr lang="en-US" sz="2400" dirty="0"/>
          </a:p>
          <a:p>
            <a:pPr lvl="1"/>
            <a:r>
              <a:rPr lang="en-US" sz="2400" dirty="0" smtClean="0"/>
              <a:t>This provisions is aligned with the clarification being proposed for the Closeout provision within the Research Terms and Conditions Overlay document.</a:t>
            </a:r>
          </a:p>
          <a:p>
            <a:pPr lvl="1"/>
            <a:endParaRPr lang="en-US" sz="2400" dirty="0"/>
          </a:p>
          <a:p>
            <a:pPr lvl="1"/>
            <a:r>
              <a:rPr lang="en-US" sz="2400" dirty="0"/>
              <a:t>See Chapter </a:t>
            </a:r>
            <a:r>
              <a:rPr lang="en-US" sz="2400" dirty="0" smtClean="0"/>
              <a:t>8.6 </a:t>
            </a:r>
            <a:r>
              <a:rPr lang="en-US" sz="2400" dirty="0"/>
              <a:t>of the NIHGPS for </a:t>
            </a:r>
            <a:r>
              <a:rPr lang="en-US" sz="2400" dirty="0" smtClean="0"/>
              <a:t>more information.</a:t>
            </a:r>
            <a:endParaRPr lang="en-US" sz="2400" dirty="0"/>
          </a:p>
          <a:p>
            <a:pPr lvl="1"/>
            <a:endParaRPr lang="en-US" sz="2400" dirty="0"/>
          </a:p>
          <a:p>
            <a:endParaRPr lang="en-US" sz="2000" dirty="0" smtClean="0"/>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18</a:t>
            </a:fld>
            <a:endParaRPr lang="en-US" dirty="0"/>
          </a:p>
        </p:txBody>
      </p:sp>
    </p:spTree>
    <p:extLst>
      <p:ext uri="{BB962C8B-B14F-4D97-AF65-F5344CB8AC3E}">
        <p14:creationId xmlns:p14="http://schemas.microsoft.com/office/powerpoint/2010/main" val="4121562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Commercial Organizations</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400" dirty="0" smtClean="0"/>
              <a:t>Special Provisions for Awards to Commercial Organizations</a:t>
            </a:r>
            <a:endParaRPr lang="en-US" sz="2400" dirty="0"/>
          </a:p>
          <a:p>
            <a:endParaRPr lang="en-US" sz="2400" dirty="0" smtClean="0"/>
          </a:p>
          <a:p>
            <a:pPr>
              <a:buFont typeface="Courier New" panose="02070309020205020404" pitchFamily="49" charset="0"/>
              <a:buChar char="o"/>
            </a:pPr>
            <a:r>
              <a:rPr lang="en-US" sz="2400" dirty="0"/>
              <a:t>The provisions that apply to awards to commercial organizations are located in </a:t>
            </a:r>
            <a:r>
              <a:rPr lang="en-US" sz="2400" u="sng" dirty="0"/>
              <a:t>45 CFR 75.215 </a:t>
            </a:r>
            <a:r>
              <a:rPr lang="en-US" sz="2400" dirty="0"/>
              <a:t>and in </a:t>
            </a:r>
            <a:r>
              <a:rPr lang="en-US" sz="2400" u="sng" dirty="0"/>
              <a:t>Grants to For-profit organizations in </a:t>
            </a:r>
            <a:r>
              <a:rPr lang="en-US" sz="2400" u="sng" dirty="0" smtClean="0"/>
              <a:t>Chapter 18 of</a:t>
            </a:r>
            <a:r>
              <a:rPr lang="en-US" sz="2400" dirty="0" smtClean="0"/>
              <a:t> the 2015 edition </a:t>
            </a:r>
            <a:r>
              <a:rPr lang="en-US" sz="2400" dirty="0"/>
              <a:t>of the NIH Grants Policy Statement. </a:t>
            </a:r>
          </a:p>
          <a:p>
            <a:pPr marL="1200150" lvl="2"/>
            <a:endParaRPr lang="en-US" sz="1600" dirty="0"/>
          </a:p>
          <a:p>
            <a:pPr marL="800100" lvl="1"/>
            <a:r>
              <a:rPr lang="en-US" sz="2400" dirty="0" smtClean="0"/>
              <a:t>The cost principles for commercial organizations remain in the FAR (48 CFR 31.2).</a:t>
            </a:r>
            <a:endParaRPr lang="en-US" sz="2400" dirty="0"/>
          </a:p>
          <a:p>
            <a:pPr marL="1200150" lvl="2"/>
            <a:endParaRPr lang="en-US" sz="1600" dirty="0"/>
          </a:p>
          <a:p>
            <a:pPr lvl="1"/>
            <a:endParaRPr lang="en-US" sz="18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19</a:t>
            </a:fld>
            <a:endParaRPr lang="en-US" dirty="0"/>
          </a:p>
        </p:txBody>
      </p:sp>
    </p:spTree>
    <p:extLst>
      <p:ext uri="{BB962C8B-B14F-4D97-AF65-F5344CB8AC3E}">
        <p14:creationId xmlns:p14="http://schemas.microsoft.com/office/powerpoint/2010/main" val="295421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b="1" dirty="0"/>
              <a:t>Chronology of NIH’s Implementation </a:t>
            </a:r>
            <a:r>
              <a:rPr lang="en-US" sz="3600" b="1" dirty="0" smtClean="0"/>
              <a:t>of the Uniform </a:t>
            </a:r>
            <a:r>
              <a:rPr lang="en-US" sz="3600" b="1" dirty="0"/>
              <a:t>Guidance</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4343400"/>
          </a:xfrm>
        </p:spPr>
        <p:txBody>
          <a:bodyPr/>
          <a:lstStyle/>
          <a:p>
            <a:pPr marL="342900" lvl="8" indent="-342900" eaLnBrk="0" fontAlgn="base" hangingPunct="0">
              <a:lnSpc>
                <a:spcPct val="90000"/>
              </a:lnSpc>
              <a:spcBef>
                <a:spcPts val="0"/>
              </a:spcBef>
              <a:spcAft>
                <a:spcPts val="800"/>
              </a:spcAft>
              <a:buClr>
                <a:schemeClr val="accent1"/>
              </a:buClr>
              <a:buSzPct val="100000"/>
            </a:pPr>
            <a:r>
              <a:rPr lang="en-US" sz="2000" b="1" dirty="0" smtClean="0">
                <a:latin typeface="Arial" panose="020B0604020202020204" pitchFamily="34" charset="0"/>
                <a:cs typeface="Arial" panose="020B0604020202020204" pitchFamily="34" charset="0"/>
              </a:rPr>
              <a:t>December 19, 2014 - HHS published in the </a:t>
            </a:r>
            <a:r>
              <a:rPr lang="en-US" sz="2000" b="1" dirty="0" smtClean="0">
                <a:latin typeface="Arial" panose="020B0604020202020204" pitchFamily="34" charset="0"/>
                <a:cs typeface="Arial" panose="020B0604020202020204" pitchFamily="34" charset="0"/>
                <a:hlinkClick r:id="rId3"/>
              </a:rPr>
              <a:t>Federal Register</a:t>
            </a:r>
            <a:r>
              <a:rPr lang="en-US" sz="2000" b="1" dirty="0" smtClean="0">
                <a:latin typeface="Arial" panose="020B0604020202020204" pitchFamily="34" charset="0"/>
                <a:cs typeface="Arial" panose="020B0604020202020204" pitchFamily="34" charset="0"/>
              </a:rPr>
              <a:t> an interim final rule adapting OMB’s final guidance in 2 CFR Part 200. </a:t>
            </a:r>
            <a:r>
              <a:rPr lang="en-US" sz="2000" b="1" dirty="0">
                <a:latin typeface="Arial" panose="020B0604020202020204" pitchFamily="34" charset="0"/>
                <a:cs typeface="Arial" panose="020B0604020202020204" pitchFamily="34" charset="0"/>
              </a:rPr>
              <a:t>See </a:t>
            </a:r>
            <a:r>
              <a:rPr lang="en-US" sz="2000" b="1" u="sng" dirty="0" smtClean="0">
                <a:solidFill>
                  <a:srgbClr val="00B0F0"/>
                </a:solidFill>
                <a:latin typeface="Arial" panose="020B0604020202020204" pitchFamily="34" charset="0"/>
                <a:cs typeface="Arial" panose="020B0604020202020204" pitchFamily="34" charset="0"/>
              </a:rPr>
              <a:t>NOT-OD-15-046</a:t>
            </a:r>
            <a:r>
              <a:rPr lang="en-US" sz="2000" b="1" dirty="0" smtClean="0">
                <a:latin typeface="Arial" panose="020B0604020202020204" pitchFamily="34" charset="0"/>
                <a:cs typeface="Arial" panose="020B0604020202020204" pitchFamily="34" charset="0"/>
              </a:rPr>
              <a:t>.</a:t>
            </a:r>
            <a:endParaRPr lang="en-US" sz="2000" b="1" dirty="0" smtClean="0"/>
          </a:p>
          <a:p>
            <a:pPr lvl="1"/>
            <a:r>
              <a:rPr lang="en-US" sz="1800" dirty="0" smtClean="0"/>
              <a:t>Located </a:t>
            </a:r>
            <a:r>
              <a:rPr lang="en-US" sz="1800" dirty="0"/>
              <a:t>at 45 CFR </a:t>
            </a:r>
            <a:r>
              <a:rPr lang="en-US" sz="1800" dirty="0" smtClean="0"/>
              <a:t>Part 75</a:t>
            </a:r>
            <a:endParaRPr lang="en-US" sz="1800" dirty="0"/>
          </a:p>
          <a:p>
            <a:pPr lvl="1"/>
            <a:r>
              <a:rPr lang="en-US" sz="1800" dirty="0" smtClean="0"/>
              <a:t>Effective December 26, 2014</a:t>
            </a:r>
          </a:p>
          <a:p>
            <a:pPr lvl="1"/>
            <a:r>
              <a:rPr lang="en-US" sz="1800" dirty="0" smtClean="0"/>
              <a:t>60-day comment period (ended on February 17, 2015)</a:t>
            </a:r>
          </a:p>
          <a:p>
            <a:pPr>
              <a:lnSpc>
                <a:spcPct val="100000"/>
              </a:lnSpc>
            </a:pPr>
            <a:endParaRPr lang="en-US" sz="1000" dirty="0" smtClean="0"/>
          </a:p>
          <a:p>
            <a:pPr>
              <a:lnSpc>
                <a:spcPct val="100000"/>
              </a:lnSpc>
            </a:pPr>
            <a:r>
              <a:rPr lang="en-US" sz="2000" dirty="0" smtClean="0"/>
              <a:t>February </a:t>
            </a:r>
            <a:r>
              <a:rPr lang="en-US" sz="2000" dirty="0"/>
              <a:t>5, </a:t>
            </a:r>
            <a:r>
              <a:rPr lang="en-US" sz="2000" dirty="0" smtClean="0"/>
              <a:t>2015 - </a:t>
            </a:r>
            <a:r>
              <a:rPr lang="en-US" sz="2000" dirty="0"/>
              <a:t>NIH published </a:t>
            </a:r>
            <a:r>
              <a:rPr lang="en-US" sz="2000" dirty="0" smtClean="0"/>
              <a:t>Interim General Grant Conditions, which aligned </a:t>
            </a:r>
            <a:r>
              <a:rPr lang="en-US" sz="2000" dirty="0"/>
              <a:t>with HHS’ </a:t>
            </a:r>
            <a:r>
              <a:rPr lang="en-US" sz="2000" dirty="0" smtClean="0"/>
              <a:t>implementing regulations of the Uniform Guidance. </a:t>
            </a:r>
            <a:r>
              <a:rPr lang="en-US" sz="2000" dirty="0"/>
              <a:t>See </a:t>
            </a:r>
            <a:r>
              <a:rPr lang="en-US" sz="2000" u="sng" dirty="0" smtClean="0">
                <a:solidFill>
                  <a:srgbClr val="00B0F0"/>
                </a:solidFill>
                <a:hlinkClick r:id="rId4"/>
              </a:rPr>
              <a:t>NOT-OD-15-065</a:t>
            </a:r>
            <a:r>
              <a:rPr lang="en-US" sz="2000" dirty="0" smtClean="0"/>
              <a:t>.</a:t>
            </a:r>
          </a:p>
          <a:p>
            <a:pPr>
              <a:lnSpc>
                <a:spcPct val="100000"/>
              </a:lnSpc>
            </a:pPr>
            <a:endParaRPr lang="en-US" sz="1000" dirty="0"/>
          </a:p>
          <a:p>
            <a:pPr>
              <a:lnSpc>
                <a:spcPct val="100000"/>
              </a:lnSpc>
            </a:pPr>
            <a:r>
              <a:rPr lang="en-US" sz="2000" dirty="0"/>
              <a:t>March 31, </a:t>
            </a:r>
            <a:r>
              <a:rPr lang="en-US" sz="2000" dirty="0" smtClean="0"/>
              <a:t>2015 -</a:t>
            </a:r>
            <a:r>
              <a:rPr lang="en-US" sz="2000" dirty="0"/>
              <a:t> </a:t>
            </a:r>
            <a:r>
              <a:rPr lang="en-US" sz="2000" dirty="0" smtClean="0"/>
              <a:t>NIH published </a:t>
            </a:r>
            <a:r>
              <a:rPr lang="en-US" sz="2000" dirty="0"/>
              <a:t>the revised NIH Grants </a:t>
            </a:r>
            <a:r>
              <a:rPr lang="en-US" sz="2000" dirty="0" smtClean="0"/>
              <a:t>Policy Statement (GPS), which superseded NIH’s </a:t>
            </a:r>
            <a:r>
              <a:rPr lang="en-US" sz="2000" dirty="0"/>
              <a:t>Interim General Grant Conditions</a:t>
            </a:r>
            <a:r>
              <a:rPr lang="en-US" sz="2000" dirty="0" smtClean="0"/>
              <a:t>.  </a:t>
            </a:r>
            <a:r>
              <a:rPr lang="en-US" sz="2000" dirty="0"/>
              <a:t>See </a:t>
            </a:r>
            <a:r>
              <a:rPr lang="en-US" sz="2000" dirty="0">
                <a:hlinkClick r:id="rId5"/>
              </a:rPr>
              <a:t>NOT-OD-15-087</a:t>
            </a:r>
            <a:r>
              <a:rPr lang="en-US" sz="2000" dirty="0"/>
              <a:t>. </a:t>
            </a:r>
          </a:p>
          <a:p>
            <a:pPr>
              <a:lnSpc>
                <a:spcPct val="100000"/>
              </a:lnSpc>
            </a:pPr>
            <a:endParaRPr lang="en-US" sz="1800" dirty="0"/>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a:t>
            </a:fld>
            <a:endParaRPr lang="en-US" dirty="0"/>
          </a:p>
        </p:txBody>
      </p:sp>
    </p:spTree>
    <p:extLst>
      <p:ext uri="{BB962C8B-B14F-4D97-AF65-F5344CB8AC3E}">
        <p14:creationId xmlns:p14="http://schemas.microsoft.com/office/powerpoint/2010/main" val="6144276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smtClean="0"/>
              <a:t>Uniform Guidance Frequently Asked Questions (FAQs)</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400" dirty="0" smtClean="0"/>
              <a:t>We developed FAQs for the Uniform Guidance and NIHGPS to address topics such as the following:</a:t>
            </a:r>
          </a:p>
          <a:p>
            <a:pPr lvl="1"/>
            <a:r>
              <a:rPr lang="en-US" sz="1800" dirty="0"/>
              <a:t>Why </a:t>
            </a:r>
            <a:r>
              <a:rPr lang="en-US" sz="1800" dirty="0" smtClean="0"/>
              <a:t>did </a:t>
            </a:r>
            <a:r>
              <a:rPr lang="en-US" sz="1800" dirty="0"/>
              <a:t>NIH </a:t>
            </a:r>
            <a:r>
              <a:rPr lang="en-US" sz="1800" dirty="0" smtClean="0"/>
              <a:t>issue </a:t>
            </a:r>
            <a:r>
              <a:rPr lang="en-US" sz="1800" dirty="0"/>
              <a:t>“Interim </a:t>
            </a:r>
            <a:r>
              <a:rPr lang="en-US" sz="1800" dirty="0" smtClean="0"/>
              <a:t>Grant General Conditions?”</a:t>
            </a:r>
          </a:p>
          <a:p>
            <a:pPr lvl="1"/>
            <a:r>
              <a:rPr lang="en-US" sz="1800" dirty="0" smtClean="0"/>
              <a:t>I </a:t>
            </a:r>
            <a:r>
              <a:rPr lang="en-US" sz="1800" dirty="0"/>
              <a:t>received an </a:t>
            </a:r>
            <a:r>
              <a:rPr lang="en-US" sz="1800" dirty="0" err="1"/>
              <a:t>NoA</a:t>
            </a:r>
            <a:r>
              <a:rPr lang="en-US" sz="1800" dirty="0"/>
              <a:t> prior to December 26, 2014. I subsequently received a revised </a:t>
            </a:r>
            <a:r>
              <a:rPr lang="en-US" sz="1800" dirty="0" err="1"/>
              <a:t>NoA</a:t>
            </a:r>
            <a:r>
              <a:rPr lang="en-US" sz="1800" dirty="0"/>
              <a:t> to restore funds (per NIH 2015 fiscal policy) after December 26, 2014. Do the pre-Uniform Guidance regulations </a:t>
            </a:r>
            <a:r>
              <a:rPr lang="en-US" sz="1800" dirty="0" smtClean="0"/>
              <a:t>and 2013 NIHGPS still </a:t>
            </a:r>
            <a:r>
              <a:rPr lang="en-US" sz="1800" dirty="0"/>
              <a:t>apply</a:t>
            </a:r>
            <a:r>
              <a:rPr lang="en-US" sz="1800" dirty="0" smtClean="0"/>
              <a:t>?</a:t>
            </a:r>
          </a:p>
          <a:p>
            <a:pPr lvl="1"/>
            <a:r>
              <a:rPr lang="en-US" sz="1800" dirty="0" smtClean="0"/>
              <a:t>Has NIH changed its policy regarding cost-related prior approval requirements?</a:t>
            </a:r>
          </a:p>
          <a:p>
            <a:pPr lvl="1"/>
            <a:r>
              <a:rPr lang="en-US" sz="1800" dirty="0" smtClean="0"/>
              <a:t>Are </a:t>
            </a:r>
            <a:r>
              <a:rPr lang="en-US" sz="1800" dirty="0"/>
              <a:t>participant support costs allowable</a:t>
            </a:r>
            <a:r>
              <a:rPr lang="en-US" sz="1800" dirty="0" smtClean="0"/>
              <a:t>?</a:t>
            </a:r>
          </a:p>
          <a:p>
            <a:pPr lvl="1"/>
            <a:r>
              <a:rPr lang="en-US" sz="1800" dirty="0"/>
              <a:t>What is allowable regarding child care costs when travelling under a research grant?</a:t>
            </a:r>
            <a:endParaRPr lang="en-US" sz="1800" dirty="0" smtClean="0"/>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20</a:t>
            </a:fld>
            <a:endParaRPr lang="en-US" dirty="0"/>
          </a:p>
        </p:txBody>
      </p:sp>
    </p:spTree>
    <p:extLst>
      <p:ext uri="{BB962C8B-B14F-4D97-AF65-F5344CB8AC3E}">
        <p14:creationId xmlns:p14="http://schemas.microsoft.com/office/powerpoint/2010/main" val="2338451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title"/>
          </p:nvPr>
        </p:nvSpPr>
        <p:spPr>
          <a:xfrm>
            <a:off x="381000" y="533400"/>
            <a:ext cx="8229600" cy="655320"/>
          </a:xfrm>
        </p:spPr>
        <p:txBody>
          <a:bodyPr>
            <a:normAutofit fontScale="90000"/>
          </a:bodyPr>
          <a:lstStyle/>
          <a:p>
            <a:pPr eaLnBrk="1" fontAlgn="auto" hangingPunct="1">
              <a:spcAft>
                <a:spcPts val="0"/>
              </a:spcAft>
              <a:defRPr/>
            </a:pPr>
            <a:r>
              <a:rPr lang="en-US" b="1" dirty="0" smtClean="0">
                <a:solidFill>
                  <a:schemeClr val="bg1"/>
                </a:solidFill>
              </a:rPr>
              <a:t>Thank You!</a:t>
            </a:r>
            <a:r>
              <a:rPr lang="en-US" sz="4000" b="1" dirty="0" smtClean="0">
                <a:solidFill>
                  <a:schemeClr val="bg1"/>
                </a:solidFill>
              </a:rPr>
              <a:t/>
            </a:r>
            <a:br>
              <a:rPr lang="en-US" sz="4000" b="1" dirty="0" smtClean="0">
                <a:solidFill>
                  <a:schemeClr val="bg1"/>
                </a:solidFill>
              </a:rPr>
            </a:br>
            <a:endParaRPr lang="en-US" sz="4000" b="1" dirty="0" smtClean="0">
              <a:solidFill>
                <a:schemeClr val="bg1"/>
              </a:solidFill>
            </a:endParaRPr>
          </a:p>
        </p:txBody>
      </p:sp>
      <p:sp>
        <p:nvSpPr>
          <p:cNvPr id="81924" name="Text Box 4"/>
          <p:cNvSpPr txBox="1">
            <a:spLocks noChangeArrowheads="1"/>
          </p:cNvSpPr>
          <p:nvPr/>
        </p:nvSpPr>
        <p:spPr bwMode="auto">
          <a:xfrm>
            <a:off x="609600" y="2667000"/>
            <a:ext cx="8001000" cy="1323975"/>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8000" b="1" dirty="0">
                <a:solidFill>
                  <a:schemeClr val="accent3">
                    <a:lumMod val="25000"/>
                  </a:schemeClr>
                </a:solidFill>
                <a:effectLst>
                  <a:outerShdw blurRad="38100" dist="38100" dir="2700000" algn="tl">
                    <a:srgbClr val="000000">
                      <a:alpha val="43137"/>
                    </a:srgbClr>
                  </a:outerShdw>
                </a:effectLst>
                <a:latin typeface="Arial" pitchFamily="34" charset="0"/>
                <a:cs typeface="Arial" pitchFamily="34" charset="0"/>
              </a:rPr>
              <a:t>Questions?</a:t>
            </a:r>
          </a:p>
        </p:txBody>
      </p:sp>
      <p:sp>
        <p:nvSpPr>
          <p:cNvPr id="7" name="Slide Number Placeholder 6"/>
          <p:cNvSpPr>
            <a:spLocks noGrp="1"/>
          </p:cNvSpPr>
          <p:nvPr>
            <p:ph type="sldNum" sz="quarter" idx="12"/>
          </p:nvPr>
        </p:nvSpPr>
        <p:spPr/>
        <p:txBody>
          <a:bodyPr/>
          <a:lstStyle/>
          <a:p>
            <a:pPr>
              <a:defRPr/>
            </a:pPr>
            <a:fld id="{38F69CDB-AFD6-447B-A67F-4D479FE629C1}" type="slidenum">
              <a:rPr lang="en-US" smtClean="0"/>
              <a:pPr>
                <a:defRPr/>
              </a:pPr>
              <a:t>21</a:t>
            </a:fld>
            <a:endParaRPr lang="en-US" dirty="0"/>
          </a:p>
        </p:txBody>
      </p:sp>
    </p:spTree>
    <p:extLst>
      <p:ext uri="{BB962C8B-B14F-4D97-AF65-F5344CB8AC3E}">
        <p14:creationId xmlns:p14="http://schemas.microsoft.com/office/powerpoint/2010/main" val="696435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Revised NIH Grants Policy Statement </a:t>
            </a:r>
            <a:endParaRPr lang="en-US" dirty="0"/>
          </a:p>
        </p:txBody>
      </p:sp>
      <p:sp>
        <p:nvSpPr>
          <p:cNvPr id="3" name="Content Placeholder 2"/>
          <p:cNvSpPr>
            <a:spLocks noGrp="1"/>
          </p:cNvSpPr>
          <p:nvPr>
            <p:ph idx="1"/>
          </p:nvPr>
        </p:nvSpPr>
        <p:spPr/>
        <p:txBody>
          <a:bodyPr/>
          <a:lstStyle/>
          <a:p>
            <a:pPr marL="0" indent="0">
              <a:buNone/>
            </a:pPr>
            <a:r>
              <a:rPr lang="en-US" sz="1800" dirty="0" smtClean="0"/>
              <a:t>The revised NIHGPS serves as NIH’s implementation of 45 CFR Part 75.</a:t>
            </a:r>
          </a:p>
          <a:p>
            <a:pPr lvl="1"/>
            <a:r>
              <a:rPr lang="en-US" sz="1800" dirty="0"/>
              <a:t>R</a:t>
            </a:r>
            <a:r>
              <a:rPr lang="en-US" sz="1800" dirty="0" smtClean="0"/>
              <a:t>evision </a:t>
            </a:r>
            <a:r>
              <a:rPr lang="en-US" sz="1800" dirty="0"/>
              <a:t>supersedes, in its entirety, the 2013 NIHGPS as a standard term and condition of award.</a:t>
            </a:r>
          </a:p>
          <a:p>
            <a:pPr lvl="1"/>
            <a:endParaRPr lang="en-US" sz="1800" dirty="0" smtClean="0"/>
          </a:p>
          <a:p>
            <a:pPr lvl="1"/>
            <a:r>
              <a:rPr lang="en-US" sz="1800" dirty="0" smtClean="0"/>
              <a:t>The revision is applicable to all NIH grants and cooperative agreements with budget periods beginning on or after December 26, 2014 and awards that received supplemental funding on or after December 26, 2014.</a:t>
            </a:r>
          </a:p>
          <a:p>
            <a:pPr marL="457200" lvl="1" indent="0">
              <a:buNone/>
            </a:pPr>
            <a:endParaRPr lang="en-US" sz="1800" dirty="0" smtClean="0"/>
          </a:p>
          <a:p>
            <a:pPr marL="0" indent="0">
              <a:buNone/>
            </a:pPr>
            <a:r>
              <a:rPr lang="en-US" sz="1800" dirty="0" smtClean="0"/>
              <a:t>The 2013 NIHGPS continues to be a standard term and condition for all NIH grants and cooperative agreements with budget periods that began between October 1, 2013 and December 25, 2014.</a:t>
            </a:r>
          </a:p>
          <a:p>
            <a:pPr lvl="1"/>
            <a:r>
              <a:rPr lang="en-US" sz="1800" dirty="0" smtClean="0"/>
              <a:t>However, </a:t>
            </a:r>
            <a:r>
              <a:rPr lang="en-US" sz="1800" dirty="0"/>
              <a:t>once a new increment of </a:t>
            </a:r>
            <a:r>
              <a:rPr lang="en-US" sz="1800" dirty="0" smtClean="0"/>
              <a:t>funds is </a:t>
            </a:r>
            <a:r>
              <a:rPr lang="en-US" sz="1800" dirty="0"/>
              <a:t>received, the new NIHGPS will apply to any previous </a:t>
            </a:r>
            <a:r>
              <a:rPr lang="en-US" sz="1800" dirty="0" smtClean="0"/>
              <a:t>or current fiscal </a:t>
            </a:r>
            <a:r>
              <a:rPr lang="en-US" sz="1800" dirty="0"/>
              <a:t>year funds that are uncommitted or unobligated </a:t>
            </a:r>
            <a:r>
              <a:rPr lang="en-US" sz="1800" dirty="0" smtClean="0"/>
              <a:t>as </a:t>
            </a:r>
            <a:r>
              <a:rPr lang="en-US" sz="1800" dirty="0"/>
              <a:t>of the Federal award date.</a:t>
            </a:r>
          </a:p>
          <a:p>
            <a:endParaRPr lang="en-US" sz="1800" dirty="0" smtClean="0"/>
          </a:p>
        </p:txBody>
      </p:sp>
      <p:sp>
        <p:nvSpPr>
          <p:cNvPr id="4" name="Slide Number Placeholder 3"/>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3</a:t>
            </a:fld>
            <a:endParaRPr lang="en-US" dirty="0">
              <a:solidFill>
                <a:srgbClr val="00359E"/>
              </a:solidFill>
            </a:endParaRPr>
          </a:p>
        </p:txBody>
      </p:sp>
    </p:spTree>
    <p:extLst>
      <p:ext uri="{BB962C8B-B14F-4D97-AF65-F5344CB8AC3E}">
        <p14:creationId xmlns:p14="http://schemas.microsoft.com/office/powerpoint/2010/main" val="2977100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Frequently Asked Questions - Applicability</a:t>
            </a:r>
            <a:endParaRPr lang="en-US" dirty="0"/>
          </a:p>
        </p:txBody>
      </p:sp>
      <p:sp>
        <p:nvSpPr>
          <p:cNvPr id="3" name="Content Placeholder 2"/>
          <p:cNvSpPr>
            <a:spLocks noGrp="1"/>
          </p:cNvSpPr>
          <p:nvPr>
            <p:ph idx="1"/>
          </p:nvPr>
        </p:nvSpPr>
        <p:spPr/>
        <p:txBody>
          <a:bodyPr/>
          <a:lstStyle/>
          <a:p>
            <a:pPr marL="457200" lvl="1" indent="0">
              <a:buNone/>
            </a:pPr>
            <a:endParaRPr lang="en-US" sz="1600" dirty="0" smtClean="0"/>
          </a:p>
          <a:p>
            <a:r>
              <a:rPr lang="en-US" sz="1600" dirty="0"/>
              <a:t>I received </a:t>
            </a:r>
            <a:r>
              <a:rPr lang="en-US" sz="1600" dirty="0" smtClean="0"/>
              <a:t>a </a:t>
            </a:r>
            <a:r>
              <a:rPr lang="en-US" sz="1600" dirty="0" err="1"/>
              <a:t>NoA</a:t>
            </a:r>
            <a:r>
              <a:rPr lang="en-US" sz="1600" dirty="0"/>
              <a:t> prior to December 26, 2014. I subsequently received a revised </a:t>
            </a:r>
            <a:r>
              <a:rPr lang="en-US" sz="1600" dirty="0" err="1"/>
              <a:t>NoA</a:t>
            </a:r>
            <a:r>
              <a:rPr lang="en-US" sz="1600" dirty="0"/>
              <a:t> to name a replacement PI after December 26, 2014. Which HHS </a:t>
            </a:r>
            <a:r>
              <a:rPr lang="en-US" sz="1600" dirty="0" smtClean="0"/>
              <a:t>regulations and NIHGPS apply</a:t>
            </a:r>
            <a:r>
              <a:rPr lang="en-US" sz="1600" dirty="0"/>
              <a:t>? </a:t>
            </a:r>
            <a:endParaRPr lang="en-US" sz="1600" dirty="0" smtClean="0"/>
          </a:p>
          <a:p>
            <a:pPr lvl="1"/>
            <a:r>
              <a:rPr lang="en-US" sz="1600" dirty="0"/>
              <a:t>Since the revision did not include additional funds, the pre-Uniform Guidance regulations </a:t>
            </a:r>
            <a:r>
              <a:rPr lang="en-US" sz="1600" dirty="0" smtClean="0"/>
              <a:t> and NIHGPS would </a:t>
            </a:r>
            <a:r>
              <a:rPr lang="en-US" sz="1600" dirty="0"/>
              <a:t>apply. That is, 45 CFR Part 74 or 45 CFR Part 92—as </a:t>
            </a:r>
            <a:r>
              <a:rPr lang="en-US" sz="1600" dirty="0" smtClean="0"/>
              <a:t>applicable and the 2013 version of the NIHGPS.</a:t>
            </a:r>
          </a:p>
          <a:p>
            <a:pPr lvl="1"/>
            <a:endParaRPr lang="en-US" sz="1600" dirty="0" smtClean="0"/>
          </a:p>
          <a:p>
            <a:r>
              <a:rPr lang="en-US" sz="1600" dirty="0" smtClean="0"/>
              <a:t>I received a </a:t>
            </a:r>
            <a:r>
              <a:rPr lang="en-US" sz="1600" dirty="0" err="1" smtClean="0"/>
              <a:t>NoA</a:t>
            </a:r>
            <a:r>
              <a:rPr lang="en-US" sz="1600" dirty="0" smtClean="0"/>
              <a:t> on or after December 26, 2014, documenting the approved carryover amount from a previous fiscal year. Which HHS regulations and NIHGPS apply? </a:t>
            </a:r>
          </a:p>
          <a:p>
            <a:pPr lvl="1"/>
            <a:r>
              <a:rPr lang="en-US" sz="1600" dirty="0" smtClean="0"/>
              <a:t>The HHS regulations at 45 CFR Part 74 or 45 CFR Part 92 would apply as applicable, in addition to the 2013 version of the NIHGPS. </a:t>
            </a:r>
          </a:p>
          <a:p>
            <a:pPr marL="457200" lvl="1" indent="0">
              <a:buNone/>
            </a:pPr>
            <a:endParaRPr lang="en-US" sz="1600" dirty="0" smtClean="0"/>
          </a:p>
          <a:p>
            <a:pPr lvl="1"/>
            <a:r>
              <a:rPr lang="en-US" sz="1600" dirty="0" smtClean="0"/>
              <a:t>However, once a new increment of funds (supplement) is received, the new HHS regulations at 45 CFR Part 75 and the 2015 version of the NIHGPS will apply to any previous fiscal year funds that are uncommitted or unobligated (carryover) as of the Federal award date.</a:t>
            </a:r>
          </a:p>
          <a:p>
            <a:pPr marL="457200" lvl="1" indent="0">
              <a:buNone/>
            </a:pPr>
            <a:endParaRPr lang="en-US" sz="1800" dirty="0" smtClean="0"/>
          </a:p>
        </p:txBody>
      </p:sp>
      <p:sp>
        <p:nvSpPr>
          <p:cNvPr id="4" name="Slide Number Placeholder 3"/>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4</a:t>
            </a:fld>
            <a:endParaRPr lang="en-US" dirty="0">
              <a:solidFill>
                <a:srgbClr val="00359E"/>
              </a:solidFill>
            </a:endParaRPr>
          </a:p>
        </p:txBody>
      </p:sp>
    </p:spTree>
    <p:extLst>
      <p:ext uri="{BB962C8B-B14F-4D97-AF65-F5344CB8AC3E}">
        <p14:creationId xmlns:p14="http://schemas.microsoft.com/office/powerpoint/2010/main" val="1266466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Acronyms and Definitions</a:t>
            </a: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400" dirty="0" smtClean="0"/>
              <a:t>Acronyms: Updated NIHGPS </a:t>
            </a:r>
            <a:r>
              <a:rPr lang="en-US" sz="2400" dirty="0"/>
              <a:t>&amp; Supplemental Instructions (SI) and </a:t>
            </a:r>
            <a:r>
              <a:rPr lang="en-US" sz="2400" dirty="0" smtClean="0"/>
              <a:t>NIH website to reflect changes</a:t>
            </a:r>
          </a:p>
          <a:p>
            <a:endParaRPr lang="en-US" sz="2400" dirty="0"/>
          </a:p>
          <a:p>
            <a:pPr marL="0" indent="0">
              <a:buNone/>
            </a:pPr>
            <a:r>
              <a:rPr lang="en-US" sz="2400" dirty="0" smtClean="0"/>
              <a:t>Definitions:  Updated NIHGPS </a:t>
            </a:r>
            <a:r>
              <a:rPr lang="en-US" sz="2400" dirty="0"/>
              <a:t>&amp; SI and </a:t>
            </a:r>
            <a:r>
              <a:rPr lang="en-US" sz="2400" dirty="0" smtClean="0"/>
              <a:t>NIH website. </a:t>
            </a:r>
          </a:p>
          <a:p>
            <a:pPr lvl="1"/>
            <a:r>
              <a:rPr lang="en-US" sz="2400" dirty="0"/>
              <a:t>Added 56 new terms in Exhibit </a:t>
            </a:r>
            <a:r>
              <a:rPr lang="en-US" sz="2400" dirty="0" smtClean="0"/>
              <a:t>2: Definitions </a:t>
            </a:r>
            <a:r>
              <a:rPr lang="en-US" sz="2400" dirty="0"/>
              <a:t>of Terms </a:t>
            </a:r>
            <a:r>
              <a:rPr lang="en-US" sz="2400" dirty="0" smtClean="0"/>
              <a:t>(NIHGPS). </a:t>
            </a:r>
            <a:r>
              <a:rPr lang="en-US" sz="2400" dirty="0"/>
              <a:t> </a:t>
            </a:r>
          </a:p>
          <a:p>
            <a:pPr lvl="1"/>
            <a:r>
              <a:rPr lang="en-US" sz="2400" dirty="0" smtClean="0"/>
              <a:t>Modified </a:t>
            </a:r>
            <a:r>
              <a:rPr lang="en-US" sz="2400" dirty="0"/>
              <a:t>definitions of 39 terms and </a:t>
            </a:r>
            <a:r>
              <a:rPr lang="en-US" sz="2400" dirty="0" smtClean="0"/>
              <a:t>deleted </a:t>
            </a:r>
            <a:r>
              <a:rPr lang="en-US" sz="2400" dirty="0"/>
              <a:t>6 other terms from Exhibit </a:t>
            </a:r>
            <a:r>
              <a:rPr lang="en-US" sz="2400" dirty="0" smtClean="0"/>
              <a:t>2</a:t>
            </a:r>
            <a:r>
              <a:rPr lang="en-US" sz="2400" dirty="0"/>
              <a:t>.</a:t>
            </a: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5</a:t>
            </a:fld>
            <a:endParaRPr lang="en-US" dirty="0"/>
          </a:p>
        </p:txBody>
      </p:sp>
    </p:spTree>
    <p:extLst>
      <p:ext uri="{BB962C8B-B14F-4D97-AF65-F5344CB8AC3E}">
        <p14:creationId xmlns:p14="http://schemas.microsoft.com/office/powerpoint/2010/main" val="1505523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5300" b="1" dirty="0" smtClean="0"/>
              <a:t>New Definitions</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400" dirty="0" smtClean="0">
                <a:solidFill>
                  <a:schemeClr val="accent2"/>
                </a:solidFill>
              </a:rPr>
              <a:t>Definitions</a:t>
            </a:r>
            <a:r>
              <a:rPr lang="en-US" sz="2400" dirty="0">
                <a:solidFill>
                  <a:schemeClr val="accent2"/>
                </a:solidFill>
              </a:rPr>
              <a:t>: </a:t>
            </a:r>
            <a:endParaRPr lang="en-US" sz="2400" dirty="0" smtClean="0">
              <a:solidFill>
                <a:schemeClr val="accent2"/>
              </a:solidFill>
            </a:endParaRPr>
          </a:p>
          <a:p>
            <a:pPr marL="400050" lvl="1" indent="0">
              <a:buNone/>
            </a:pPr>
            <a:r>
              <a:rPr lang="en-US" sz="1800" dirty="0" smtClean="0">
                <a:solidFill>
                  <a:schemeClr val="accent1"/>
                </a:solidFill>
              </a:rPr>
              <a:t>The following are examples of </a:t>
            </a:r>
            <a:r>
              <a:rPr lang="en-US" sz="1800" u="sng" dirty="0" smtClean="0">
                <a:solidFill>
                  <a:schemeClr val="accent1"/>
                </a:solidFill>
              </a:rPr>
              <a:t>new</a:t>
            </a:r>
            <a:r>
              <a:rPr lang="en-US" sz="1800" dirty="0" smtClean="0">
                <a:solidFill>
                  <a:schemeClr val="accent1"/>
                </a:solidFill>
              </a:rPr>
              <a:t> definitions that have been incorporated into the NIHGPS as follows;</a:t>
            </a:r>
          </a:p>
          <a:p>
            <a:pPr marL="400050" lvl="1" indent="0">
              <a:buNone/>
            </a:pPr>
            <a:endParaRPr lang="en-US" sz="1800" i="1" dirty="0" smtClean="0">
              <a:solidFill>
                <a:schemeClr val="accent2"/>
              </a:solidFill>
            </a:endParaRPr>
          </a:p>
          <a:p>
            <a:pPr>
              <a:buFont typeface="Courier New" panose="02070309020205020404" pitchFamily="49" charset="0"/>
              <a:buChar char="o"/>
            </a:pPr>
            <a:r>
              <a:rPr lang="en-US" sz="1800" i="1" dirty="0" smtClean="0">
                <a:solidFill>
                  <a:schemeClr val="accent1"/>
                </a:solidFill>
              </a:rPr>
              <a:t>Commercial organization </a:t>
            </a:r>
            <a:r>
              <a:rPr lang="en-US" sz="1800" dirty="0" smtClean="0">
                <a:solidFill>
                  <a:schemeClr val="accent1"/>
                </a:solidFill>
              </a:rPr>
              <a:t>- </a:t>
            </a:r>
            <a:r>
              <a:rPr lang="en-US" sz="1800" dirty="0">
                <a:solidFill>
                  <a:schemeClr val="accent1"/>
                </a:solidFill>
              </a:rPr>
              <a:t>An organization, institution, corporation, or other legal entity, including, but not limited to, partnerships, sole proprietorships, and limited liability companies, that is organized or operated for the profit or benefit of its shareholders or other owners. The term includes small and large businesses and is used </a:t>
            </a:r>
            <a:r>
              <a:rPr lang="en-US" sz="1800" u="sng" dirty="0">
                <a:solidFill>
                  <a:schemeClr val="accent1"/>
                </a:solidFill>
              </a:rPr>
              <a:t>interchangeably with “for-profit organization</a:t>
            </a:r>
            <a:r>
              <a:rPr lang="en-US" sz="1800" u="sng" dirty="0" smtClean="0">
                <a:solidFill>
                  <a:schemeClr val="accent1"/>
                </a:solidFill>
              </a:rPr>
              <a:t>.</a:t>
            </a:r>
            <a:r>
              <a:rPr lang="en-US" sz="1800" dirty="0" smtClean="0">
                <a:solidFill>
                  <a:schemeClr val="accent1"/>
                </a:solidFill>
              </a:rPr>
              <a:t>”</a:t>
            </a:r>
          </a:p>
          <a:p>
            <a:pPr lvl="1"/>
            <a:endParaRPr lang="en-US" sz="1800" dirty="0" smtClean="0">
              <a:solidFill>
                <a:schemeClr val="accent1"/>
              </a:solidFill>
            </a:endParaRPr>
          </a:p>
          <a:p>
            <a:pPr>
              <a:buFont typeface="Courier New" panose="02070309020205020404" pitchFamily="49" charset="0"/>
              <a:buChar char="o"/>
            </a:pPr>
            <a:r>
              <a:rPr lang="en-US" sz="1800" i="1" dirty="0" smtClean="0">
                <a:solidFill>
                  <a:schemeClr val="accent1"/>
                </a:solidFill>
              </a:rPr>
              <a:t>Expenditure report </a:t>
            </a:r>
            <a:r>
              <a:rPr lang="en-US" sz="1800" dirty="0" smtClean="0">
                <a:solidFill>
                  <a:schemeClr val="accent1"/>
                </a:solidFill>
              </a:rPr>
              <a:t>- </a:t>
            </a:r>
            <a:r>
              <a:rPr lang="en-US" sz="1800" dirty="0">
                <a:solidFill>
                  <a:schemeClr val="accent1"/>
                </a:solidFill>
              </a:rPr>
              <a:t>Means: (1) For non-construction grants, the SF-425 Federal Financial Report (FFR) (or other OMB-approved equivalent report); (2) for construction grants, the SF-271 “Outlay Report and Request for Reimbursement” (or other OMB-approved equivalent report</a:t>
            </a:r>
            <a:r>
              <a:rPr lang="en-US" sz="1800" dirty="0" smtClean="0">
                <a:solidFill>
                  <a:schemeClr val="accent1"/>
                </a:solidFill>
              </a:rPr>
              <a:t>).</a:t>
            </a:r>
          </a:p>
          <a:p>
            <a:endParaRPr lang="en-US" sz="2000" dirty="0"/>
          </a:p>
          <a:p>
            <a:pPr marL="971550" lvl="2" indent="0">
              <a:buNone/>
            </a:pP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6</a:t>
            </a:fld>
            <a:endParaRPr lang="en-US" dirty="0"/>
          </a:p>
        </p:txBody>
      </p:sp>
    </p:spTree>
    <p:extLst>
      <p:ext uri="{BB962C8B-B14F-4D97-AF65-F5344CB8AC3E}">
        <p14:creationId xmlns:p14="http://schemas.microsoft.com/office/powerpoint/2010/main" val="1192084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5300" b="1" dirty="0"/>
              <a:t>New </a:t>
            </a:r>
            <a:r>
              <a:rPr lang="en-US" sz="5300" b="1" dirty="0" smtClean="0"/>
              <a:t>Definitions (cont.)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000" dirty="0" smtClean="0">
                <a:solidFill>
                  <a:schemeClr val="accent2"/>
                </a:solidFill>
              </a:rPr>
              <a:t>Definitions (cont.): </a:t>
            </a:r>
            <a:endParaRPr lang="en-US" sz="2000" dirty="0">
              <a:solidFill>
                <a:schemeClr val="accent2"/>
              </a:solidFill>
            </a:endParaRPr>
          </a:p>
          <a:p>
            <a:pPr marL="400050" lvl="1" indent="0">
              <a:buNone/>
            </a:pPr>
            <a:endParaRPr lang="en-US" sz="1800" dirty="0">
              <a:solidFill>
                <a:schemeClr val="tx2"/>
              </a:solidFill>
            </a:endParaRPr>
          </a:p>
          <a:p>
            <a:pPr>
              <a:buFont typeface="Courier New" panose="02070309020205020404" pitchFamily="49" charset="0"/>
              <a:buChar char="o"/>
            </a:pPr>
            <a:r>
              <a:rPr lang="en-US" sz="1800" i="1" dirty="0"/>
              <a:t>Non-Federal </a:t>
            </a:r>
            <a:r>
              <a:rPr lang="en-US" sz="1800" i="1" dirty="0" smtClean="0"/>
              <a:t>entity </a:t>
            </a:r>
            <a:r>
              <a:rPr lang="en-US" sz="1800" dirty="0" smtClean="0"/>
              <a:t>- </a:t>
            </a:r>
            <a:r>
              <a:rPr lang="en-US" sz="1800" dirty="0"/>
              <a:t>A state, local government, Indian tribe, institution of higher education (IHE), or nonprofit organization that carries out a Federal award as a </a:t>
            </a:r>
            <a:r>
              <a:rPr lang="en-US" sz="1800" u="sng" dirty="0"/>
              <a:t>recipient</a:t>
            </a:r>
            <a:r>
              <a:rPr lang="en-US" sz="1800" dirty="0"/>
              <a:t> or </a:t>
            </a:r>
            <a:r>
              <a:rPr lang="en-US" sz="1800" u="sng" dirty="0" err="1"/>
              <a:t>subrecipient</a:t>
            </a:r>
            <a:r>
              <a:rPr lang="en-US" sz="1800" u="sng" dirty="0" smtClean="0"/>
              <a:t>.</a:t>
            </a:r>
          </a:p>
          <a:p>
            <a:pPr>
              <a:buFont typeface="Courier New" panose="02070309020205020404" pitchFamily="49" charset="0"/>
              <a:buChar char="o"/>
            </a:pPr>
            <a:endParaRPr lang="en-US" sz="1800" u="sng" dirty="0">
              <a:solidFill>
                <a:schemeClr val="tx2"/>
              </a:solidFill>
            </a:endParaRPr>
          </a:p>
          <a:p>
            <a:pPr>
              <a:buFont typeface="Courier New" panose="02070309020205020404" pitchFamily="49" charset="0"/>
              <a:buChar char="o"/>
            </a:pPr>
            <a:r>
              <a:rPr lang="en-US" sz="1800" i="1" dirty="0"/>
              <a:t>Participant support costs </a:t>
            </a:r>
            <a:r>
              <a:rPr lang="en-US" sz="1800" dirty="0"/>
              <a:t>- Direct costs for items such as stipends or subsistence allowances, travel allowances, and registration fees paid to or on behalf of participants or trainees (but not employees) in connection with conferences, or training projects.  For the purposes of </a:t>
            </a:r>
            <a:r>
              <a:rPr lang="en-US" sz="1800" dirty="0" err="1"/>
              <a:t>Kirschstein</a:t>
            </a:r>
            <a:r>
              <a:rPr lang="en-US" sz="1800" dirty="0"/>
              <a:t>-NRSA programs, </a:t>
            </a:r>
            <a:r>
              <a:rPr lang="en-US" sz="1800" u="sng" dirty="0"/>
              <a:t>this term does not apply</a:t>
            </a:r>
            <a:r>
              <a:rPr lang="en-US" sz="1800" dirty="0"/>
              <a:t>.  NIH will continue to use the terms trainees, trainee-related expenses, and trainee travel in accordance with NRSA Regulations.</a:t>
            </a:r>
          </a:p>
          <a:p>
            <a:pPr>
              <a:buFont typeface="Courier New" panose="02070309020205020404" pitchFamily="49" charset="0"/>
              <a:buChar char="o"/>
            </a:pPr>
            <a:endParaRPr lang="en-US" sz="1800" u="sng" dirty="0">
              <a:solidFill>
                <a:schemeClr val="tx2"/>
              </a:solidFill>
            </a:endParaRPr>
          </a:p>
          <a:p>
            <a:pPr marL="0" indent="0">
              <a:buNone/>
            </a:pPr>
            <a:r>
              <a:rPr lang="en-US" sz="1600" dirty="0" smtClean="0"/>
              <a:t>	</a:t>
            </a: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7</a:t>
            </a:fld>
            <a:endParaRPr lang="en-US" dirty="0"/>
          </a:p>
        </p:txBody>
      </p:sp>
    </p:spTree>
    <p:extLst>
      <p:ext uri="{BB962C8B-B14F-4D97-AF65-F5344CB8AC3E}">
        <p14:creationId xmlns:p14="http://schemas.microsoft.com/office/powerpoint/2010/main" val="3393947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5300" b="1" dirty="0" smtClean="0"/>
              <a:t>Modified Definitions </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000" dirty="0" smtClean="0">
                <a:solidFill>
                  <a:schemeClr val="accent2"/>
                </a:solidFill>
              </a:rPr>
              <a:t>Definitions (cont.): </a:t>
            </a:r>
          </a:p>
          <a:p>
            <a:pPr marL="400050" lvl="1" indent="0">
              <a:buNone/>
            </a:pPr>
            <a:r>
              <a:rPr lang="en-US" sz="1800" dirty="0">
                <a:solidFill>
                  <a:schemeClr val="accent1"/>
                </a:solidFill>
              </a:rPr>
              <a:t>The following are </a:t>
            </a:r>
            <a:r>
              <a:rPr lang="en-US" sz="1800" dirty="0" smtClean="0">
                <a:solidFill>
                  <a:schemeClr val="accent1"/>
                </a:solidFill>
              </a:rPr>
              <a:t>examples of definitions </a:t>
            </a:r>
            <a:r>
              <a:rPr lang="en-US" sz="1800" dirty="0">
                <a:solidFill>
                  <a:schemeClr val="accent1"/>
                </a:solidFill>
              </a:rPr>
              <a:t>that have </a:t>
            </a:r>
            <a:r>
              <a:rPr lang="en-US" sz="1800" dirty="0" smtClean="0">
                <a:solidFill>
                  <a:schemeClr val="accent1"/>
                </a:solidFill>
              </a:rPr>
              <a:t>been </a:t>
            </a:r>
            <a:r>
              <a:rPr lang="en-US" sz="1800" u="sng" dirty="0" smtClean="0">
                <a:solidFill>
                  <a:schemeClr val="accent1"/>
                </a:solidFill>
              </a:rPr>
              <a:t>modified </a:t>
            </a:r>
            <a:r>
              <a:rPr lang="en-US" sz="1800" dirty="0" smtClean="0">
                <a:solidFill>
                  <a:schemeClr val="accent1"/>
                </a:solidFill>
              </a:rPr>
              <a:t>within the NIHGPS </a:t>
            </a:r>
            <a:r>
              <a:rPr lang="en-US" sz="1800" dirty="0">
                <a:solidFill>
                  <a:schemeClr val="accent1"/>
                </a:solidFill>
              </a:rPr>
              <a:t>as follows</a:t>
            </a:r>
            <a:r>
              <a:rPr lang="en-US" sz="1800" dirty="0" smtClean="0">
                <a:solidFill>
                  <a:schemeClr val="accent1"/>
                </a:solidFill>
              </a:rPr>
              <a:t>;</a:t>
            </a:r>
          </a:p>
          <a:p>
            <a:pPr marL="400050" lvl="1" indent="0">
              <a:buNone/>
            </a:pPr>
            <a:endParaRPr lang="en-US" sz="1800" dirty="0">
              <a:solidFill>
                <a:schemeClr val="accent2"/>
              </a:solidFill>
            </a:endParaRPr>
          </a:p>
          <a:p>
            <a:pPr>
              <a:buFont typeface="Courier New" panose="02070309020205020404" pitchFamily="49" charset="0"/>
              <a:buChar char="o"/>
            </a:pPr>
            <a:r>
              <a:rPr lang="en-US" sz="1800" i="1" dirty="0"/>
              <a:t>Disallowed costs </a:t>
            </a:r>
            <a:r>
              <a:rPr lang="en-US" sz="1800" dirty="0" smtClean="0"/>
              <a:t>- </a:t>
            </a:r>
            <a:r>
              <a:rPr lang="en-US" sz="1800" dirty="0"/>
              <a:t>Those charges to a Federal award that the Federal awarding agency or pass-through entity determines to be unallowable, in accordance with the applicable Federal statutes, regulations, or the terms and conditions of the Federal award</a:t>
            </a:r>
            <a:r>
              <a:rPr lang="en-US" sz="1800" dirty="0" smtClean="0"/>
              <a:t>.</a:t>
            </a:r>
          </a:p>
          <a:p>
            <a:pPr marL="285750">
              <a:buFont typeface="Courier New" panose="02070309020205020404" pitchFamily="49" charset="0"/>
              <a:buChar char="o"/>
            </a:pPr>
            <a:endParaRPr lang="en-US" sz="1800" dirty="0"/>
          </a:p>
          <a:p>
            <a:pPr marL="285750">
              <a:buFont typeface="Courier New" panose="02070309020205020404" pitchFamily="49" charset="0"/>
              <a:buChar char="o"/>
            </a:pPr>
            <a:r>
              <a:rPr lang="en-US" sz="1800" i="1" dirty="0" smtClean="0"/>
              <a:t>Equipment </a:t>
            </a:r>
            <a:r>
              <a:rPr lang="en-US" sz="1800" dirty="0" smtClean="0"/>
              <a:t>- </a:t>
            </a:r>
            <a:r>
              <a:rPr lang="en-US" sz="1800" dirty="0"/>
              <a:t>Tangible personal property (including information technology systems) having a useful life of more than one year and a per-unit acquisition cost </a:t>
            </a:r>
            <a:r>
              <a:rPr lang="en-US" sz="1800" u="sng" dirty="0"/>
              <a:t>which equals or </a:t>
            </a:r>
            <a:r>
              <a:rPr lang="en-US" sz="1800" dirty="0"/>
              <a:t>exceeds the lesser of the capitalization level established by the non-Federal entity for financial statement purposes, or $5,000.(See also capital assets, computing devices, general purpose equipment, information technology systems, special purpose equipment, and supplies.)</a:t>
            </a:r>
          </a:p>
          <a:p>
            <a:pPr>
              <a:buFont typeface="Courier New" panose="02070309020205020404" pitchFamily="49" charset="0"/>
              <a:buChar char="o"/>
            </a:pPr>
            <a:endParaRPr lang="en-US" sz="1800" dirty="0" smtClean="0"/>
          </a:p>
          <a:p>
            <a:pPr marL="0" indent="0">
              <a:buNone/>
            </a:pP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8</a:t>
            </a:fld>
            <a:endParaRPr lang="en-US" dirty="0"/>
          </a:p>
        </p:txBody>
      </p:sp>
    </p:spTree>
    <p:extLst>
      <p:ext uri="{BB962C8B-B14F-4D97-AF65-F5344CB8AC3E}">
        <p14:creationId xmlns:p14="http://schemas.microsoft.com/office/powerpoint/2010/main" val="504876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5300" b="1" dirty="0"/>
              <a:t>Modified </a:t>
            </a:r>
            <a:r>
              <a:rPr lang="en-US" sz="5300" b="1" dirty="0" smtClean="0"/>
              <a:t>Definitions (cont.)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000" dirty="0" smtClean="0">
                <a:solidFill>
                  <a:schemeClr val="accent2"/>
                </a:solidFill>
              </a:rPr>
              <a:t>Definitions (cont.): </a:t>
            </a:r>
          </a:p>
          <a:p>
            <a:pPr marL="0" indent="0">
              <a:buNone/>
            </a:pPr>
            <a:endParaRPr lang="en-US" sz="2000" dirty="0">
              <a:solidFill>
                <a:schemeClr val="accent2"/>
              </a:solidFill>
            </a:endParaRPr>
          </a:p>
          <a:p>
            <a:pPr>
              <a:buFont typeface="Courier New" panose="02070309020205020404" pitchFamily="49" charset="0"/>
              <a:buChar char="o"/>
            </a:pPr>
            <a:r>
              <a:rPr lang="en-US" sz="2000" i="1" dirty="0"/>
              <a:t>Federal share </a:t>
            </a:r>
            <a:r>
              <a:rPr lang="en-US" sz="2000" dirty="0" smtClean="0"/>
              <a:t>- </a:t>
            </a:r>
            <a:r>
              <a:rPr lang="en-US" sz="2000" dirty="0"/>
              <a:t>The portion of the total project costs that are paid by Federal funds</a:t>
            </a:r>
            <a:r>
              <a:rPr lang="en-US" sz="2000" dirty="0" smtClean="0"/>
              <a:t>.</a:t>
            </a:r>
          </a:p>
          <a:p>
            <a:pPr marL="0" indent="0">
              <a:buNone/>
            </a:pPr>
            <a:endParaRPr lang="en-US" sz="2000" dirty="0"/>
          </a:p>
          <a:p>
            <a:pPr marL="285750">
              <a:buFont typeface="Courier New" panose="02070309020205020404" pitchFamily="49" charset="0"/>
              <a:buChar char="o"/>
            </a:pPr>
            <a:r>
              <a:rPr lang="en-US" sz="2000" i="1" dirty="0" smtClean="0"/>
              <a:t>Grantee</a:t>
            </a:r>
            <a:r>
              <a:rPr lang="en-US" sz="2000" dirty="0" smtClean="0"/>
              <a:t> - </a:t>
            </a:r>
            <a:r>
              <a:rPr lang="en-US" sz="2000" dirty="0"/>
              <a:t>See Recipient. </a:t>
            </a:r>
            <a:endParaRPr lang="en-US" sz="2000" dirty="0" smtClean="0"/>
          </a:p>
          <a:p>
            <a:pPr marL="0" indent="0">
              <a:buNone/>
            </a:pPr>
            <a:endParaRPr lang="en-US" sz="2000" dirty="0" smtClean="0"/>
          </a:p>
          <a:p>
            <a:pPr marL="285750">
              <a:buFont typeface="Courier New" panose="02070309020205020404" pitchFamily="49" charset="0"/>
              <a:buChar char="o"/>
            </a:pPr>
            <a:r>
              <a:rPr lang="en-US" sz="2000" i="1" dirty="0" smtClean="0"/>
              <a:t>Recipient</a:t>
            </a:r>
            <a:r>
              <a:rPr lang="en-US" sz="2000" dirty="0" smtClean="0"/>
              <a:t> - </a:t>
            </a:r>
            <a:r>
              <a:rPr lang="en-US" sz="2000" dirty="0"/>
              <a:t>An entity, usually but not limited to non-Federal entities, that receives a Federal award directly from a Federal awarding agency to carry out an activity under a Federal program. The term may also include an </a:t>
            </a:r>
            <a:r>
              <a:rPr lang="en-US" sz="2000" u="sng" dirty="0"/>
              <a:t>Individual</a:t>
            </a:r>
            <a:r>
              <a:rPr lang="en-US" sz="2000" dirty="0"/>
              <a:t>.  The term recipient does not include subrecipients, except as indicated below. See also Non-Federal entity.</a:t>
            </a:r>
            <a:endParaRPr lang="en-US" sz="2000" dirty="0" smtClean="0"/>
          </a:p>
          <a:p>
            <a:pPr marL="0" indent="0">
              <a:buNone/>
            </a:pP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9</a:t>
            </a:fld>
            <a:endParaRPr lang="en-US" dirty="0"/>
          </a:p>
        </p:txBody>
      </p:sp>
    </p:spTree>
    <p:extLst>
      <p:ext uri="{BB962C8B-B14F-4D97-AF65-F5344CB8AC3E}">
        <p14:creationId xmlns:p14="http://schemas.microsoft.com/office/powerpoint/2010/main" val="24659681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4 - Simple CD">
  <a:themeElements>
    <a:clrScheme name="Custom 2">
      <a:dk1>
        <a:sysClr val="windowText" lastClr="000000"/>
      </a:dk1>
      <a:lt1>
        <a:sysClr val="window" lastClr="FFFFFF"/>
      </a:lt1>
      <a:dk2>
        <a:srgbClr val="00359E"/>
      </a:dk2>
      <a:lt2>
        <a:srgbClr val="EEECE1"/>
      </a:lt2>
      <a:accent1>
        <a:srgbClr val="00359E"/>
      </a:accent1>
      <a:accent2>
        <a:srgbClr val="00B050"/>
      </a:accent2>
      <a:accent3>
        <a:srgbClr val="CBCBFF"/>
      </a:accent3>
      <a:accent4>
        <a:srgbClr val="E36C09"/>
      </a:accent4>
      <a:accent5>
        <a:srgbClr val="4BACC6"/>
      </a:accent5>
      <a:accent6>
        <a:srgbClr val="F79646"/>
      </a:accent6>
      <a:hlink>
        <a:srgbClr val="00B0F0"/>
      </a:hlink>
      <a:folHlink>
        <a:srgbClr val="00B0F0"/>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txDef>
      <a:spPr>
        <a:noFill/>
      </a:spPr>
      <a:bodyPr wrap="square" rtlCol="0">
        <a:spAutoFit/>
      </a:bodyPr>
      <a:lstStyle>
        <a:defPPr algn="ctr">
          <a:defRPr sz="5400" dirty="0" smtClean="0">
            <a:ln w="18415" cmpd="sng">
              <a:solidFill>
                <a:srgbClr val="00B853"/>
              </a:solidFill>
              <a:prstDash val="solid"/>
            </a:ln>
            <a:solidFill>
              <a:srgbClr val="00B853"/>
            </a:solidFill>
            <a:effectLst>
              <a:outerShdw blurRad="50800" dist="38100" dir="5400000" algn="tl" rotWithShape="0">
                <a:srgbClr val="0000FF">
                  <a:alpha val="64000"/>
                </a:srgbClr>
              </a:outerShdw>
            </a:effectLst>
            <a:latin typeface="Franklin Gothic Demi"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5759</TotalTime>
  <Words>1999</Words>
  <Application>Microsoft Office PowerPoint</Application>
  <PresentationFormat>On-screen Show (4:3)</PresentationFormat>
  <Paragraphs>233</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PPT 4 - Simple CD</vt:lpstr>
      <vt:lpstr>PowerPoint Presentation</vt:lpstr>
      <vt:lpstr> Chronology of NIH’s Implementation of the Uniform Guidance </vt:lpstr>
      <vt:lpstr>Revised NIH Grants Policy Statement </vt:lpstr>
      <vt:lpstr>Examples of Frequently Asked Questions - Applicability</vt:lpstr>
      <vt:lpstr>Acronyms and Definitions</vt:lpstr>
      <vt:lpstr> New Definitions </vt:lpstr>
      <vt:lpstr> New Definitions (cont.) </vt:lpstr>
      <vt:lpstr> Modified Definitions  </vt:lpstr>
      <vt:lpstr> Modified Definitions (cont.) </vt:lpstr>
      <vt:lpstr> The Notice Of Award </vt:lpstr>
      <vt:lpstr> Cost Principles </vt:lpstr>
      <vt:lpstr>F&amp;A Reimbursement</vt:lpstr>
      <vt:lpstr> Selected Items of Cost </vt:lpstr>
      <vt:lpstr> Prior Approvals </vt:lpstr>
      <vt:lpstr> Prior Approvals (cont.) </vt:lpstr>
      <vt:lpstr>Procurement Standards</vt:lpstr>
      <vt:lpstr>Audits</vt:lpstr>
      <vt:lpstr> Closeout </vt:lpstr>
      <vt:lpstr> Commercial Organizations </vt:lpstr>
      <vt:lpstr> Uniform Guidance Frequently Asked Questions (FAQs) </vt:lpstr>
      <vt:lpstr>Thank You! </vt:lpstr>
    </vt:vector>
  </TitlesOfParts>
  <Company>NIH\OD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Ashe, Samuel (NIH/OD) [E]</dc:creator>
  <cp:lastModifiedBy>Fountain, Marisa (NIH/OD) [C]</cp:lastModifiedBy>
  <cp:revision>145</cp:revision>
  <cp:lastPrinted>2015-04-09T18:56:29Z</cp:lastPrinted>
  <dcterms:created xsi:type="dcterms:W3CDTF">2015-01-06T14:07:13Z</dcterms:created>
  <dcterms:modified xsi:type="dcterms:W3CDTF">2015-06-01T12:56:25Z</dcterms:modified>
</cp:coreProperties>
</file>