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2" r:id="rId6"/>
    <p:sldId id="263" r:id="rId7"/>
    <p:sldId id="265" r:id="rId8"/>
    <p:sldId id="267" r:id="rId9"/>
    <p:sldId id="268" r:id="rId10"/>
    <p:sldId id="269" r:id="rId11"/>
    <p:sldId id="272" r:id="rId12"/>
    <p:sldId id="273" r:id="rId13"/>
    <p:sldId id="274" r:id="rId14"/>
    <p:sldId id="275" r:id="rId15"/>
    <p:sldId id="276" r:id="rId16"/>
    <p:sldId id="277" r:id="rId17"/>
    <p:sldId id="278" r:id="rId18"/>
    <p:sldId id="280" r:id="rId19"/>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93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title-background-Global-(Lisa)-v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9" descr="Univ_gray_4half.png"/>
          <p:cNvPicPr>
            <a:picLocks noChangeAspect="1"/>
          </p:cNvPicPr>
          <p:nvPr/>
        </p:nvPicPr>
        <p:blipFill>
          <a:blip r:embed="rId3" cstate="print"/>
          <a:srcRect/>
          <a:stretch>
            <a:fillRect/>
          </a:stretch>
        </p:blipFill>
        <p:spPr bwMode="auto">
          <a:xfrm>
            <a:off x="533400" y="6367463"/>
            <a:ext cx="1600200" cy="338137"/>
          </a:xfrm>
          <a:prstGeom prst="rect">
            <a:avLst/>
          </a:prstGeom>
          <a:noFill/>
          <a:ln w="9525">
            <a:noFill/>
            <a:miter lim="800000"/>
            <a:headEnd/>
            <a:tailEnd/>
          </a:ln>
        </p:spPr>
      </p:pic>
      <p:pic>
        <p:nvPicPr>
          <p:cNvPr id="6" name="Picture 10" descr="Univ_gray_4half.png"/>
          <p:cNvPicPr>
            <a:picLocks noChangeAspect="1"/>
          </p:cNvPicPr>
          <p:nvPr/>
        </p:nvPicPr>
        <p:blipFill>
          <a:blip r:embed="rId3" cstate="print"/>
          <a:srcRect/>
          <a:stretch>
            <a:fillRect/>
          </a:stretch>
        </p:blipFill>
        <p:spPr bwMode="auto">
          <a:xfrm>
            <a:off x="533400" y="6367463"/>
            <a:ext cx="1600200" cy="338137"/>
          </a:xfrm>
          <a:prstGeom prst="rect">
            <a:avLst/>
          </a:prstGeom>
          <a:noFill/>
          <a:ln w="9525">
            <a:noFill/>
            <a:miter lim="800000"/>
            <a:headEnd/>
            <a:tailEnd/>
          </a:ln>
        </p:spPr>
      </p:pic>
      <p:sp>
        <p:nvSpPr>
          <p:cNvPr id="2" name="Title 1"/>
          <p:cNvSpPr>
            <a:spLocks noGrp="1"/>
          </p:cNvSpPr>
          <p:nvPr>
            <p:ph type="ctrTitle"/>
          </p:nvPr>
        </p:nvSpPr>
        <p:spPr>
          <a:xfrm>
            <a:off x="533400" y="2819400"/>
            <a:ext cx="7924800" cy="1143000"/>
          </a:xfrm>
        </p:spPr>
        <p:txBody>
          <a:bodyPr/>
          <a:lstStyle>
            <a:lvl1pPr>
              <a:defRPr sz="3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191000"/>
            <a:ext cx="6400800" cy="14478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Footer Placeholder 4"/>
          <p:cNvSpPr>
            <a:spLocks noGrp="1"/>
          </p:cNvSpPr>
          <p:nvPr>
            <p:ph type="ftr" sz="quarter" idx="10"/>
          </p:nvPr>
        </p:nvSpPr>
        <p:spPr/>
        <p:txBody>
          <a:bodyPr/>
          <a:lstStyle>
            <a:lvl1pPr>
              <a:defRPr/>
            </a:lvl1pPr>
          </a:lstStyle>
          <a:p>
            <a:endParaRPr lang="en-US"/>
          </a:p>
        </p:txBody>
      </p:sp>
      <p:sp>
        <p:nvSpPr>
          <p:cNvPr id="8" name="Slide Number Placeholder 5"/>
          <p:cNvSpPr>
            <a:spLocks noGrp="1"/>
          </p:cNvSpPr>
          <p:nvPr>
            <p:ph type="sldNum" sz="quarter" idx="11"/>
          </p:nvPr>
        </p:nvSpPr>
        <p:spPr/>
        <p:txBody>
          <a:bodyPr/>
          <a:lstStyle>
            <a:lvl1pPr>
              <a:defRPr dirty="0"/>
            </a:lvl1pPr>
          </a:lstStyle>
          <a:p>
            <a:fld id="{41F390FA-AA24-4D04-94D9-65F0C66974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lvl1pPr algn="l">
              <a:defRPr sz="32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a:xfrm>
            <a:off x="2362200" y="6356350"/>
            <a:ext cx="2895600" cy="365125"/>
          </a:xfrm>
        </p:spPr>
        <p:txBody>
          <a:bodyPr/>
          <a:lstStyle>
            <a:lvl1pPr>
              <a:defRPr dirty="0"/>
            </a:lvl1pPr>
          </a:lstStyle>
          <a:p>
            <a:endParaRPr lang="en-US"/>
          </a:p>
        </p:txBody>
      </p:sp>
      <p:sp>
        <p:nvSpPr>
          <p:cNvPr id="5" name="Slide Number Placeholder 5"/>
          <p:cNvSpPr>
            <a:spLocks noGrp="1"/>
          </p:cNvSpPr>
          <p:nvPr>
            <p:ph type="sldNum" sz="quarter" idx="11"/>
          </p:nvPr>
        </p:nvSpPr>
        <p:spPr/>
        <p:txBody>
          <a:bodyPr/>
          <a:lstStyle>
            <a:lvl1pPr>
              <a:defRPr dirty="0"/>
            </a:lvl1pPr>
          </a:lstStyle>
          <a:p>
            <a:fld id="{41F390FA-AA24-4D04-94D9-65F0C66974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lide Number Placeholder 5"/>
          <p:cNvSpPr>
            <a:spLocks noGrp="1"/>
          </p:cNvSpPr>
          <p:nvPr>
            <p:ph type="sldNum" sz="quarter" idx="10"/>
          </p:nvPr>
        </p:nvSpPr>
        <p:spPr/>
        <p:txBody>
          <a:bodyPr/>
          <a:lstStyle>
            <a:lvl1pPr>
              <a:defRPr dirty="0"/>
            </a:lvl1pPr>
          </a:lstStyle>
          <a:p>
            <a:fld id="{41F390FA-AA24-4D04-94D9-65F0C66974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1430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bg1">
                    <a:lumMod val="50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lumMod val="50000"/>
                  </a:schemeClr>
                </a:solidFill>
                <a:latin typeface="+mn-lt"/>
              </a:defRPr>
            </a:lvl1pPr>
          </a:lstStyle>
          <a:p>
            <a:fld id="{41F390FA-AA24-4D04-94D9-65F0C669741A}" type="slidenum">
              <a:rPr lang="en-US" smtClean="0"/>
              <a:pPr/>
              <a:t>‹#›</a:t>
            </a:fld>
            <a:endParaRPr lang="en-US"/>
          </a:p>
        </p:txBody>
      </p:sp>
      <p:pic>
        <p:nvPicPr>
          <p:cNvPr id="1030" name="Picture 7" descr="Univ_gray_4half.png"/>
          <p:cNvPicPr>
            <a:picLocks noChangeAspect="1"/>
          </p:cNvPicPr>
          <p:nvPr/>
        </p:nvPicPr>
        <p:blipFill>
          <a:blip r:embed="rId6" cstate="print"/>
          <a:srcRect/>
          <a:stretch>
            <a:fillRect/>
          </a:stretch>
        </p:blipFill>
        <p:spPr bwMode="auto">
          <a:xfrm>
            <a:off x="533400" y="6367463"/>
            <a:ext cx="1600200" cy="338137"/>
          </a:xfrm>
          <a:prstGeom prst="rect">
            <a:avLst/>
          </a:prstGeom>
          <a:noFill/>
          <a:ln w="9525">
            <a:noFill/>
            <a:miter lim="800000"/>
            <a:headEnd/>
            <a:tailEnd/>
          </a:ln>
        </p:spPr>
      </p:pic>
      <p:pic>
        <p:nvPicPr>
          <p:cNvPr id="1031" name="Picture 6" descr="Univ_gray_4half.png"/>
          <p:cNvPicPr>
            <a:picLocks noChangeAspect="1"/>
          </p:cNvPicPr>
          <p:nvPr/>
        </p:nvPicPr>
        <p:blipFill>
          <a:blip r:embed="rId6" cstate="print"/>
          <a:srcRect/>
          <a:stretch>
            <a:fillRect/>
          </a:stretch>
        </p:blipFill>
        <p:spPr bwMode="auto">
          <a:xfrm>
            <a:off x="533400" y="6367463"/>
            <a:ext cx="1600200" cy="3381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2800" b="1" kern="1200">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Calibri" pitchFamily="34" charset="0"/>
        </a:defRPr>
      </a:lvl2pPr>
      <a:lvl3pPr algn="l" rtl="0" eaLnBrk="1" fontAlgn="base" hangingPunct="1">
        <a:spcBef>
          <a:spcPct val="0"/>
        </a:spcBef>
        <a:spcAft>
          <a:spcPct val="0"/>
        </a:spcAft>
        <a:defRPr sz="2800" b="1">
          <a:solidFill>
            <a:schemeClr val="bg1"/>
          </a:solidFill>
          <a:latin typeface="Calibri" pitchFamily="34" charset="0"/>
        </a:defRPr>
      </a:lvl3pPr>
      <a:lvl4pPr algn="l" rtl="0" eaLnBrk="1" fontAlgn="base" hangingPunct="1">
        <a:spcBef>
          <a:spcPct val="0"/>
        </a:spcBef>
        <a:spcAft>
          <a:spcPct val="0"/>
        </a:spcAft>
        <a:defRPr sz="2800" b="1">
          <a:solidFill>
            <a:schemeClr val="bg1"/>
          </a:solidFill>
          <a:latin typeface="Calibri" pitchFamily="34" charset="0"/>
        </a:defRPr>
      </a:lvl4pPr>
      <a:lvl5pPr algn="l" rtl="0" eaLnBrk="1" fontAlgn="base" hangingPunct="1">
        <a:spcBef>
          <a:spcPct val="0"/>
        </a:spcBef>
        <a:spcAft>
          <a:spcPct val="0"/>
        </a:spcAft>
        <a:defRPr sz="2800" b="1">
          <a:solidFill>
            <a:schemeClr val="bg1"/>
          </a:solidFill>
          <a:latin typeface="Calibri" pitchFamily="34" charset="0"/>
        </a:defRPr>
      </a:lvl5pPr>
      <a:lvl6pPr marL="457200" algn="l" rtl="0" eaLnBrk="1" fontAlgn="base" hangingPunct="1">
        <a:spcBef>
          <a:spcPct val="0"/>
        </a:spcBef>
        <a:spcAft>
          <a:spcPct val="0"/>
        </a:spcAft>
        <a:defRPr sz="2800" b="1">
          <a:solidFill>
            <a:schemeClr val="bg1"/>
          </a:solidFill>
          <a:latin typeface="Calibri" pitchFamily="34" charset="0"/>
        </a:defRPr>
      </a:lvl6pPr>
      <a:lvl7pPr marL="914400" algn="l" rtl="0" eaLnBrk="1" fontAlgn="base" hangingPunct="1">
        <a:spcBef>
          <a:spcPct val="0"/>
        </a:spcBef>
        <a:spcAft>
          <a:spcPct val="0"/>
        </a:spcAft>
        <a:defRPr sz="2800" b="1">
          <a:solidFill>
            <a:schemeClr val="bg1"/>
          </a:solidFill>
          <a:latin typeface="Calibri" pitchFamily="34" charset="0"/>
        </a:defRPr>
      </a:lvl7pPr>
      <a:lvl8pPr marL="1371600" algn="l" rtl="0" eaLnBrk="1" fontAlgn="base" hangingPunct="1">
        <a:spcBef>
          <a:spcPct val="0"/>
        </a:spcBef>
        <a:spcAft>
          <a:spcPct val="0"/>
        </a:spcAft>
        <a:defRPr sz="2800" b="1">
          <a:solidFill>
            <a:schemeClr val="bg1"/>
          </a:solidFill>
          <a:latin typeface="Calibri" pitchFamily="34" charset="0"/>
        </a:defRPr>
      </a:lvl8pPr>
      <a:lvl9pPr marL="1828800" algn="l" rtl="0" eaLnBrk="1" fontAlgn="base" hangingPunct="1">
        <a:spcBef>
          <a:spcPct val="0"/>
        </a:spcBef>
        <a:spcAft>
          <a:spcPct val="0"/>
        </a:spcAft>
        <a:defRPr sz="28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p>
            <a:r>
              <a:rPr lang="en-US" sz="2800" dirty="0" smtClean="0"/>
              <a:t>Collaborative Approach to Policy and Practice</a:t>
            </a:r>
            <a:br>
              <a:rPr lang="en-US" sz="2800" dirty="0" smtClean="0"/>
            </a:br>
            <a:r>
              <a:rPr lang="en-US" sz="2800" dirty="0" smtClean="0"/>
              <a:t>Improvement</a:t>
            </a:r>
            <a:endParaRPr lang="en-US" sz="2800" dirty="0"/>
          </a:p>
        </p:txBody>
      </p:sp>
      <p:sp>
        <p:nvSpPr>
          <p:cNvPr id="3" name="Content Placeholder 2"/>
          <p:cNvSpPr>
            <a:spLocks noGrp="1"/>
          </p:cNvSpPr>
          <p:nvPr>
            <p:ph idx="1"/>
          </p:nvPr>
        </p:nvSpPr>
        <p:spPr/>
        <p:txBody>
          <a:bodyPr/>
          <a:lstStyle/>
          <a:p>
            <a:pPr>
              <a:buNone/>
            </a:pPr>
            <a:r>
              <a:rPr lang="en-US" b="1" dirty="0" smtClean="0"/>
              <a:t>Background</a:t>
            </a:r>
          </a:p>
          <a:p>
            <a:pPr>
              <a:buNone/>
            </a:pPr>
            <a:endParaRPr lang="en-US" dirty="0" smtClean="0"/>
          </a:p>
          <a:p>
            <a:pPr lvl="1"/>
            <a:r>
              <a:rPr lang="en-US" dirty="0" smtClean="0"/>
              <a:t>Knowledgeable team</a:t>
            </a:r>
          </a:p>
          <a:p>
            <a:pPr lvl="1"/>
            <a:r>
              <a:rPr lang="en-US" dirty="0" smtClean="0"/>
              <a:t>Peer Institution Policies as a Starting Point</a:t>
            </a:r>
          </a:p>
          <a:p>
            <a:pPr lvl="1"/>
            <a:r>
              <a:rPr lang="en-US" dirty="0" smtClean="0"/>
              <a:t>Policy Implementation Challenge</a:t>
            </a:r>
          </a:p>
          <a:p>
            <a:pPr lvl="1"/>
            <a:r>
              <a:rPr lang="en-US" dirty="0" smtClean="0"/>
              <a:t>Internal Audit Quality Control</a:t>
            </a:r>
          </a:p>
          <a:p>
            <a:pPr lvl="1"/>
            <a:r>
              <a:rPr lang="en-US" dirty="0" smtClean="0"/>
              <a:t>Deconstruction of the Policies and Foci</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Overruns</a:t>
            </a:r>
            <a:endParaRPr lang="en-US" dirty="0"/>
          </a:p>
        </p:txBody>
      </p:sp>
      <p:sp>
        <p:nvSpPr>
          <p:cNvPr id="3" name="Content Placeholder 2"/>
          <p:cNvSpPr>
            <a:spLocks noGrp="1"/>
          </p:cNvSpPr>
          <p:nvPr>
            <p:ph idx="1"/>
          </p:nvPr>
        </p:nvSpPr>
        <p:spPr>
          <a:xfrm>
            <a:off x="228600" y="1066800"/>
            <a:ext cx="8686800" cy="5257800"/>
          </a:xfrm>
        </p:spPr>
        <p:txBody>
          <a:bodyPr>
            <a:normAutofit fontScale="92500" lnSpcReduction="10000"/>
          </a:bodyPr>
          <a:lstStyle/>
          <a:p>
            <a:pPr marL="4763" indent="-4763">
              <a:buNone/>
            </a:pPr>
            <a:r>
              <a:rPr lang="en-US" dirty="0" smtClean="0"/>
              <a:t>It is the responsibility of the University through the Principal Investigator and responsible persons to ensure that adequate funds are available for expenditure transactions, including payroll disbursements. In particular, Principal Investigators and those responsible for assisting in financial oversight over sponsored projects are expected to monitor monthly expenditures on each individual project so that whenever possible, cost overruns are avoided. </a:t>
            </a:r>
          </a:p>
          <a:p>
            <a:endParaRPr lang="en-US" dirty="0" smtClean="0"/>
          </a:p>
          <a:p>
            <a:pPr>
              <a:buNone/>
            </a:pPr>
            <a:r>
              <a:rPr lang="en-US" dirty="0" smtClean="0"/>
              <a:t>This guidance is intended to:</a:t>
            </a:r>
          </a:p>
          <a:p>
            <a:pPr lvl="1"/>
            <a:r>
              <a:rPr lang="en-US" dirty="0" smtClean="0"/>
              <a:t>Help units understand types of cost overruns or overdrafts;</a:t>
            </a:r>
          </a:p>
          <a:p>
            <a:pPr lvl="1"/>
            <a:r>
              <a:rPr lang="en-US" dirty="0" smtClean="0"/>
              <a:t>Ensure that any cost overruns are resolved in a timely manner;</a:t>
            </a:r>
          </a:p>
          <a:p>
            <a:pPr lvl="1"/>
            <a:r>
              <a:rPr lang="en-US" dirty="0" smtClean="0"/>
              <a:t>Establish procedures for timely identification and processing of cost overruns</a:t>
            </a:r>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Overruns Roles &amp; Responsibilities</a:t>
            </a:r>
            <a:endParaRPr lang="en-US" dirty="0"/>
          </a:p>
        </p:txBody>
      </p:sp>
      <p:sp>
        <p:nvSpPr>
          <p:cNvPr id="3" name="Content Placeholder 2"/>
          <p:cNvSpPr>
            <a:spLocks noGrp="1"/>
          </p:cNvSpPr>
          <p:nvPr>
            <p:ph idx="1"/>
          </p:nvPr>
        </p:nvSpPr>
        <p:spPr>
          <a:xfrm>
            <a:off x="457200" y="1066800"/>
            <a:ext cx="8458200" cy="5257800"/>
          </a:xfrm>
        </p:spPr>
        <p:txBody>
          <a:bodyPr>
            <a:normAutofit fontScale="55000" lnSpcReduction="20000"/>
          </a:bodyPr>
          <a:lstStyle/>
          <a:p>
            <a:pPr>
              <a:buNone/>
            </a:pPr>
            <a:r>
              <a:rPr lang="en-US" u="sng" dirty="0" smtClean="0"/>
              <a:t>Principal Investigators should:</a:t>
            </a:r>
            <a:endParaRPr lang="en-US" dirty="0" smtClean="0"/>
          </a:p>
          <a:p>
            <a:pPr lvl="0"/>
            <a:r>
              <a:rPr lang="en-US" dirty="0" smtClean="0"/>
              <a:t>Monitor expenditures and revenues for each project within appropriate line items and limits;</a:t>
            </a:r>
          </a:p>
          <a:p>
            <a:pPr lvl="0"/>
            <a:r>
              <a:rPr lang="en-US" dirty="0" smtClean="0"/>
              <a:t>Communicate with the fiscal administrator/budget officer to avoid costs overruns;</a:t>
            </a:r>
          </a:p>
          <a:p>
            <a:pPr lvl="0"/>
            <a:r>
              <a:rPr lang="en-US" dirty="0" smtClean="0"/>
              <a:t>Respond to requests from the appropriate Dean and Division of Research &amp; Economic Development in a timely manner</a:t>
            </a:r>
          </a:p>
          <a:p>
            <a:pPr>
              <a:buNone/>
            </a:pPr>
            <a:r>
              <a:rPr lang="en-US" dirty="0" smtClean="0"/>
              <a:t> </a:t>
            </a:r>
          </a:p>
          <a:p>
            <a:pPr>
              <a:buNone/>
            </a:pPr>
            <a:r>
              <a:rPr lang="en-US" u="sng" dirty="0" smtClean="0"/>
              <a:t>Budget Officers with each School/College and/or Department should:</a:t>
            </a:r>
            <a:endParaRPr lang="en-US" dirty="0" smtClean="0"/>
          </a:p>
          <a:p>
            <a:pPr lvl="0"/>
            <a:r>
              <a:rPr lang="en-US" dirty="0" smtClean="0"/>
              <a:t>Review the charges on projects to ensure appropriate expenditures and revenues;</a:t>
            </a:r>
          </a:p>
          <a:p>
            <a:pPr lvl="0"/>
            <a:r>
              <a:rPr lang="en-US" dirty="0" smtClean="0"/>
              <a:t>Work with PI to appropriately document and process cost overruns;</a:t>
            </a:r>
          </a:p>
          <a:p>
            <a:pPr lvl="0"/>
            <a:r>
              <a:rPr lang="en-US" dirty="0" smtClean="0"/>
              <a:t>Serve as an approver for all cost overruns</a:t>
            </a:r>
          </a:p>
          <a:p>
            <a:pPr lvl="0"/>
            <a:r>
              <a:rPr lang="en-US" dirty="0" smtClean="0"/>
              <a:t>For year-end closing, review the list from </a:t>
            </a:r>
            <a:r>
              <a:rPr lang="en-US" dirty="0" err="1" smtClean="0"/>
              <a:t>RFA</a:t>
            </a:r>
            <a:r>
              <a:rPr lang="en-US" dirty="0" smtClean="0"/>
              <a:t>, confirm that sponsored funds are anticipated, and where additional sponsored funds are not anticipated, to provide an alternate source of funds to cover the overdraft.</a:t>
            </a:r>
          </a:p>
          <a:p>
            <a:pPr>
              <a:buNone/>
            </a:pPr>
            <a:r>
              <a:rPr lang="en-US" dirty="0" smtClean="0"/>
              <a:t> </a:t>
            </a:r>
          </a:p>
          <a:p>
            <a:pPr>
              <a:buNone/>
            </a:pPr>
            <a:r>
              <a:rPr lang="en-US" u="sng" dirty="0" smtClean="0"/>
              <a:t>Restricted Funds Accounting (</a:t>
            </a:r>
            <a:r>
              <a:rPr lang="en-US" u="sng" dirty="0" err="1" smtClean="0"/>
              <a:t>RFA</a:t>
            </a:r>
            <a:r>
              <a:rPr lang="en-US" u="sng" dirty="0" smtClean="0"/>
              <a:t>) and Sponsored Programs should:</a:t>
            </a:r>
            <a:endParaRPr lang="en-US" dirty="0" smtClean="0"/>
          </a:p>
          <a:p>
            <a:pPr lvl="0"/>
            <a:r>
              <a:rPr lang="en-US" dirty="0" smtClean="0"/>
              <a:t>Ensure that adequate funds are available for expenditure transactions, including payroll transactions;</a:t>
            </a:r>
          </a:p>
          <a:p>
            <a:pPr lvl="0"/>
            <a:r>
              <a:rPr lang="en-US" dirty="0" smtClean="0"/>
              <a:t>For year-end closing, send a list of all sponsored project cost overruns to each department/unit to insure that the Department Chair/administrative staff is aware of the potential liability</a:t>
            </a:r>
          </a:p>
          <a:p>
            <a:pPr>
              <a:buNone/>
            </a:pPr>
            <a:r>
              <a:rPr lang="en-US" dirty="0" smtClean="0"/>
              <a:t> </a:t>
            </a:r>
          </a:p>
          <a:p>
            <a:pPr>
              <a:buNone/>
            </a:pPr>
            <a:r>
              <a:rPr lang="en-US" u="sng" dirty="0" smtClean="0"/>
              <a:t>Division of Research &amp; Economic Development should:</a:t>
            </a:r>
            <a:endParaRPr lang="en-US" dirty="0" smtClean="0"/>
          </a:p>
          <a:p>
            <a:pPr lvl="0"/>
            <a:r>
              <a:rPr lang="en-US" dirty="0" smtClean="0"/>
              <a:t>Review any deficit balance exceeding $15,000</a:t>
            </a:r>
          </a:p>
          <a:p>
            <a:pPr lvl="0"/>
            <a:r>
              <a:rPr lang="en-US" dirty="0" smtClean="0"/>
              <a:t>Require the PI or designee confirm the temporary nature of the overdraft, and to explain how it will be covered without adversely affecting the project</a:t>
            </a:r>
          </a:p>
          <a:p>
            <a:pPr>
              <a:buNone/>
            </a:pPr>
            <a:endParaRPr lang="en-US" dirty="0"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Modification and Prior Approvals</a:t>
            </a:r>
            <a:endParaRPr lang="en-US" dirty="0"/>
          </a:p>
        </p:txBody>
      </p:sp>
      <p:sp>
        <p:nvSpPr>
          <p:cNvPr id="3" name="Content Placeholder 2"/>
          <p:cNvSpPr>
            <a:spLocks noGrp="1"/>
          </p:cNvSpPr>
          <p:nvPr>
            <p:ph idx="1"/>
          </p:nvPr>
        </p:nvSpPr>
        <p:spPr>
          <a:xfrm>
            <a:off x="152400" y="1066800"/>
            <a:ext cx="8839200" cy="5410200"/>
          </a:xfrm>
        </p:spPr>
        <p:txBody>
          <a:bodyPr>
            <a:noAutofit/>
          </a:bodyPr>
          <a:lstStyle/>
          <a:p>
            <a:pPr marL="4763" indent="-4763">
              <a:buNone/>
            </a:pPr>
            <a:r>
              <a:rPr lang="en-US" sz="1800" dirty="0" smtClean="0"/>
              <a:t>Project modifications on Federal, non-construction awards which require prior approval under to 2 CFR 200.308 include:</a:t>
            </a:r>
            <a:endParaRPr lang="en-US" sz="200" dirty="0" smtClean="0"/>
          </a:p>
          <a:p>
            <a:pPr>
              <a:buNone/>
            </a:pPr>
            <a:r>
              <a:rPr lang="en-US" sz="200" dirty="0" smtClean="0"/>
              <a:t> </a:t>
            </a:r>
            <a:endParaRPr lang="en-US" sz="800" dirty="0" smtClean="0"/>
          </a:p>
          <a:p>
            <a:pPr>
              <a:spcBef>
                <a:spcPts val="0"/>
              </a:spcBef>
              <a:buFont typeface="+mj-lt"/>
              <a:buAutoNum type="arabicPeriod"/>
            </a:pPr>
            <a:r>
              <a:rPr lang="en-US" sz="1800" dirty="0" smtClean="0"/>
              <a:t>Change in the scope or the objective of the project or program (even if there is no associated budget revision requiring prior written approval).</a:t>
            </a:r>
          </a:p>
          <a:p>
            <a:pPr>
              <a:spcBef>
                <a:spcPts val="0"/>
              </a:spcBef>
              <a:buFont typeface="+mj-lt"/>
              <a:buAutoNum type="arabicPeriod"/>
            </a:pPr>
            <a:r>
              <a:rPr lang="en-US" sz="1800" dirty="0" smtClean="0"/>
              <a:t>Change in a key person specified in the application or the Federal award.</a:t>
            </a:r>
          </a:p>
          <a:p>
            <a:pPr>
              <a:spcBef>
                <a:spcPts val="0"/>
              </a:spcBef>
              <a:buFont typeface="+mj-lt"/>
              <a:buAutoNum type="arabicPeriod"/>
            </a:pPr>
            <a:r>
              <a:rPr lang="en-US" sz="1800" dirty="0" smtClean="0"/>
              <a:t>The disengagement from the project for more than three months, or a 25 percent reduction in time devoted to the project, by the approved project director or principal investigator.</a:t>
            </a:r>
          </a:p>
          <a:p>
            <a:pPr>
              <a:spcBef>
                <a:spcPts val="0"/>
              </a:spcBef>
              <a:buFont typeface="+mj-lt"/>
              <a:buAutoNum type="arabicPeriod"/>
            </a:pPr>
            <a:r>
              <a:rPr lang="en-US" sz="1800" dirty="0" smtClean="0"/>
              <a:t>The inclusion, unless waived by the Federal awarding agency, of costs that require prior approval under 2 CFR 200.</a:t>
            </a:r>
          </a:p>
          <a:p>
            <a:pPr>
              <a:spcBef>
                <a:spcPts val="0"/>
              </a:spcBef>
              <a:buFont typeface="+mj-lt"/>
              <a:buAutoNum type="arabicPeriod"/>
            </a:pPr>
            <a:r>
              <a:rPr lang="en-US" sz="1800" dirty="0" smtClean="0"/>
              <a:t>The transfer of funds budgeted for participant support costs as defined in §200.75 Participant support costs to other categories of expense.</a:t>
            </a:r>
          </a:p>
          <a:p>
            <a:pPr>
              <a:spcBef>
                <a:spcPts val="0"/>
              </a:spcBef>
              <a:buFont typeface="+mj-lt"/>
              <a:buAutoNum type="arabicPeriod"/>
            </a:pPr>
            <a:r>
              <a:rPr lang="en-US" sz="1800" dirty="0" smtClean="0"/>
              <a:t>Unless described in the application and funded in the approved Federal awards, the </a:t>
            </a:r>
            <a:r>
              <a:rPr lang="en-US" sz="1800" dirty="0" err="1" smtClean="0"/>
              <a:t>subawarding</a:t>
            </a:r>
            <a:r>
              <a:rPr lang="en-US" sz="1800" dirty="0" smtClean="0"/>
              <a:t>, transferring or contracting out of any work under a Federal award. This provision does not apply to the acquisition of supplies, material, equipment or general support services.</a:t>
            </a:r>
          </a:p>
          <a:p>
            <a:pPr>
              <a:spcBef>
                <a:spcPts val="0"/>
              </a:spcBef>
              <a:buFont typeface="+mj-lt"/>
              <a:buAutoNum type="arabicPeriod"/>
            </a:pPr>
            <a:r>
              <a:rPr lang="en-US" sz="1800" dirty="0" smtClean="0"/>
              <a:t>Changes in the amount of approved cost-sharing or matching provided by the non-Federal entity. </a:t>
            </a:r>
          </a:p>
          <a:p>
            <a:pPr>
              <a:buNone/>
            </a:pPr>
            <a:r>
              <a:rPr lang="en-US" sz="1800" dirty="0" smtClean="0"/>
              <a:t>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563562"/>
          </a:xfrm>
        </p:spPr>
        <p:txBody>
          <a:bodyPr/>
          <a:lstStyle/>
          <a:p>
            <a:pPr lvl="0"/>
            <a:r>
              <a:rPr lang="en-US" dirty="0" smtClean="0"/>
              <a:t>Budget Revisions Not Requiring Sponsor Approval</a:t>
            </a:r>
            <a:endParaRPr lang="en-US" dirty="0"/>
          </a:p>
        </p:txBody>
      </p:sp>
      <p:sp>
        <p:nvSpPr>
          <p:cNvPr id="3" name="Content Placeholder 2"/>
          <p:cNvSpPr>
            <a:spLocks noGrp="1"/>
          </p:cNvSpPr>
          <p:nvPr>
            <p:ph idx="1"/>
          </p:nvPr>
        </p:nvSpPr>
        <p:spPr>
          <a:xfrm>
            <a:off x="152400" y="886176"/>
            <a:ext cx="8839200" cy="5410200"/>
          </a:xfrm>
        </p:spPr>
        <p:txBody>
          <a:bodyPr>
            <a:noAutofit/>
          </a:bodyPr>
          <a:lstStyle/>
          <a:p>
            <a:pPr marL="4763" indent="-4763">
              <a:buNone/>
            </a:pPr>
            <a:r>
              <a:rPr lang="en-US" sz="1600" dirty="0" smtClean="0"/>
              <a:t>As a proposal budget is a projection of project needs and costs that will in many instances not be incurred for normally six plus months into the future, it is not uncommon that budget revisions may be required.  In addition as a project progresses a revision may be required due to needs that were not anticipated at the time of the proposal submission.  In many, if not most instances this modification can be made without sponsor approval.  </a:t>
            </a:r>
            <a:endParaRPr lang="en-US" sz="900" dirty="0" smtClean="0"/>
          </a:p>
          <a:p>
            <a:pPr>
              <a:buNone/>
            </a:pPr>
            <a:r>
              <a:rPr lang="en-US" sz="900" dirty="0" smtClean="0"/>
              <a:t>  </a:t>
            </a:r>
            <a:r>
              <a:rPr lang="en-US" sz="1600" b="1" dirty="0" smtClean="0"/>
              <a:t>Principal Investigator or Program Director:</a:t>
            </a:r>
            <a:endParaRPr lang="en-US" sz="1600" dirty="0" smtClean="0"/>
          </a:p>
          <a:p>
            <a:pPr>
              <a:buNone/>
            </a:pPr>
            <a:r>
              <a:rPr lang="en-US" sz="1600" dirty="0" smtClean="0"/>
              <a:t>	The PI/PD will submit all requests for budget revisions and justification, in writing, to the Office of Sponsored Programs &amp; Research and the Office of Restricted Funds Accounting. Budget request should include the amount and expense categories to be moved to and from.  </a:t>
            </a:r>
            <a:r>
              <a:rPr lang="en-US" sz="1400" dirty="0" smtClean="0"/>
              <a:t>Budget request should include:</a:t>
            </a:r>
          </a:p>
          <a:p>
            <a:pPr lvl="1"/>
            <a:r>
              <a:rPr lang="en-US" sz="1400" dirty="0" smtClean="0"/>
              <a:t>The amount</a:t>
            </a:r>
          </a:p>
          <a:p>
            <a:pPr lvl="1"/>
            <a:r>
              <a:rPr lang="en-US" sz="1400" dirty="0" smtClean="0"/>
              <a:t>Expense categories to be moved to and from</a:t>
            </a:r>
          </a:p>
          <a:p>
            <a:pPr lvl="1"/>
            <a:r>
              <a:rPr lang="en-US" sz="1400" dirty="0" smtClean="0"/>
              <a:t>Justification documents</a:t>
            </a:r>
          </a:p>
          <a:p>
            <a:pPr>
              <a:buNone/>
            </a:pPr>
            <a:r>
              <a:rPr lang="en-US" sz="1600" dirty="0" smtClean="0"/>
              <a:t>	The request has to be consistent with the agency guidelines and the terms and conditions of the award.  Appendix B, provide a sample rebudgeting request.</a:t>
            </a:r>
            <a:endParaRPr lang="en-US" sz="900" dirty="0" smtClean="0"/>
          </a:p>
          <a:p>
            <a:pPr>
              <a:buNone/>
            </a:pPr>
            <a:r>
              <a:rPr lang="en-US" sz="900" dirty="0" smtClean="0"/>
              <a:t> </a:t>
            </a:r>
            <a:r>
              <a:rPr lang="en-US" sz="1600" b="1" dirty="0" smtClean="0"/>
              <a:t>Office of Sponsored Programs &amp; Research</a:t>
            </a:r>
            <a:endParaRPr lang="en-US" sz="1600" dirty="0" smtClean="0"/>
          </a:p>
          <a:p>
            <a:pPr>
              <a:buNone/>
            </a:pPr>
            <a:r>
              <a:rPr lang="en-US" sz="1600" dirty="0" smtClean="0"/>
              <a:t>	The budget request is reviewed for appropriateness and accuracy by </a:t>
            </a:r>
            <a:r>
              <a:rPr lang="en-US" sz="1600" dirty="0" err="1" smtClean="0"/>
              <a:t>OSPR</a:t>
            </a:r>
            <a:r>
              <a:rPr lang="en-US" sz="1600" dirty="0" smtClean="0"/>
              <a:t> and is either approved or denied.  If required, </a:t>
            </a:r>
            <a:r>
              <a:rPr lang="en-US" sz="1600" dirty="0" err="1" smtClean="0"/>
              <a:t>OSPR</a:t>
            </a:r>
            <a:r>
              <a:rPr lang="en-US" sz="1600" dirty="0" smtClean="0"/>
              <a:t> will contact the PI for additional information regarding the request or will provide an explanation for the declination of the request.</a:t>
            </a:r>
            <a:endParaRPr lang="en-US" sz="900" dirty="0" smtClean="0"/>
          </a:p>
          <a:p>
            <a:pPr>
              <a:buNone/>
            </a:pPr>
            <a:r>
              <a:rPr lang="en-US" sz="900" dirty="0" smtClean="0"/>
              <a:t> </a:t>
            </a:r>
            <a:r>
              <a:rPr lang="en-US" sz="1600" b="1" dirty="0" smtClean="0"/>
              <a:t>Office of Restricted Funds Accounting</a:t>
            </a:r>
            <a:endParaRPr lang="en-US" sz="1600" dirty="0" smtClean="0"/>
          </a:p>
          <a:p>
            <a:pPr>
              <a:spcBef>
                <a:spcPts val="0"/>
              </a:spcBef>
              <a:buNone/>
            </a:pPr>
            <a:r>
              <a:rPr lang="en-US" sz="1600" dirty="0" smtClean="0"/>
              <a:t>	</a:t>
            </a:r>
            <a:r>
              <a:rPr lang="en-US" sz="1600" dirty="0" err="1" smtClean="0"/>
              <a:t>ORFA</a:t>
            </a:r>
            <a:r>
              <a:rPr lang="en-US" sz="1600" dirty="0" smtClean="0"/>
              <a:t> notifies the PI/PD when the adjustments are made to the account in BANNER </a:t>
            </a:r>
            <a:endParaRPr lang="en-US" sz="16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Appendix A – Costs Require Prior Approval on Federal Awards</a:t>
            </a:r>
            <a:endParaRPr lang="en-US" sz="2400" dirty="0"/>
          </a:p>
        </p:txBody>
      </p:sp>
      <p:sp>
        <p:nvSpPr>
          <p:cNvPr id="3" name="Content Placeholder 2"/>
          <p:cNvSpPr>
            <a:spLocks noGrp="1"/>
          </p:cNvSpPr>
          <p:nvPr>
            <p:ph idx="1"/>
          </p:nvPr>
        </p:nvSpPr>
        <p:spPr>
          <a:xfrm>
            <a:off x="228600" y="945444"/>
            <a:ext cx="8915400" cy="5715000"/>
          </a:xfrm>
        </p:spPr>
        <p:txBody>
          <a:bodyPr>
            <a:noAutofit/>
          </a:bodyPr>
          <a:lstStyle/>
          <a:p>
            <a:pPr lvl="0">
              <a:spcBef>
                <a:spcPts val="0"/>
              </a:spcBef>
            </a:pPr>
            <a:r>
              <a:rPr lang="en-US" sz="1600" dirty="0" smtClean="0"/>
              <a:t>Subawards  (200.308).</a:t>
            </a:r>
          </a:p>
          <a:p>
            <a:pPr lvl="0">
              <a:spcBef>
                <a:spcPts val="0"/>
              </a:spcBef>
            </a:pPr>
            <a:r>
              <a:rPr lang="en-US" sz="1600" dirty="0" smtClean="0"/>
              <a:t>Issuance of fixed price subawards (200.332).</a:t>
            </a:r>
          </a:p>
          <a:p>
            <a:pPr lvl="0">
              <a:spcBef>
                <a:spcPts val="0"/>
              </a:spcBef>
            </a:pPr>
            <a:r>
              <a:rPr lang="en-US" sz="1600" dirty="0" smtClean="0"/>
              <a:t>Advertising and public relation costs (200.421)</a:t>
            </a:r>
          </a:p>
          <a:p>
            <a:pPr lvl="0">
              <a:spcBef>
                <a:spcPts val="0"/>
              </a:spcBef>
            </a:pPr>
            <a:r>
              <a:rPr lang="en-US" sz="1600" dirty="0" smtClean="0"/>
              <a:t>Costs associated with advisory councils (200.422) </a:t>
            </a:r>
          </a:p>
          <a:p>
            <a:pPr lvl="0">
              <a:spcBef>
                <a:spcPts val="0"/>
              </a:spcBef>
            </a:pPr>
            <a:r>
              <a:rPr lang="en-US" sz="1600" dirty="0" smtClean="0"/>
              <a:t>Charges of a faculty member’s salary to a Federal award exceeding the proportionate share of the IBS (200.430).</a:t>
            </a:r>
          </a:p>
          <a:p>
            <a:pPr lvl="0">
              <a:spcBef>
                <a:spcPts val="0"/>
              </a:spcBef>
            </a:pPr>
            <a:r>
              <a:rPr lang="en-US" sz="1600" dirty="0" smtClean="0"/>
              <a:t>Incidental activity pay (200.430). </a:t>
            </a:r>
          </a:p>
          <a:p>
            <a:pPr lvl="0">
              <a:spcBef>
                <a:spcPts val="0"/>
              </a:spcBef>
            </a:pPr>
            <a:r>
              <a:rPr lang="en-US" sz="1600" dirty="0" smtClean="0"/>
              <a:t>Entertainment costs (200.438)</a:t>
            </a:r>
          </a:p>
          <a:p>
            <a:pPr lvl="0">
              <a:spcBef>
                <a:spcPts val="0"/>
              </a:spcBef>
            </a:pPr>
            <a:r>
              <a:rPr lang="en-US" sz="1600" dirty="0" smtClean="0"/>
              <a:t>All equipment purchases (general or specialized) require prior approval (200.439) </a:t>
            </a:r>
          </a:p>
          <a:p>
            <a:pPr lvl="0">
              <a:spcBef>
                <a:spcPts val="0"/>
              </a:spcBef>
            </a:pPr>
            <a:r>
              <a:rPr lang="en-US" sz="1600" dirty="0" smtClean="0"/>
              <a:t>Cost increases for fluctuations in exchange rates (200.440).</a:t>
            </a:r>
          </a:p>
          <a:p>
            <a:pPr lvl="0">
              <a:spcBef>
                <a:spcPts val="0"/>
              </a:spcBef>
            </a:pPr>
            <a:r>
              <a:rPr lang="en-US" sz="1600" dirty="0" smtClean="0"/>
              <a:t>Fund raising costs for the purposes of meeting the Federal program objectives are allowable with prior written approval from the Federal awarding agency (200.442).</a:t>
            </a:r>
          </a:p>
          <a:p>
            <a:pPr lvl="0">
              <a:spcBef>
                <a:spcPts val="0"/>
              </a:spcBef>
            </a:pPr>
            <a:r>
              <a:rPr lang="en-US" sz="1600" dirty="0" smtClean="0"/>
              <a:t>Costs of membership in any civic or community organization (200.454).</a:t>
            </a:r>
          </a:p>
          <a:p>
            <a:pPr lvl="0">
              <a:spcBef>
                <a:spcPts val="0"/>
              </a:spcBef>
            </a:pPr>
            <a:r>
              <a:rPr lang="en-US" sz="1600" dirty="0" smtClean="0"/>
              <a:t>Participant support are allowable with the prior approval (200.456)</a:t>
            </a:r>
          </a:p>
          <a:p>
            <a:pPr lvl="0">
              <a:spcBef>
                <a:spcPts val="0"/>
              </a:spcBef>
            </a:pPr>
            <a:r>
              <a:rPr lang="en-US" sz="1600" dirty="0" smtClean="0"/>
              <a:t>Costs of selling and marketing (unless allowed under § 200.421 Advertising and public relations.) are unallowable, except as direct costs, with prior approval by the Federal awarding agency when necessary for the performance of the Federal award (200.467).</a:t>
            </a:r>
          </a:p>
          <a:p>
            <a:pPr lvl="0">
              <a:spcBef>
                <a:spcPts val="0"/>
              </a:spcBef>
            </a:pPr>
            <a:r>
              <a:rPr lang="en-US" sz="1600" dirty="0" smtClean="0"/>
              <a:t>Student activity costs (200.469)</a:t>
            </a:r>
          </a:p>
          <a:p>
            <a:pPr lvl="0">
              <a:spcBef>
                <a:spcPts val="0"/>
              </a:spcBef>
            </a:pPr>
            <a:r>
              <a:rPr lang="en-US" sz="1600" dirty="0" smtClean="0"/>
              <a:t>Travel costs for dependents are unallowable, except for travel of duration of six months or more with prior approval of the Federal awarding agency (200.474).</a:t>
            </a:r>
          </a:p>
          <a:p>
            <a:pPr lvl="0">
              <a:spcBef>
                <a:spcPts val="0"/>
              </a:spcBef>
            </a:pPr>
            <a:r>
              <a:rPr lang="en-US" sz="1600" dirty="0" smtClean="0"/>
              <a:t>Travel costs of officials are allowable with the prior written approval of the Federal awarding agency or pass-through entity when they are specifically related to the Federal award (200.474</a:t>
            </a:r>
            <a:r>
              <a:rPr lang="en-US" sz="1200" dirty="0" smtClean="0"/>
              <a:t>)</a:t>
            </a:r>
            <a:endParaRPr lang="en-US" sz="12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Subawards</a:t>
            </a:r>
            <a:endParaRPr lang="en-US" dirty="0"/>
          </a:p>
        </p:txBody>
      </p:sp>
      <p:sp>
        <p:nvSpPr>
          <p:cNvPr id="3" name="Content Placeholder 2"/>
          <p:cNvSpPr>
            <a:spLocks noGrp="1"/>
          </p:cNvSpPr>
          <p:nvPr>
            <p:ph idx="1"/>
          </p:nvPr>
        </p:nvSpPr>
        <p:spPr/>
        <p:txBody>
          <a:bodyPr/>
          <a:lstStyle/>
          <a:p>
            <a:r>
              <a:rPr lang="en-US" dirty="0" smtClean="0"/>
              <a:t>Subaward Policy</a:t>
            </a:r>
          </a:p>
          <a:p>
            <a:r>
              <a:rPr lang="en-US" dirty="0" smtClean="0"/>
              <a:t>Subaward Request Form</a:t>
            </a:r>
          </a:p>
          <a:p>
            <a:r>
              <a:rPr lang="en-US" dirty="0" smtClean="0"/>
              <a:t>Subrecipient Self-Assessment/Disclosure</a:t>
            </a:r>
          </a:p>
          <a:p>
            <a:r>
              <a:rPr lang="en-US" dirty="0" smtClean="0"/>
              <a:t>Subrecipient Risk Assessment</a:t>
            </a:r>
          </a:p>
          <a:p>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Retention</a:t>
            </a:r>
            <a:endParaRPr lang="en-US" dirty="0"/>
          </a:p>
        </p:txBody>
      </p:sp>
      <p:graphicFrame>
        <p:nvGraphicFramePr>
          <p:cNvPr id="6" name="Table 5"/>
          <p:cNvGraphicFramePr>
            <a:graphicFrameLocks noGrp="1"/>
          </p:cNvGraphicFramePr>
          <p:nvPr/>
        </p:nvGraphicFramePr>
        <p:xfrm>
          <a:off x="304800" y="983057"/>
          <a:ext cx="8610600" cy="5265343"/>
        </p:xfrm>
        <a:graphic>
          <a:graphicData uri="http://schemas.openxmlformats.org/drawingml/2006/table">
            <a:tbl>
              <a:tblPr/>
              <a:tblGrid>
                <a:gridCol w="2874455"/>
                <a:gridCol w="2887218"/>
                <a:gridCol w="2848927"/>
              </a:tblGrid>
              <a:tr h="279602">
                <a:tc gridSpan="3">
                  <a:txBody>
                    <a:bodyPr/>
                    <a:lstStyle/>
                    <a:p>
                      <a:pPr marL="1704340" marR="0">
                        <a:spcBef>
                          <a:spcPts val="130"/>
                        </a:spcBef>
                        <a:spcAft>
                          <a:spcPts val="0"/>
                        </a:spcAft>
                      </a:pPr>
                      <a:r>
                        <a:rPr lang="en-US" sz="2000" b="1" dirty="0">
                          <a:solidFill>
                            <a:srgbClr val="151515"/>
                          </a:solidFill>
                          <a:latin typeface="Calibri"/>
                          <a:ea typeface="Arial"/>
                          <a:cs typeface="Arial"/>
                        </a:rPr>
                        <a:t>Grants</a:t>
                      </a:r>
                      <a:r>
                        <a:rPr lang="en-US" sz="2000" b="1" spc="-90" dirty="0">
                          <a:solidFill>
                            <a:srgbClr val="151515"/>
                          </a:solidFill>
                          <a:latin typeface="Calibri"/>
                          <a:ea typeface="Arial"/>
                          <a:cs typeface="Arial"/>
                        </a:rPr>
                        <a:t>, </a:t>
                      </a:r>
                      <a:r>
                        <a:rPr lang="en-US" sz="2000" b="1" dirty="0">
                          <a:solidFill>
                            <a:srgbClr val="151515"/>
                          </a:solidFill>
                          <a:latin typeface="Calibri"/>
                          <a:ea typeface="Arial"/>
                          <a:cs typeface="Arial"/>
                        </a:rPr>
                        <a:t>Contracts and Supporting Documents</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46254">
                <a:tc>
                  <a:txBody>
                    <a:bodyPr/>
                    <a:lstStyle/>
                    <a:p>
                      <a:pPr marL="57150" marR="0">
                        <a:spcBef>
                          <a:spcPts val="95"/>
                        </a:spcBef>
                        <a:spcAft>
                          <a:spcPts val="0"/>
                        </a:spcAft>
                      </a:pPr>
                      <a:r>
                        <a:rPr lang="en-US" sz="2000" b="1" dirty="0">
                          <a:solidFill>
                            <a:srgbClr val="151515"/>
                          </a:solidFill>
                          <a:latin typeface="Calibri"/>
                          <a:ea typeface="Arial"/>
                          <a:cs typeface="Arial"/>
                        </a:rPr>
                        <a:t>Type of Record</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0">
                        <a:spcBef>
                          <a:spcPts val="95"/>
                        </a:spcBef>
                        <a:spcAft>
                          <a:spcPts val="0"/>
                        </a:spcAft>
                      </a:pPr>
                      <a:r>
                        <a:rPr lang="en-US" sz="2000" b="1" dirty="0">
                          <a:solidFill>
                            <a:srgbClr val="151515"/>
                          </a:solidFill>
                          <a:latin typeface="Calibri"/>
                          <a:ea typeface="Arial"/>
                          <a:cs typeface="Arial"/>
                        </a:rPr>
                        <a:t>Location</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0">
                        <a:spcBef>
                          <a:spcPts val="130"/>
                        </a:spcBef>
                        <a:spcAft>
                          <a:spcPts val="0"/>
                        </a:spcAft>
                      </a:pPr>
                      <a:r>
                        <a:rPr lang="en-US" sz="2000" b="1" dirty="0">
                          <a:solidFill>
                            <a:srgbClr val="151515"/>
                          </a:solidFill>
                          <a:latin typeface="Calibri"/>
                          <a:ea typeface="Arial"/>
                          <a:cs typeface="Arial"/>
                        </a:rPr>
                        <a:t>Retention Period</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8323">
                <a:tc>
                  <a:txBody>
                    <a:bodyPr/>
                    <a:lstStyle/>
                    <a:p>
                      <a:pPr marL="57150" marR="0">
                        <a:spcBef>
                          <a:spcPts val="95"/>
                        </a:spcBef>
                        <a:spcAft>
                          <a:spcPts val="0"/>
                        </a:spcAft>
                      </a:pPr>
                      <a:r>
                        <a:rPr lang="en-US" sz="1400">
                          <a:solidFill>
                            <a:srgbClr val="151515"/>
                          </a:solidFill>
                          <a:latin typeface="Calibri"/>
                          <a:ea typeface="Arial"/>
                          <a:cs typeface="Arial"/>
                        </a:rPr>
                        <a:t>Unfunded Applications or Proposals.</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055" marR="0">
                        <a:spcBef>
                          <a:spcPts val="0"/>
                        </a:spcBef>
                        <a:spcAft>
                          <a:spcPts val="0"/>
                        </a:spcAft>
                      </a:pPr>
                      <a:r>
                        <a:rPr lang="en-US" sz="1400">
                          <a:solidFill>
                            <a:srgbClr val="151515"/>
                          </a:solidFill>
                          <a:latin typeface="Calibri"/>
                          <a:ea typeface="Arial"/>
                          <a:cs typeface="Arial"/>
                        </a:rPr>
                        <a:t>Sponsored Programs and</a:t>
                      </a:r>
                      <a:endParaRPr lang="en-US" sz="1800">
                        <a:latin typeface="Georgia"/>
                        <a:ea typeface="Calibri"/>
                        <a:cs typeface="Times New Roman"/>
                      </a:endParaRPr>
                    </a:p>
                    <a:p>
                      <a:pPr marL="67945" marR="0">
                        <a:spcBef>
                          <a:spcPts val="0"/>
                        </a:spcBef>
                        <a:spcAft>
                          <a:spcPts val="0"/>
                        </a:spcAft>
                      </a:pPr>
                      <a:r>
                        <a:rPr lang="en-US" sz="1400">
                          <a:solidFill>
                            <a:srgbClr val="151515"/>
                          </a:solidFill>
                          <a:latin typeface="Calibri"/>
                          <a:ea typeface="Arial"/>
                          <a:cs typeface="Arial"/>
                        </a:rPr>
                        <a:t>Research and PI</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135" marR="0">
                        <a:spcBef>
                          <a:spcPts val="0"/>
                        </a:spcBef>
                        <a:spcAft>
                          <a:spcPts val="0"/>
                        </a:spcAft>
                      </a:pPr>
                      <a:r>
                        <a:rPr lang="en-US" sz="1400">
                          <a:solidFill>
                            <a:srgbClr val="151515"/>
                          </a:solidFill>
                          <a:latin typeface="Calibri"/>
                          <a:ea typeface="Arial"/>
                          <a:cs typeface="Arial"/>
                        </a:rPr>
                        <a:t>Six months following submission of the application or proposals.  Records will be returned to the PI for retention or disposal.</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550">
                <a:tc>
                  <a:txBody>
                    <a:bodyPr/>
                    <a:lstStyle/>
                    <a:p>
                      <a:pPr marL="57150" marR="0">
                        <a:spcBef>
                          <a:spcPts val="110"/>
                        </a:spcBef>
                        <a:spcAft>
                          <a:spcPts val="0"/>
                        </a:spcAft>
                      </a:pPr>
                      <a:r>
                        <a:rPr lang="en-US" sz="1400">
                          <a:solidFill>
                            <a:srgbClr val="151515"/>
                          </a:solidFill>
                          <a:latin typeface="Calibri"/>
                          <a:ea typeface="Arial"/>
                          <a:cs typeface="Arial"/>
                        </a:rPr>
                        <a:t>Awarded Applications, Proposals, and Supporting Documents</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055" marR="0">
                        <a:spcBef>
                          <a:spcPts val="150"/>
                        </a:spcBef>
                        <a:spcAft>
                          <a:spcPts val="0"/>
                        </a:spcAft>
                      </a:pPr>
                      <a:r>
                        <a:rPr lang="en-US" sz="1400">
                          <a:solidFill>
                            <a:srgbClr val="151515"/>
                          </a:solidFill>
                          <a:latin typeface="Calibri"/>
                          <a:ea typeface="Arial"/>
                          <a:cs typeface="Arial"/>
                        </a:rPr>
                        <a:t>Sponsored Programs and</a:t>
                      </a:r>
                      <a:endParaRPr lang="en-US" sz="1800">
                        <a:latin typeface="Georgia"/>
                        <a:ea typeface="Calibri"/>
                        <a:cs typeface="Times New Roman"/>
                      </a:endParaRPr>
                    </a:p>
                    <a:p>
                      <a:pPr marL="67945" marR="0">
                        <a:spcBef>
                          <a:spcPts val="200"/>
                        </a:spcBef>
                        <a:spcAft>
                          <a:spcPts val="0"/>
                        </a:spcAft>
                      </a:pPr>
                      <a:r>
                        <a:rPr lang="en-US" sz="1400">
                          <a:solidFill>
                            <a:srgbClr val="151515"/>
                          </a:solidFill>
                          <a:latin typeface="Calibri"/>
                          <a:ea typeface="Arial"/>
                          <a:cs typeface="Arial"/>
                        </a:rPr>
                        <a:t>Research</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0">
                        <a:spcBef>
                          <a:spcPts val="150"/>
                        </a:spcBef>
                        <a:spcAft>
                          <a:spcPts val="0"/>
                        </a:spcAft>
                      </a:pPr>
                      <a:r>
                        <a:rPr lang="en-US" sz="1400">
                          <a:solidFill>
                            <a:srgbClr val="151515"/>
                          </a:solidFill>
                          <a:latin typeface="Calibri"/>
                          <a:ea typeface="Arial"/>
                          <a:cs typeface="Arial"/>
                        </a:rPr>
                        <a:t>3 years and 90 days after the conclusion of the award*</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587">
                <a:tc>
                  <a:txBody>
                    <a:bodyPr/>
                    <a:lstStyle/>
                    <a:p>
                      <a:pPr marL="57150" marR="0">
                        <a:spcBef>
                          <a:spcPts val="95"/>
                        </a:spcBef>
                        <a:spcAft>
                          <a:spcPts val="0"/>
                        </a:spcAft>
                      </a:pPr>
                      <a:r>
                        <a:rPr lang="en-US" sz="1400">
                          <a:solidFill>
                            <a:srgbClr val="151515"/>
                          </a:solidFill>
                          <a:latin typeface="Calibri"/>
                          <a:ea typeface="Arial"/>
                          <a:cs typeface="Arial"/>
                        </a:rPr>
                        <a:t>Awards</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055" marR="0">
                        <a:spcBef>
                          <a:spcPts val="130"/>
                        </a:spcBef>
                        <a:spcAft>
                          <a:spcPts val="0"/>
                        </a:spcAft>
                      </a:pPr>
                      <a:r>
                        <a:rPr lang="en-US" sz="1400" dirty="0">
                          <a:solidFill>
                            <a:srgbClr val="151515"/>
                          </a:solidFill>
                          <a:latin typeface="Calibri"/>
                          <a:ea typeface="Arial"/>
                          <a:cs typeface="Arial"/>
                        </a:rPr>
                        <a:t>Sponsored Programs and</a:t>
                      </a:r>
                      <a:endParaRPr lang="en-US" sz="1800" dirty="0">
                        <a:latin typeface="Georgia"/>
                        <a:ea typeface="Calibri"/>
                        <a:cs typeface="Times New Roman"/>
                      </a:endParaRPr>
                    </a:p>
                    <a:p>
                      <a:pPr marL="67945" marR="0">
                        <a:spcBef>
                          <a:spcPts val="235"/>
                        </a:spcBef>
                        <a:spcAft>
                          <a:spcPts val="0"/>
                        </a:spcAft>
                      </a:pPr>
                      <a:r>
                        <a:rPr lang="en-US" sz="1400" dirty="0">
                          <a:solidFill>
                            <a:srgbClr val="151515"/>
                          </a:solidFill>
                          <a:latin typeface="Calibri"/>
                          <a:ea typeface="Arial"/>
                          <a:cs typeface="Arial"/>
                        </a:rPr>
                        <a:t>Researc</a:t>
                      </a:r>
                      <a:r>
                        <a:rPr lang="en-US" sz="1400" spc="-55" dirty="0">
                          <a:solidFill>
                            <a:srgbClr val="151515"/>
                          </a:solidFill>
                          <a:latin typeface="Calibri"/>
                          <a:ea typeface="Arial"/>
                          <a:cs typeface="Arial"/>
                        </a:rPr>
                        <a:t>h</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0">
                        <a:spcBef>
                          <a:spcPts val="130"/>
                        </a:spcBef>
                        <a:spcAft>
                          <a:spcPts val="0"/>
                        </a:spcAft>
                      </a:pPr>
                      <a:r>
                        <a:rPr lang="en-US" sz="1400">
                          <a:solidFill>
                            <a:srgbClr val="151515"/>
                          </a:solidFill>
                          <a:latin typeface="Calibri"/>
                          <a:ea typeface="Arial"/>
                          <a:cs typeface="Arial"/>
                        </a:rPr>
                        <a:t>3 years, after submission of fiscal status report or after final payment under a Federal contract*</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760">
                <a:tc>
                  <a:txBody>
                    <a:bodyPr/>
                    <a:lstStyle/>
                    <a:p>
                      <a:pPr marL="66040" marR="0">
                        <a:spcBef>
                          <a:spcPts val="95"/>
                        </a:spcBef>
                        <a:spcAft>
                          <a:spcPts val="0"/>
                        </a:spcAft>
                      </a:pPr>
                      <a:r>
                        <a:rPr lang="en-US" sz="1400">
                          <a:solidFill>
                            <a:srgbClr val="151515"/>
                          </a:solidFill>
                          <a:latin typeface="Calibri"/>
                          <a:ea typeface="Arial"/>
                          <a:cs typeface="Arial"/>
                        </a:rPr>
                        <a:t>Records Regarding Human</a:t>
                      </a:r>
                      <a:endParaRPr lang="en-US" sz="1800">
                        <a:latin typeface="Georgia"/>
                        <a:ea typeface="Calibri"/>
                        <a:cs typeface="Times New Roman"/>
                      </a:endParaRPr>
                    </a:p>
                    <a:p>
                      <a:pPr marL="57150" marR="0">
                        <a:spcBef>
                          <a:spcPts val="270"/>
                        </a:spcBef>
                        <a:spcAft>
                          <a:spcPts val="0"/>
                        </a:spcAft>
                      </a:pPr>
                      <a:r>
                        <a:rPr lang="en-US" sz="1400">
                          <a:solidFill>
                            <a:srgbClr val="151515"/>
                          </a:solidFill>
                          <a:latin typeface="Calibri"/>
                          <a:ea typeface="Arial"/>
                          <a:cs typeface="Arial"/>
                        </a:rPr>
                        <a:t>Subjects</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055" marR="381000">
                        <a:lnSpc>
                          <a:spcPct val="122000"/>
                        </a:lnSpc>
                        <a:spcBef>
                          <a:spcPts val="95"/>
                        </a:spcBef>
                        <a:spcAft>
                          <a:spcPts val="0"/>
                        </a:spcAft>
                      </a:pPr>
                      <a:r>
                        <a:rPr lang="en-US" sz="1400">
                          <a:solidFill>
                            <a:srgbClr val="151515"/>
                          </a:solidFill>
                          <a:latin typeface="Calibri"/>
                          <a:ea typeface="Arial"/>
                          <a:cs typeface="Arial"/>
                        </a:rPr>
                        <a:t>Sponsored Programs and Research-IRB Compliance Office</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spcBef>
                          <a:spcPts val="130"/>
                        </a:spcBef>
                        <a:spcAft>
                          <a:spcPts val="0"/>
                        </a:spcAft>
                      </a:pPr>
                      <a:r>
                        <a:rPr lang="en-US" sz="1400">
                          <a:solidFill>
                            <a:srgbClr val="151515"/>
                          </a:solidFill>
                          <a:latin typeface="Calibri"/>
                          <a:ea typeface="Arial"/>
                          <a:cs typeface="Arial"/>
                        </a:rPr>
                        <a:t>3 years</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9927">
                <a:tc>
                  <a:txBody>
                    <a:bodyPr/>
                    <a:lstStyle/>
                    <a:p>
                      <a:pPr marL="66040" marR="0">
                        <a:spcBef>
                          <a:spcPts val="95"/>
                        </a:spcBef>
                        <a:spcAft>
                          <a:spcPts val="0"/>
                        </a:spcAft>
                      </a:pPr>
                      <a:r>
                        <a:rPr lang="en-US" sz="1400">
                          <a:solidFill>
                            <a:srgbClr val="151515"/>
                          </a:solidFill>
                          <a:latin typeface="Calibri"/>
                          <a:ea typeface="Arial"/>
                          <a:cs typeface="Arial"/>
                        </a:rPr>
                        <a:t>State and City Awards</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055" marR="381000">
                        <a:lnSpc>
                          <a:spcPct val="122000"/>
                        </a:lnSpc>
                        <a:spcBef>
                          <a:spcPts val="95"/>
                        </a:spcBef>
                        <a:spcAft>
                          <a:spcPts val="0"/>
                        </a:spcAft>
                      </a:pPr>
                      <a:r>
                        <a:rPr lang="en-US" sz="1400">
                          <a:solidFill>
                            <a:srgbClr val="151515"/>
                          </a:solidFill>
                          <a:latin typeface="Calibri"/>
                          <a:ea typeface="Arial"/>
                          <a:cs typeface="Arial"/>
                        </a:rPr>
                        <a:t>Sponsored Programs &amp; Research and Office of Restricted Funds Accounting (ORFA)</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spcBef>
                          <a:spcPts val="130"/>
                        </a:spcBef>
                        <a:spcAft>
                          <a:spcPts val="0"/>
                        </a:spcAft>
                      </a:pPr>
                      <a:r>
                        <a:rPr lang="en-US" sz="1400">
                          <a:solidFill>
                            <a:srgbClr val="151515"/>
                          </a:solidFill>
                          <a:latin typeface="Calibri"/>
                          <a:ea typeface="Arial"/>
                          <a:cs typeface="Arial"/>
                        </a:rPr>
                        <a:t>Follow terms and conditions because some of these type awards require that the University retain fiscal records for 6 years.  Otherwise keep for 3 years after final payment.</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596">
                <a:tc>
                  <a:txBody>
                    <a:bodyPr/>
                    <a:lstStyle/>
                    <a:p>
                      <a:pPr marL="0" marR="0">
                        <a:spcBef>
                          <a:spcPts val="95"/>
                        </a:spcBef>
                        <a:spcAft>
                          <a:spcPts val="0"/>
                        </a:spcAft>
                      </a:pPr>
                      <a:r>
                        <a:rPr lang="en-US" sz="1400">
                          <a:solidFill>
                            <a:srgbClr val="151515"/>
                          </a:solidFill>
                          <a:latin typeface="Calibri"/>
                          <a:ea typeface="Arial"/>
                          <a:cs typeface="Arial"/>
                        </a:rPr>
                        <a:t>Program Reports and Scientific Data</a:t>
                      </a:r>
                      <a:endParaRPr lang="en-US" sz="180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055" marR="381000">
                        <a:lnSpc>
                          <a:spcPct val="122000"/>
                        </a:lnSpc>
                        <a:spcBef>
                          <a:spcPts val="95"/>
                        </a:spcBef>
                        <a:spcAft>
                          <a:spcPts val="0"/>
                        </a:spcAft>
                      </a:pPr>
                      <a:r>
                        <a:rPr lang="en-US" sz="1400" dirty="0">
                          <a:solidFill>
                            <a:srgbClr val="151515"/>
                          </a:solidFill>
                          <a:latin typeface="Calibri"/>
                          <a:ea typeface="Arial"/>
                          <a:cs typeface="Arial"/>
                        </a:rPr>
                        <a:t>PI, </a:t>
                      </a:r>
                      <a:r>
                        <a:rPr lang="en-US" sz="1400" dirty="0" err="1">
                          <a:solidFill>
                            <a:srgbClr val="151515"/>
                          </a:solidFill>
                          <a:latin typeface="Calibri"/>
                          <a:ea typeface="Arial"/>
                          <a:cs typeface="Arial"/>
                        </a:rPr>
                        <a:t>OSPR</a:t>
                      </a:r>
                      <a:r>
                        <a:rPr lang="en-US" sz="1400" dirty="0">
                          <a:solidFill>
                            <a:srgbClr val="151515"/>
                          </a:solidFill>
                          <a:latin typeface="Calibri"/>
                          <a:ea typeface="Arial"/>
                          <a:cs typeface="Arial"/>
                        </a:rPr>
                        <a:t> and </a:t>
                      </a:r>
                      <a:r>
                        <a:rPr lang="en-US" sz="1400" dirty="0" err="1">
                          <a:solidFill>
                            <a:srgbClr val="151515"/>
                          </a:solidFill>
                          <a:latin typeface="Calibri"/>
                          <a:ea typeface="Arial"/>
                          <a:cs typeface="Arial"/>
                        </a:rPr>
                        <a:t>ORFA</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a:spcBef>
                          <a:spcPts val="130"/>
                        </a:spcBef>
                        <a:spcAft>
                          <a:spcPts val="0"/>
                        </a:spcAft>
                      </a:pPr>
                      <a:r>
                        <a:rPr lang="en-US" sz="1400" dirty="0">
                          <a:solidFill>
                            <a:srgbClr val="151515"/>
                          </a:solidFill>
                          <a:latin typeface="Calibri"/>
                          <a:ea typeface="Arial"/>
                          <a:cs typeface="Arial"/>
                        </a:rPr>
                        <a:t>3 years and 90 days after the conclusion of the award*</a:t>
                      </a:r>
                      <a:endParaRPr lang="en-US" sz="1800" dirty="0">
                        <a:latin typeface="Georgia"/>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743200" y="6221736"/>
            <a:ext cx="6400800" cy="646331"/>
          </a:xfrm>
          <a:prstGeom prst="rect">
            <a:avLst/>
          </a:prstGeom>
          <a:noFill/>
        </p:spPr>
        <p:txBody>
          <a:bodyPr wrap="square" rtlCol="0">
            <a:spAutoFit/>
          </a:bodyPr>
          <a:lstStyle/>
          <a:p>
            <a:r>
              <a:rPr lang="en-US" sz="1200" dirty="0"/>
              <a:t>*If litigation, claim, or audit is initiated prior to the expiration of the 3-year period, the records must be retained until all findings involving the records have been resolved and final action taken.</a:t>
            </a:r>
          </a:p>
          <a:p>
            <a:endParaRPr lang="en-US" sz="1200"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Retention – Roles &amp; Responsibilities</a:t>
            </a:r>
            <a:endParaRPr lang="en-US" dirty="0"/>
          </a:p>
        </p:txBody>
      </p:sp>
      <p:sp>
        <p:nvSpPr>
          <p:cNvPr id="3" name="Content Placeholder 2"/>
          <p:cNvSpPr>
            <a:spLocks noGrp="1"/>
          </p:cNvSpPr>
          <p:nvPr>
            <p:ph idx="1"/>
          </p:nvPr>
        </p:nvSpPr>
        <p:spPr>
          <a:xfrm>
            <a:off x="152400" y="1066800"/>
            <a:ext cx="8839200" cy="5334000"/>
          </a:xfrm>
        </p:spPr>
        <p:txBody>
          <a:bodyPr>
            <a:normAutofit fontScale="55000" lnSpcReduction="20000"/>
          </a:bodyPr>
          <a:lstStyle/>
          <a:p>
            <a:pPr>
              <a:buNone/>
            </a:pPr>
            <a:r>
              <a:rPr lang="en-US" b="1" dirty="0" smtClean="0"/>
              <a:t>Principle Investigators</a:t>
            </a:r>
            <a:endParaRPr lang="en-US" dirty="0" smtClean="0"/>
          </a:p>
          <a:p>
            <a:pPr>
              <a:buNone/>
            </a:pPr>
            <a:r>
              <a:rPr lang="en-US" dirty="0" smtClean="0"/>
              <a:t>	The PI or PD maintains any and all documents pertinent to the research or training program. These include but are not limited to all raw data, analytical processes and results, performance measurement data, methods, lab notebooks, technical reports, publications, etc.</a:t>
            </a:r>
          </a:p>
          <a:p>
            <a:pPr>
              <a:buNone/>
            </a:pPr>
            <a:r>
              <a:rPr lang="en-US" b="1" dirty="0" smtClean="0"/>
              <a:t>Office of Sponsored Programs &amp; Research</a:t>
            </a:r>
            <a:endParaRPr lang="en-US" dirty="0" smtClean="0"/>
          </a:p>
          <a:p>
            <a:pPr>
              <a:buNone/>
            </a:pPr>
            <a:r>
              <a:rPr lang="en-US" dirty="0" smtClean="0"/>
              <a:t>	The Office of Sponsored Programs &amp; Research maintains any and all documents related to that Office's areas of responsibility including records of compliance, proposals, budgets, guidelines, prior approval documentation, cost share commitments, etc. relevant to specific sponsored projects.</a:t>
            </a:r>
          </a:p>
          <a:p>
            <a:pPr>
              <a:buNone/>
            </a:pPr>
            <a:r>
              <a:rPr lang="en-US" b="1" dirty="0" smtClean="0"/>
              <a:t>Restricted Funds Accounting</a:t>
            </a:r>
            <a:endParaRPr lang="en-US" dirty="0" smtClean="0"/>
          </a:p>
          <a:p>
            <a:pPr>
              <a:buNone/>
            </a:pPr>
            <a:r>
              <a:rPr lang="en-US" dirty="0" smtClean="0"/>
              <a:t>	Restricted Funds Accounting maintains any and all documents relevant to that Offices' responsibilities, which includes all fiscal documents, including miscellaneous financial information, such as cost share commitments and accumulation of those commitments and the organization’s F&amp;A Rate proposal.  </a:t>
            </a:r>
            <a:r>
              <a:rPr lang="en-US" dirty="0" err="1" smtClean="0"/>
              <a:t>RFA</a:t>
            </a:r>
            <a:r>
              <a:rPr lang="en-US" dirty="0" smtClean="0"/>
              <a:t> records should provide for the identification, in its accounts, of all awards received and expended and the sponsor or Federal programs under which they were received. Federal award identification data must include, as applicable, the CFDA title and number, Federal award identification number and year, name of the Federal agency, and name of the pass-through entity, if any.  Accurate, current, and complete disclosure of the financial results of each Federal award or program, including records that identify adequately the source and application of funds for federally-funded activities; these records must contain information pertaining to Federal awards, authorizations, obligations, unobligated balances, assets, expenditures, income and interest and be supported by source documentation.</a:t>
            </a:r>
          </a:p>
          <a:p>
            <a:pPr>
              <a:buNone/>
            </a:pPr>
            <a:r>
              <a:rPr lang="en-US" b="1" dirty="0" smtClean="0"/>
              <a:t>Human Resources</a:t>
            </a:r>
            <a:endParaRPr lang="en-US" dirty="0" smtClean="0"/>
          </a:p>
          <a:p>
            <a:pPr>
              <a:buNone/>
            </a:pPr>
            <a:r>
              <a:rPr lang="en-US" dirty="0" smtClean="0"/>
              <a:t>	Human Resources maintain any and all documents related to </a:t>
            </a:r>
            <a:r>
              <a:rPr lang="en-US" dirty="0" err="1" smtClean="0"/>
              <a:t>HR's</a:t>
            </a:r>
            <a:r>
              <a:rPr lang="en-US" dirty="0" smtClean="0"/>
              <a:t> area of responsibilities, which includes personnel records, compensation, promotions, payroll records for all persons whether funded or cost shared that are working on sponsored projects.</a:t>
            </a:r>
          </a:p>
          <a:p>
            <a:pPr>
              <a:buNone/>
            </a:pPr>
            <a:r>
              <a:rPr lang="en-US" b="1" dirty="0" smtClean="0"/>
              <a:t>Comptroller’s Office</a:t>
            </a:r>
            <a:endParaRPr lang="en-US" dirty="0" smtClean="0"/>
          </a:p>
          <a:p>
            <a:pPr>
              <a:buNone/>
            </a:pPr>
            <a:r>
              <a:rPr lang="en-US" dirty="0" smtClean="0"/>
              <a:t>	Comptroller's Office maintains any and all documents related to this area of responsibility. </a:t>
            </a:r>
          </a:p>
          <a:p>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3" descr="E003015R.jpg"/>
          <p:cNvPicPr>
            <a:picLocks noChangeAspect="1"/>
          </p:cNvPicPr>
          <p:nvPr/>
        </p:nvPicPr>
        <p:blipFill>
          <a:blip r:embed="rId3" cstate="print"/>
          <a:stretch>
            <a:fillRect/>
          </a:stretch>
        </p:blipFill>
        <p:spPr>
          <a:xfrm>
            <a:off x="2438400" y="1295400"/>
            <a:ext cx="4038600" cy="4800600"/>
          </a:xfrm>
          <a:prstGeom prst="rect">
            <a:avLst/>
          </a:prstGeom>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and Requirements (Policies)</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Costing – Expenditures </a:t>
            </a:r>
          </a:p>
          <a:p>
            <a:r>
              <a:rPr lang="en-US" dirty="0" smtClean="0"/>
              <a:t>Cost Transfer</a:t>
            </a:r>
          </a:p>
          <a:p>
            <a:r>
              <a:rPr lang="en-US" dirty="0" smtClean="0"/>
              <a:t>Cost Sharing</a:t>
            </a:r>
          </a:p>
          <a:p>
            <a:r>
              <a:rPr lang="en-US" dirty="0" smtClean="0"/>
              <a:t>Cost Overruns</a:t>
            </a:r>
          </a:p>
          <a:p>
            <a:r>
              <a:rPr lang="en-US" dirty="0" smtClean="0"/>
              <a:t>Project Modification</a:t>
            </a:r>
          </a:p>
          <a:p>
            <a:r>
              <a:rPr lang="en-US" dirty="0" smtClean="0"/>
              <a:t>Subawards</a:t>
            </a:r>
          </a:p>
          <a:p>
            <a:r>
              <a:rPr lang="en-US" dirty="0" smtClean="0"/>
              <a:t>Record Retention</a:t>
            </a:r>
          </a:p>
          <a:p>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Template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Purpose</a:t>
            </a:r>
          </a:p>
          <a:p>
            <a:pPr>
              <a:buFont typeface="Wingdings" pitchFamily="2" charset="2"/>
              <a:buChar char="§"/>
            </a:pPr>
            <a:r>
              <a:rPr lang="en-US" dirty="0" smtClean="0"/>
              <a:t>Introduction</a:t>
            </a:r>
          </a:p>
          <a:p>
            <a:pPr>
              <a:buFont typeface="Wingdings" pitchFamily="2" charset="2"/>
              <a:buChar char="§"/>
            </a:pPr>
            <a:r>
              <a:rPr lang="en-US" dirty="0" smtClean="0"/>
              <a:t>Definitions</a:t>
            </a:r>
          </a:p>
          <a:p>
            <a:pPr>
              <a:buFont typeface="Wingdings" pitchFamily="2" charset="2"/>
              <a:buChar char="§"/>
            </a:pPr>
            <a:r>
              <a:rPr lang="en-US" dirty="0" smtClean="0"/>
              <a:t>Criteria</a:t>
            </a:r>
          </a:p>
          <a:p>
            <a:pPr>
              <a:buFont typeface="Wingdings" pitchFamily="2" charset="2"/>
              <a:buChar char="§"/>
            </a:pPr>
            <a:r>
              <a:rPr lang="en-US" dirty="0" smtClean="0"/>
              <a:t>Examples</a:t>
            </a:r>
          </a:p>
          <a:p>
            <a:pPr>
              <a:buFont typeface="Wingdings" pitchFamily="2" charset="2"/>
              <a:buChar char="§"/>
            </a:pPr>
            <a:r>
              <a:rPr lang="en-US" dirty="0" smtClean="0"/>
              <a:t>Documentation</a:t>
            </a:r>
          </a:p>
          <a:p>
            <a:pPr>
              <a:buFont typeface="Wingdings" pitchFamily="2" charset="2"/>
              <a:buChar char="§"/>
            </a:pPr>
            <a:r>
              <a:rPr lang="en-US" dirty="0" smtClean="0"/>
              <a:t>Responsibilities</a:t>
            </a:r>
          </a:p>
          <a:p>
            <a:pPr>
              <a:buFont typeface="Wingdings" pitchFamily="2" charset="2"/>
              <a:buChar char="§"/>
            </a:pPr>
            <a:r>
              <a:rPr lang="en-US" dirty="0" smtClean="0"/>
              <a:t>Sources</a:t>
            </a:r>
          </a:p>
          <a:p>
            <a:pPr>
              <a:buFont typeface="Wingdings" pitchFamily="2" charset="2"/>
              <a:buChar char="§"/>
            </a:pPr>
            <a:r>
              <a:rPr lang="en-US" dirty="0" smtClean="0"/>
              <a:t>Appendix/Exhibits</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Criteria</a:t>
            </a:r>
          </a:p>
          <a:p>
            <a:pPr lvl="1"/>
            <a:r>
              <a:rPr lang="en-US" dirty="0" smtClean="0"/>
              <a:t>Reasonable</a:t>
            </a:r>
          </a:p>
          <a:p>
            <a:pPr lvl="1"/>
            <a:r>
              <a:rPr lang="en-US" dirty="0" smtClean="0"/>
              <a:t>Allowable</a:t>
            </a:r>
          </a:p>
          <a:p>
            <a:pPr lvl="1"/>
            <a:r>
              <a:rPr lang="en-US" dirty="0" smtClean="0"/>
              <a:t>Allocable</a:t>
            </a:r>
          </a:p>
          <a:p>
            <a:pPr lvl="1"/>
            <a:r>
              <a:rPr lang="en-US" dirty="0" smtClean="0"/>
              <a:t>Consistently Treated</a:t>
            </a:r>
          </a:p>
          <a:p>
            <a:pPr lvl="1"/>
            <a:r>
              <a:rPr lang="en-US" dirty="0" smtClean="0"/>
              <a:t>Supported by Documentation</a:t>
            </a:r>
          </a:p>
          <a:p>
            <a:pPr>
              <a:buNone/>
            </a:pPr>
            <a:r>
              <a:rPr lang="en-US" dirty="0" smtClean="0"/>
              <a:t>Unallowable</a:t>
            </a:r>
          </a:p>
          <a:p>
            <a:pPr>
              <a:buNone/>
            </a:pPr>
            <a:r>
              <a:rPr lang="en-US" dirty="0" smtClean="0"/>
              <a:t>Costs Requiring Prior Approval</a:t>
            </a:r>
          </a:p>
          <a:p>
            <a:endParaRPr lang="en-US" dirty="0" smtClean="0"/>
          </a:p>
          <a:p>
            <a:pPr>
              <a:buNone/>
            </a:pPr>
            <a:r>
              <a:rPr lang="en-US" sz="2400" dirty="0" smtClean="0"/>
              <a:t>Appendix I:	Direct Costing Practices</a:t>
            </a:r>
          </a:p>
          <a:p>
            <a:pPr>
              <a:buNone/>
            </a:pPr>
            <a:r>
              <a:rPr lang="en-US" sz="2400" dirty="0" smtClean="0"/>
              <a:t>Appendix II:	Treatment of Costs as Direct or Indirect</a:t>
            </a:r>
          </a:p>
          <a:p>
            <a:pPr>
              <a:buNone/>
            </a:pPr>
            <a:r>
              <a:rPr lang="en-US" sz="2400" dirty="0" smtClean="0"/>
              <a:t>Appendix III:  	</a:t>
            </a:r>
            <a:r>
              <a:rPr lang="en-US" sz="2400" dirty="0" err="1" smtClean="0"/>
              <a:t>MSU</a:t>
            </a:r>
            <a:r>
              <a:rPr lang="en-US" sz="2400" dirty="0" smtClean="0"/>
              <a:t> Indirect Cost Expense Codes</a:t>
            </a:r>
          </a:p>
          <a:p>
            <a:pPr>
              <a:buNone/>
            </a:pPr>
            <a:r>
              <a:rPr lang="en-US" sz="2400" dirty="0" smtClean="0"/>
              <a:t>Appendix IV:  	F&amp;A Costs Charged Directly</a:t>
            </a:r>
          </a:p>
          <a:p>
            <a:pPr>
              <a:buNone/>
            </a:pPr>
            <a:r>
              <a:rPr lang="en-US" sz="2400" dirty="0" smtClean="0"/>
              <a:t>Appendix V:	Unallowable Costs and Exceptions</a:t>
            </a:r>
          </a:p>
          <a:p>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Transfer</a:t>
            </a:r>
            <a:endParaRPr lang="en-US" dirty="0"/>
          </a:p>
        </p:txBody>
      </p:sp>
      <p:sp>
        <p:nvSpPr>
          <p:cNvPr id="3" name="Content Placeholder 2"/>
          <p:cNvSpPr>
            <a:spLocks noGrp="1"/>
          </p:cNvSpPr>
          <p:nvPr>
            <p:ph idx="1"/>
          </p:nvPr>
        </p:nvSpPr>
        <p:spPr/>
        <p:txBody>
          <a:bodyPr>
            <a:normAutofit fontScale="92500"/>
          </a:bodyPr>
          <a:lstStyle/>
          <a:p>
            <a:r>
              <a:rPr lang="en-US" dirty="0" smtClean="0"/>
              <a:t>Transfer of costs should be minimized and should be a rare exception.  Payroll cost transfers performed after the certification of effort that cause the payroll distribution to not align with the certified effort distribution are highly discouraged and require significant documentation, approval, and recertification of effort.</a:t>
            </a:r>
          </a:p>
          <a:p>
            <a:endParaRPr lang="en-US" dirty="0" smtClean="0"/>
          </a:p>
          <a:p>
            <a:r>
              <a:rPr lang="en-US" dirty="0" smtClean="0"/>
              <a:t>Cost transfers must be carried out in a timely manner.  Project expense detail should be reviewed on a monthly basis and cost transfer should be as soon as the error is identified.  Cost transfers being made in excess of 90 days will be carefully scrutinized.</a:t>
            </a:r>
          </a:p>
          <a:p>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Transfer Guidance</a:t>
            </a:r>
            <a:endParaRPr lang="en-US" dirty="0"/>
          </a:p>
        </p:txBody>
      </p:sp>
      <p:graphicFrame>
        <p:nvGraphicFramePr>
          <p:cNvPr id="4" name="Table 3"/>
          <p:cNvGraphicFramePr>
            <a:graphicFrameLocks noGrp="1"/>
          </p:cNvGraphicFramePr>
          <p:nvPr/>
        </p:nvGraphicFramePr>
        <p:xfrm>
          <a:off x="152400" y="1051560"/>
          <a:ext cx="8762999" cy="5760720"/>
        </p:xfrm>
        <a:graphic>
          <a:graphicData uri="http://schemas.openxmlformats.org/drawingml/2006/table">
            <a:tbl>
              <a:tblPr/>
              <a:tblGrid>
                <a:gridCol w="3230711"/>
                <a:gridCol w="5532288"/>
              </a:tblGrid>
              <a:tr h="155683">
                <a:tc>
                  <a:txBody>
                    <a:bodyPr/>
                    <a:lstStyle/>
                    <a:p>
                      <a:pPr marL="0" marR="0">
                        <a:spcBef>
                          <a:spcPts val="0"/>
                        </a:spcBef>
                        <a:spcAft>
                          <a:spcPts val="0"/>
                        </a:spcAft>
                      </a:pPr>
                      <a:r>
                        <a:rPr lang="en-US" sz="1400" b="1" dirty="0">
                          <a:latin typeface="Times New Roman"/>
                          <a:ea typeface="Times New Roman"/>
                        </a:rPr>
                        <a:t>Type of Error</a:t>
                      </a:r>
                      <a:endParaRPr lang="en-US" sz="1400" dirty="0">
                        <a:latin typeface="Times New Roman"/>
                        <a:ea typeface="Times New Roman"/>
                      </a:endParaRP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Explanation</a:t>
                      </a:r>
                      <a:endParaRPr lang="en-US" sz="1400">
                        <a:latin typeface="Times New Roman"/>
                        <a:ea typeface="Times New Roman"/>
                      </a:endParaRP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077">
                <a:tc>
                  <a:txBody>
                    <a:bodyPr/>
                    <a:lstStyle/>
                    <a:p>
                      <a:pPr marL="0" marR="0">
                        <a:spcBef>
                          <a:spcPts val="0"/>
                        </a:spcBef>
                        <a:spcAft>
                          <a:spcPts val="0"/>
                        </a:spcAft>
                      </a:pPr>
                      <a:r>
                        <a:rPr lang="en-US" sz="1400">
                          <a:latin typeface="Times New Roman"/>
                          <a:ea typeface="Times New Roman"/>
                        </a:rPr>
                        <a:t>Data entry/Clerical error</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Explain how the input error occurred and action being taken to reduce the likelihood of error in the future.  An explanation of the relationship and allocability of the expense to the project may be required.</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077">
                <a:tc>
                  <a:txBody>
                    <a:bodyPr/>
                    <a:lstStyle/>
                    <a:p>
                      <a:pPr marL="0" marR="0">
                        <a:spcBef>
                          <a:spcPts val="0"/>
                        </a:spcBef>
                        <a:spcAft>
                          <a:spcPts val="0"/>
                        </a:spcAft>
                      </a:pPr>
                      <a:r>
                        <a:rPr lang="en-US" sz="1400">
                          <a:latin typeface="Times New Roman"/>
                          <a:ea typeface="Times New Roman"/>
                        </a:rPr>
                        <a:t>Preaward costs charged to an institutional account.</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Explain the relationship and allocability of the expense to the project.  Ensure that the expenses being transferred are within the allowable charging period for the project.</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346">
                <a:tc>
                  <a:txBody>
                    <a:bodyPr/>
                    <a:lstStyle/>
                    <a:p>
                      <a:pPr marL="0" marR="0">
                        <a:spcBef>
                          <a:spcPts val="0"/>
                        </a:spcBef>
                        <a:spcAft>
                          <a:spcPts val="0"/>
                        </a:spcAft>
                      </a:pPr>
                      <a:r>
                        <a:rPr lang="en-US" sz="1400">
                          <a:latin typeface="Times New Roman"/>
                          <a:ea typeface="Times New Roman"/>
                        </a:rPr>
                        <a:t>Wrong fund/project</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Explain the situation which led to the expenses being charge to the project, the actions taken to reduce the likelihood of the error in the future, and provide an explanation of the relationship and allocability of the expenses to the project.</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3656">
                <a:tc>
                  <a:txBody>
                    <a:bodyPr/>
                    <a:lstStyle/>
                    <a:p>
                      <a:pPr marL="0" marR="0">
                        <a:spcBef>
                          <a:spcPts val="0"/>
                        </a:spcBef>
                        <a:spcAft>
                          <a:spcPts val="0"/>
                        </a:spcAft>
                      </a:pPr>
                      <a:r>
                        <a:rPr lang="en-US" sz="1400">
                          <a:latin typeface="Times New Roman"/>
                          <a:ea typeface="Times New Roman"/>
                        </a:rPr>
                        <a:t>Payroll adjustment</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Explain why the payroll transaction should be adjusted and the effective date for the adjustment.  </a:t>
                      </a:r>
                    </a:p>
                    <a:p>
                      <a:pPr marL="342900" marR="0" lvl="0" indent="-342900">
                        <a:spcBef>
                          <a:spcPts val="0"/>
                        </a:spcBef>
                        <a:spcAft>
                          <a:spcPts val="0"/>
                        </a:spcAft>
                        <a:buFont typeface="+mj-lt"/>
                        <a:buAutoNum type="arabicPeriod"/>
                      </a:pPr>
                      <a:r>
                        <a:rPr lang="en-US" sz="1400" dirty="0">
                          <a:latin typeface="Times New Roman"/>
                          <a:ea typeface="Times New Roman"/>
                        </a:rPr>
                        <a:t>If the adjustment is the result of a change in effort distribution, common with new project startup, the adjustment should include documentation that the adjustment is consistent with an updated/revised personnel action form.</a:t>
                      </a:r>
                    </a:p>
                    <a:p>
                      <a:pPr marL="342900" marR="0" lvl="0" indent="-342900">
                        <a:spcBef>
                          <a:spcPts val="0"/>
                        </a:spcBef>
                        <a:spcAft>
                          <a:spcPts val="0"/>
                        </a:spcAft>
                        <a:buFont typeface="+mj-lt"/>
                        <a:buAutoNum type="arabicPeriod"/>
                      </a:pPr>
                      <a:r>
                        <a:rPr lang="en-US" sz="1400" dirty="0">
                          <a:latin typeface="Times New Roman"/>
                          <a:ea typeface="Times New Roman"/>
                        </a:rPr>
                        <a:t>If the adjustment results from the revision to an effort reporting form at the time of certification, explain the change in effort commitment(s) that resulted in the revision to the effort certification form and include a copy of the certified effort form with the adjustment request.  </a:t>
                      </a:r>
                    </a:p>
                    <a:p>
                      <a:pPr marL="342900" marR="0" lvl="0" indent="-342900">
                        <a:spcBef>
                          <a:spcPts val="0"/>
                        </a:spcBef>
                        <a:spcAft>
                          <a:spcPts val="0"/>
                        </a:spcAft>
                        <a:buFont typeface="+mj-lt"/>
                        <a:buAutoNum type="arabicPeriod"/>
                      </a:pPr>
                      <a:r>
                        <a:rPr lang="en-US" sz="1400" dirty="0">
                          <a:latin typeface="Times New Roman"/>
                          <a:ea typeface="Times New Roman"/>
                        </a:rPr>
                        <a:t>If the adjustment requires revision to a previously certified effort reporting period contact Sponsored Programs to discuss the adjustment.  Only in rare instances will an adjustment transferring expenses to a sponsored project be allowed post certification of effort.  In such an instance the adjustment will also require the revision of the effort certification.</a:t>
                      </a:r>
                    </a:p>
                  </a:txBody>
                  <a:tcPr marL="43543" marR="43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Sharing</a:t>
            </a:r>
            <a:endParaRPr lang="en-US" dirty="0"/>
          </a:p>
        </p:txBody>
      </p:sp>
      <p:sp>
        <p:nvSpPr>
          <p:cNvPr id="3" name="Content Placeholder 2"/>
          <p:cNvSpPr>
            <a:spLocks noGrp="1"/>
          </p:cNvSpPr>
          <p:nvPr>
            <p:ph idx="1"/>
          </p:nvPr>
        </p:nvSpPr>
        <p:spPr>
          <a:xfrm>
            <a:off x="457200" y="1066800"/>
            <a:ext cx="8229600" cy="5181600"/>
          </a:xfrm>
        </p:spPr>
        <p:txBody>
          <a:bodyPr>
            <a:normAutofit fontScale="85000" lnSpcReduction="10000"/>
          </a:bodyPr>
          <a:lstStyle/>
          <a:p>
            <a:pPr>
              <a:buNone/>
            </a:pPr>
            <a:r>
              <a:rPr lang="en-US" b="1" dirty="0" smtClean="0"/>
              <a:t>II.	Introduction</a:t>
            </a:r>
            <a:endParaRPr lang="en-US" dirty="0" smtClean="0"/>
          </a:p>
          <a:p>
            <a:pPr>
              <a:buNone/>
            </a:pPr>
            <a:endParaRPr lang="en-US" b="1" dirty="0" smtClean="0"/>
          </a:p>
          <a:p>
            <a:pPr>
              <a:buNone/>
            </a:pPr>
            <a:r>
              <a:rPr lang="en-US" dirty="0" smtClean="0"/>
              <a:t>	The University should make cost sharing commitments only when required by the sponsor or by the competitive nature of the program. A program announcement or application may include a requirement to cost share or the sponsor may insist during the negotiation of an agreement on a specific contribution to the project as a condition of the award.  There may also be situations as described above where the University has determined that a cost sharing contribution is necessary to ensure the success of a competitive proposal.  Cost sharing should be limited only to those situations where it is mandated by a sponsor or the University has determined that such a contribution is necessary to ensure the success of a competitive award or proposal. </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a:t>
            </a:r>
            <a:endParaRPr lang="en-US" dirty="0"/>
          </a:p>
        </p:txBody>
      </p:sp>
      <p:sp>
        <p:nvSpPr>
          <p:cNvPr id="3" name="Content Placeholder 2"/>
          <p:cNvSpPr>
            <a:spLocks noGrp="1"/>
          </p:cNvSpPr>
          <p:nvPr>
            <p:ph idx="1"/>
          </p:nvPr>
        </p:nvSpPr>
        <p:spPr/>
        <p:txBody>
          <a:bodyPr/>
          <a:lstStyle/>
          <a:p>
            <a:r>
              <a:rPr lang="en-US" dirty="0" smtClean="0"/>
              <a:t>Types of cost share</a:t>
            </a:r>
          </a:p>
          <a:p>
            <a:pPr lvl="1"/>
            <a:r>
              <a:rPr lang="en-US" dirty="0" smtClean="0"/>
              <a:t>Mandatory</a:t>
            </a:r>
          </a:p>
          <a:p>
            <a:pPr lvl="1"/>
            <a:r>
              <a:rPr lang="en-US" dirty="0" smtClean="0"/>
              <a:t>Voluntary Committed</a:t>
            </a:r>
          </a:p>
          <a:p>
            <a:pPr lvl="1"/>
            <a:r>
              <a:rPr lang="en-US" dirty="0" smtClean="0"/>
              <a:t>Voluntary Uncommitted</a:t>
            </a:r>
          </a:p>
          <a:p>
            <a:pPr lvl="1"/>
            <a:endParaRPr lang="en-US" dirty="0" smtClean="0"/>
          </a:p>
          <a:p>
            <a:r>
              <a:rPr lang="en-US" dirty="0" smtClean="0"/>
              <a:t>Sources of cost share</a:t>
            </a:r>
          </a:p>
          <a:p>
            <a:pPr lvl="1"/>
            <a:r>
              <a:rPr lang="en-US" dirty="0" smtClean="0"/>
              <a:t>University funds</a:t>
            </a:r>
          </a:p>
          <a:p>
            <a:pPr lvl="1"/>
            <a:r>
              <a:rPr lang="en-US" dirty="0" smtClean="0"/>
              <a:t>Effort</a:t>
            </a:r>
          </a:p>
          <a:p>
            <a:pPr lvl="1"/>
            <a:r>
              <a:rPr lang="en-US" dirty="0" smtClean="0"/>
              <a:t>Waived F&amp;A</a:t>
            </a:r>
          </a:p>
          <a:p>
            <a:pPr lvl="1"/>
            <a:r>
              <a:rPr lang="en-US" dirty="0" smtClean="0"/>
              <a:t>Another university sponsored account</a:t>
            </a:r>
          </a:p>
          <a:p>
            <a:pPr lvl="1"/>
            <a:r>
              <a:rPr lang="en-US" dirty="0" smtClean="0"/>
              <a:t>Third party</a:t>
            </a:r>
          </a:p>
          <a:p>
            <a:pPr lvl="1"/>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buNone/>
            </a:pPr>
            <a:r>
              <a:rPr lang="en-US" dirty="0" smtClean="0"/>
              <a:t>Cost Share Criteria</a:t>
            </a:r>
          </a:p>
          <a:p>
            <a:pPr>
              <a:buNone/>
            </a:pPr>
            <a:r>
              <a:rPr lang="en-US" dirty="0" smtClean="0"/>
              <a:t>Acceptable Expenditures</a:t>
            </a:r>
          </a:p>
          <a:p>
            <a:pPr lvl="1"/>
            <a:r>
              <a:rPr lang="en-US" dirty="0" smtClean="0"/>
              <a:t>Faculty, staff, or student salaries and applicable fringe benefits;</a:t>
            </a:r>
          </a:p>
          <a:p>
            <a:pPr lvl="1"/>
            <a:r>
              <a:rPr lang="en-US" dirty="0" smtClean="0"/>
              <a:t>Laboratory supplies;</a:t>
            </a:r>
          </a:p>
          <a:p>
            <a:pPr lvl="1"/>
            <a:r>
              <a:rPr lang="en-US" dirty="0" smtClean="0"/>
              <a:t>Travel (U.S. air carriers only);</a:t>
            </a:r>
          </a:p>
          <a:p>
            <a:pPr lvl="1"/>
            <a:r>
              <a:rPr lang="en-US" dirty="0" smtClean="0"/>
              <a:t>Overhead (F&amp;A Costs) on all allowable cost shared expenditures;</a:t>
            </a:r>
          </a:p>
          <a:p>
            <a:pPr lvl="1"/>
            <a:r>
              <a:rPr lang="en-US" dirty="0" smtClean="0"/>
              <a:t>Unrecovered F&amp;A, if approved by sponsor.</a:t>
            </a:r>
          </a:p>
          <a:p>
            <a:pPr>
              <a:buNone/>
            </a:pPr>
            <a:r>
              <a:rPr lang="en-US" dirty="0" smtClean="0"/>
              <a:t>Unacceptable Expenditures</a:t>
            </a:r>
          </a:p>
          <a:p>
            <a:pPr lvl="1"/>
            <a:r>
              <a:rPr lang="en-US" dirty="0" smtClean="0"/>
              <a:t>Expenditures normally treated as indirect, such as administrative salaries and office supplies;</a:t>
            </a:r>
          </a:p>
          <a:p>
            <a:pPr lvl="1"/>
            <a:r>
              <a:rPr lang="en-US" dirty="0" smtClean="0"/>
              <a:t>Unallowable  costs under  2 CFR 200,  such  as alcoholic  beverages, entertainment;</a:t>
            </a:r>
          </a:p>
          <a:p>
            <a:pPr lvl="1"/>
            <a:r>
              <a:rPr lang="en-US" dirty="0" smtClean="0"/>
              <a:t>Memberships in community organizations; and </a:t>
            </a:r>
          </a:p>
          <a:p>
            <a:pPr lvl="1"/>
            <a:r>
              <a:rPr lang="en-US" dirty="0" smtClean="0"/>
              <a:t>Travel on foreign air carriers.</a:t>
            </a:r>
          </a:p>
          <a:p>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signWebinar 091710_final">
  <a:themeElements>
    <a:clrScheme name="MMS Earthtone Scheme">
      <a:dk1>
        <a:srgbClr val="2C2C2C"/>
      </a:dk1>
      <a:lt1>
        <a:srgbClr val="FFFFFF"/>
      </a:lt1>
      <a:dk2>
        <a:srgbClr val="FFFFFF"/>
      </a:dk2>
      <a:lt2>
        <a:srgbClr val="FDF4DC"/>
      </a:lt2>
      <a:accent1>
        <a:srgbClr val="807799"/>
      </a:accent1>
      <a:accent2>
        <a:srgbClr val="FCEFC8"/>
      </a:accent2>
      <a:accent3>
        <a:srgbClr val="AAA9A9"/>
      </a:accent3>
      <a:accent4>
        <a:srgbClr val="ACAC8F"/>
      </a:accent4>
      <a:accent5>
        <a:srgbClr val="D5B292"/>
      </a:accent5>
      <a:accent6>
        <a:srgbClr val="B4A7A2"/>
      </a:accent6>
      <a:hlink>
        <a:srgbClr val="57517B"/>
      </a:hlink>
      <a:folHlink>
        <a:srgbClr val="7B85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DesignWebinar 091710_final</Template>
  <TotalTime>1378</TotalTime>
  <Words>1340</Words>
  <Application>Microsoft Office PowerPoint</Application>
  <PresentationFormat>On-screen Show (4:3)</PresentationFormat>
  <Paragraphs>199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DesignWebinar 091710_final</vt:lpstr>
      <vt:lpstr>Collaborative Approach to Policy and Practice Improvement</vt:lpstr>
      <vt:lpstr>Procedures and Requirements (Policies)</vt:lpstr>
      <vt:lpstr>The Template</vt:lpstr>
      <vt:lpstr>Expenditures</vt:lpstr>
      <vt:lpstr>Cost Transfer</vt:lpstr>
      <vt:lpstr>Cost Transfer Guidance</vt:lpstr>
      <vt:lpstr>Cost Sharing</vt:lpstr>
      <vt:lpstr>Cost Share</vt:lpstr>
      <vt:lpstr>Cost Share</vt:lpstr>
      <vt:lpstr>Cost Overruns</vt:lpstr>
      <vt:lpstr>Cost Overruns Roles &amp; Responsibilities</vt:lpstr>
      <vt:lpstr>Project Modification and Prior Approvals</vt:lpstr>
      <vt:lpstr>Budget Revisions Not Requiring Sponsor Approval</vt:lpstr>
      <vt:lpstr>Appendix A – Costs Require Prior Approval on Federal Awards</vt:lpstr>
      <vt:lpstr>Subawards</vt:lpstr>
      <vt:lpstr>Record Retention</vt:lpstr>
      <vt:lpstr>Record Retention – Roles &amp; Responsibilities</vt:lpstr>
      <vt:lpstr>Questions</vt:lpstr>
    </vt:vector>
  </TitlesOfParts>
  <Company>MAXIMUS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Morgan State University and MAXIMUS</dc:title>
  <dc:creator>Kris E. Rhodes</dc:creator>
  <cp:lastModifiedBy>Waverly</cp:lastModifiedBy>
  <cp:revision>6</cp:revision>
  <dcterms:created xsi:type="dcterms:W3CDTF">2015-06-02T14:18:14Z</dcterms:created>
  <dcterms:modified xsi:type="dcterms:W3CDTF">2015-06-19T19:47:12Z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7419E912-2C8E-47EB-AA26-E5AD8014BE67</vt:lpwstr>
  </property>
  <property fmtid="{D5CDD505-2E9C-101B-9397-08002B2CF9AE}" pid="3" name="ArticulatePath">
    <vt:lpwstr>Presentation2</vt:lpwstr>
  </property>
</Properties>
</file>